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21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27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770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13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09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100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98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88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581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411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29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eatio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wikipedia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Insect" TargetMode="External"/><Relationship Id="rId5" Type="http://schemas.openxmlformats.org/officeDocument/2006/relationships/hyperlink" Target="http://en.wikipedia.org/wiki/Tongue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://en.wikipedia.org/wiki/Gland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Mite" TargetMode="External"/><Relationship Id="rId5" Type="http://schemas.openxmlformats.org/officeDocument/2006/relationships/hyperlink" Target="http://en.wikipedia.org/wiki/Alkaloid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en.wikipedia.org/wiki/Ichthyostegali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en.wikipedia.org/wiki/Branchiosauru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237" y="932071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u="sng" dirty="0" err="1"/>
              <a:t>Homoplasy</a:t>
            </a:r>
            <a:r>
              <a:rPr lang="en-AU" b="1" u="sng" dirty="0"/>
              <a:t> And Homology In </a:t>
            </a:r>
            <a:r>
              <a:rPr lang="en-AU" b="1" u="sng" dirty="0" smtClean="0"/>
              <a:t>Amphibians</a:t>
            </a:r>
          </a:p>
          <a:p>
            <a:pPr algn="ctr"/>
            <a:r>
              <a:rPr lang="en-AU" b="1" u="sng" dirty="0"/>
              <a:t/>
            </a:r>
            <a:br>
              <a:rPr lang="en-AU" b="1" u="sng" dirty="0"/>
            </a:br>
            <a:r>
              <a:rPr lang="en-AU" b="1" u="sng" dirty="0"/>
              <a:t>By Paul </a:t>
            </a:r>
            <a:r>
              <a:rPr lang="en-AU" b="1" u="sng" dirty="0" err="1"/>
              <a:t>Nethercott</a:t>
            </a:r>
            <a:r>
              <a:rPr lang="en-AU" b="1" u="sng" dirty="0"/>
              <a:t/>
            </a:r>
            <a:br>
              <a:rPr lang="en-AU" b="1" u="sng" dirty="0"/>
            </a:br>
            <a:r>
              <a:rPr lang="en-AU" b="1" u="sng" dirty="0"/>
              <a:t/>
            </a:r>
            <a:br>
              <a:rPr lang="en-AU" b="1" u="sng" dirty="0"/>
            </a:br>
            <a:r>
              <a:rPr lang="en-AU" b="1" u="sng" dirty="0" smtClean="0"/>
              <a:t>January 2014</a:t>
            </a:r>
          </a:p>
          <a:p>
            <a:pPr algn="ctr"/>
            <a:r>
              <a:rPr lang="en-AU" b="1" u="sng" dirty="0"/>
              <a:t/>
            </a:r>
            <a:br>
              <a:rPr lang="en-AU" b="1" u="sng" dirty="0"/>
            </a:br>
            <a:r>
              <a:rPr lang="en-A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www.creation.com</a:t>
            </a:r>
            <a:endParaRPr lang="en-AU" b="1" u="sng" dirty="0" smtClean="0"/>
          </a:p>
          <a:p>
            <a:pPr algn="ctr"/>
            <a:r>
              <a:rPr lang="en-AU" b="1" u="sng" dirty="0"/>
              <a:t/>
            </a:r>
            <a:br>
              <a:rPr lang="en-AU" b="1" u="sng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93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9" y="812800"/>
            <a:ext cx="2794000" cy="314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179" y="436606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Chameleons Tongue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9" y="4366054"/>
            <a:ext cx="3364024" cy="1865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93" y="1985319"/>
            <a:ext cx="5934953" cy="3954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4156" y="1151927"/>
            <a:ext cx="367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 smtClean="0"/>
              <a:t>Lungless</a:t>
            </a:r>
            <a:r>
              <a:rPr lang="en-AU" b="1" dirty="0" smtClean="0"/>
              <a:t> Salamander’s Tongue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0" y="25194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 smtClean="0"/>
              <a:t>A </a:t>
            </a:r>
            <a:r>
              <a:rPr lang="en-AU" b="1" dirty="0"/>
              <a:t>harpoon-like </a:t>
            </a:r>
            <a:r>
              <a:rPr lang="en-AU" b="1" dirty="0">
                <a:hlinkClick r:id="rId5" tooltip="Tongue"/>
              </a:rPr>
              <a:t>tongue</a:t>
            </a:r>
            <a:r>
              <a:rPr lang="en-AU" b="1" dirty="0"/>
              <a:t> to catch </a:t>
            </a:r>
            <a:r>
              <a:rPr lang="en-AU" b="1" dirty="0">
                <a:hlinkClick r:id="rId6" tooltip="Insect"/>
              </a:rPr>
              <a:t>insects</a:t>
            </a:r>
            <a:endParaRPr lang="en-AU" b="1" dirty="0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rgbClr val="02045E"/>
                </a:solidFill>
                <a:hlinkClick r:id="rId7"/>
              </a:rPr>
              <a:t>http://</a:t>
            </a:r>
            <a:r>
              <a:rPr lang="en-AU" b="1" dirty="0" smtClean="0">
                <a:solidFill>
                  <a:srgbClr val="02045E"/>
                </a:solidFill>
                <a:hlinkClick r:id="rId7"/>
              </a:rPr>
              <a:t>www.wikipedia.org</a:t>
            </a:r>
            <a:endParaRPr lang="en-AU" b="1" dirty="0">
              <a:solidFill>
                <a:srgbClr val="0204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179" y="82378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Brazilian Poison Dart Frog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9" y="684256"/>
            <a:ext cx="2794000" cy="575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95" y="684256"/>
            <a:ext cx="2794000" cy="2099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2395" y="147506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Madagascan Poison Frog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95" y="4345349"/>
            <a:ext cx="2794000" cy="20920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2395" y="3804688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Madagascan Poison Frog</a:t>
            </a:r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7447005" y="684256"/>
            <a:ext cx="426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b="1" dirty="0" smtClean="0"/>
              <a:t>Similar </a:t>
            </a:r>
            <a:r>
              <a:rPr lang="en-AU" b="1" dirty="0"/>
              <a:t>mechanisms for obtaining </a:t>
            </a:r>
            <a:r>
              <a:rPr lang="en-AU" b="1" dirty="0">
                <a:hlinkClick r:id="rId5" tooltip="Alkaloid"/>
              </a:rPr>
              <a:t>alkaloids</a:t>
            </a:r>
            <a:r>
              <a:rPr lang="en-AU" b="1" dirty="0"/>
              <a:t> from a diet of </a:t>
            </a:r>
            <a:r>
              <a:rPr lang="en-AU" b="1" dirty="0">
                <a:hlinkClick r:id="rId6" tooltip="Mite"/>
              </a:rPr>
              <a:t>mites</a:t>
            </a:r>
            <a:r>
              <a:rPr lang="en-AU" b="1" dirty="0"/>
              <a:t> and storing the toxic chemicals in skin </a:t>
            </a:r>
            <a:r>
              <a:rPr lang="en-AU" b="1" dirty="0">
                <a:hlinkClick r:id="rId7" tooltip="Glands"/>
              </a:rPr>
              <a:t>glands</a:t>
            </a:r>
            <a:r>
              <a:rPr lang="en-AU" b="1" dirty="0"/>
              <a:t>. </a:t>
            </a:r>
            <a:endParaRPr lang="en-AU" b="1" dirty="0" smtClean="0"/>
          </a:p>
          <a:p>
            <a:pPr algn="just"/>
            <a:endParaRPr lang="en-AU" b="1" dirty="0"/>
          </a:p>
          <a:p>
            <a:pPr algn="just"/>
            <a:r>
              <a:rPr lang="en-AU" b="1" dirty="0" smtClean="0"/>
              <a:t>They </a:t>
            </a:r>
            <a:r>
              <a:rPr lang="en-AU" b="1" dirty="0"/>
              <a:t>have also independently evolved similar bright skin </a:t>
            </a:r>
            <a:r>
              <a:rPr lang="en-AU" b="1" dirty="0" err="1"/>
              <a:t>colors</a:t>
            </a:r>
            <a:r>
              <a:rPr lang="en-AU" b="1" dirty="0"/>
              <a:t> that warn predators of their toxicity </a:t>
            </a:r>
          </a:p>
        </p:txBody>
      </p:sp>
    </p:spTree>
    <p:extLst>
      <p:ext uri="{BB962C8B-B14F-4D97-AF65-F5344CB8AC3E}">
        <p14:creationId xmlns:p14="http://schemas.microsoft.com/office/powerpoint/2010/main" val="41245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6544" y="131805"/>
            <a:ext cx="425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Caecilians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4" y="501137"/>
            <a:ext cx="4251154" cy="2824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11" y="501137"/>
            <a:ext cx="3765498" cy="2824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8611" y="131805"/>
            <a:ext cx="376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Snakes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5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422" y="82378"/>
            <a:ext cx="390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hlinkClick r:id="rId2" tooltip="Ichthyostegalia"/>
              </a:rPr>
              <a:t>Ancient </a:t>
            </a:r>
            <a:r>
              <a:rPr lang="en-AU" dirty="0" err="1" smtClean="0">
                <a:hlinkClick r:id="rId2" tooltip="Ichthyostegalia"/>
              </a:rPr>
              <a:t>Ichthyostegalia</a:t>
            </a:r>
            <a:r>
              <a:rPr lang="en-AU" b="1" i="1" dirty="0"/>
              <a:t> (Extinct</a:t>
            </a:r>
            <a:r>
              <a:rPr lang="en-AU" b="1" i="1" dirty="0" smtClean="0"/>
              <a:t>)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9" y="531876"/>
            <a:ext cx="5990663" cy="2283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90" y="531876"/>
            <a:ext cx="3430524" cy="3430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1590" y="117771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Giant Salamanders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16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2774" y="137459"/>
            <a:ext cx="4721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i="1" dirty="0" err="1" smtClean="0">
                <a:hlinkClick r:id="rId2" tooltip="Branchiosaurus"/>
              </a:rPr>
              <a:t>Branchiosaurus</a:t>
            </a:r>
            <a:r>
              <a:rPr lang="en-AU" b="1" i="1" dirty="0" smtClean="0"/>
              <a:t> (Extinct)</a:t>
            </a:r>
            <a:endParaRPr lang="en-A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4" y="923934"/>
            <a:ext cx="4721298" cy="35409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22" y="730102"/>
            <a:ext cx="5159205" cy="2878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2021" y="118842"/>
            <a:ext cx="515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Mexican </a:t>
            </a:r>
            <a:r>
              <a:rPr lang="en-AU" b="1" dirty="0" smtClean="0"/>
              <a:t>Salamander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0999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78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29</cp:revision>
  <dcterms:created xsi:type="dcterms:W3CDTF">2014-01-12T09:16:57Z</dcterms:created>
  <dcterms:modified xsi:type="dcterms:W3CDTF">2014-02-05T09:50:16Z</dcterms:modified>
</cp:coreProperties>
</file>