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3" r:id="rId5"/>
    <p:sldId id="258" r:id="rId6"/>
    <p:sldId id="259" r:id="rId7"/>
    <p:sldId id="260" r:id="rId8"/>
    <p:sldId id="288" r:id="rId9"/>
    <p:sldId id="261" r:id="rId10"/>
    <p:sldId id="262" r:id="rId11"/>
    <p:sldId id="263" r:id="rId12"/>
    <p:sldId id="264" r:id="rId13"/>
    <p:sldId id="265" r:id="rId14"/>
    <p:sldId id="266" r:id="rId15"/>
    <p:sldId id="276" r:id="rId16"/>
    <p:sldId id="277" r:id="rId17"/>
    <p:sldId id="278" r:id="rId18"/>
    <p:sldId id="268" r:id="rId19"/>
    <p:sldId id="274" r:id="rId20"/>
    <p:sldId id="275" r:id="rId21"/>
    <p:sldId id="267" r:id="rId22"/>
    <p:sldId id="270" r:id="rId23"/>
    <p:sldId id="271" r:id="rId24"/>
    <p:sldId id="272" r:id="rId25"/>
    <p:sldId id="290" r:id="rId26"/>
    <p:sldId id="294" r:id="rId27"/>
    <p:sldId id="284" r:id="rId28"/>
    <p:sldId id="285" r:id="rId29"/>
    <p:sldId id="286" r:id="rId30"/>
    <p:sldId id="287" r:id="rId31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521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276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6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7705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013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709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00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98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888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581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411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9C361-1FB3-4C8F-91E6-3FF499D44D7E}" type="datetimeFigureOut">
              <a:rPr lang="en-AU" smtClean="0"/>
              <a:t>16/08/2014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3830-7BF8-46C7-B7BB-036AF778F4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290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creationismonline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wikipedia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celli" TargetMode="External"/><Relationship Id="rId2" Type="http://schemas.openxmlformats.org/officeDocument/2006/relationships/hyperlink" Target="http://en.wikipedia.org/wiki/Aesthete_(chiton)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hyperlink" Target="http://en.wikipedia.org/wiki/Lens_(eye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en.wikipedia.org/wiki/Pecten_(genus)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hyperlink" Target="http://en.wikipedia.org/wiki/Antarctic_krill" TargetMode="Externa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hyperlink" Target="http://en.wikipedia.org/wiki/Antarctic_krill" TargetMode="Externa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cutigera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Kinorhyncha" TargetMode="External"/><Relationship Id="rId13" Type="http://schemas.openxmlformats.org/officeDocument/2006/relationships/hyperlink" Target="http://en.wikipedia.org/wiki/Platyhelminthes" TargetMode="External"/><Relationship Id="rId18" Type="http://schemas.openxmlformats.org/officeDocument/2006/relationships/hyperlink" Target="http://en.wikipedia.org/wiki/Cnidaria" TargetMode="External"/><Relationship Id="rId3" Type="http://schemas.openxmlformats.org/officeDocument/2006/relationships/hyperlink" Target="http://en.wikipedia.org/wiki/Tardigrada" TargetMode="External"/><Relationship Id="rId7" Type="http://schemas.openxmlformats.org/officeDocument/2006/relationships/hyperlink" Target="http://en.wikipedia.org/wiki/Gastrotricha" TargetMode="External"/><Relationship Id="rId12" Type="http://schemas.openxmlformats.org/officeDocument/2006/relationships/hyperlink" Target="http://en.wikipedia.org/wiki/Onychophora" TargetMode="External"/><Relationship Id="rId17" Type="http://schemas.openxmlformats.org/officeDocument/2006/relationships/hyperlink" Target="http://en.wikipedia.org/wiki/Arthropoda" TargetMode="External"/><Relationship Id="rId2" Type="http://schemas.openxmlformats.org/officeDocument/2006/relationships/hyperlink" Target="http://en.wikipedia.org/wiki/Chaetognatha" TargetMode="External"/><Relationship Id="rId16" Type="http://schemas.openxmlformats.org/officeDocument/2006/relationships/hyperlink" Target="http://en.wikipedia.org/wiki/Annelid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.wikipedia.org/wiki/Anus" TargetMode="External"/><Relationship Id="rId11" Type="http://schemas.openxmlformats.org/officeDocument/2006/relationships/hyperlink" Target="http://en.wikipedia.org/wiki/Nemertea" TargetMode="External"/><Relationship Id="rId5" Type="http://schemas.openxmlformats.org/officeDocument/2006/relationships/hyperlink" Target="http://en.wikipedia.org/wiki/Entoprocta" TargetMode="External"/><Relationship Id="rId15" Type="http://schemas.openxmlformats.org/officeDocument/2006/relationships/hyperlink" Target="http://en.wikipedia.org/wiki/Sipuncula" TargetMode="External"/><Relationship Id="rId10" Type="http://schemas.openxmlformats.org/officeDocument/2006/relationships/hyperlink" Target="http://en.wikipedia.org/wiki/Nematoda" TargetMode="External"/><Relationship Id="rId19" Type="http://schemas.openxmlformats.org/officeDocument/2006/relationships/hyperlink" Target="http://en.wikipedia.org/wiki/Chordata" TargetMode="External"/><Relationship Id="rId4" Type="http://schemas.openxmlformats.org/officeDocument/2006/relationships/hyperlink" Target="http://en.wikipedia.org/wiki/Echinodermata" TargetMode="External"/><Relationship Id="rId9" Type="http://schemas.openxmlformats.org/officeDocument/2006/relationships/hyperlink" Target="http://en.wikipedia.org/wiki/Mollusca" TargetMode="External"/><Relationship Id="rId14" Type="http://schemas.openxmlformats.org/officeDocument/2006/relationships/hyperlink" Target="http://en.wikipedia.org/wiki/Rotifer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en.wikipedia.org/wiki/Pseudopupi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.wikipedia.org/wiki/Dragonfly" TargetMode="External"/><Relationship Id="rId5" Type="http://schemas.openxmlformats.org/officeDocument/2006/relationships/hyperlink" Target="http://en.wikipedia.org/wiki/Praying_mantis" TargetMode="Externa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celli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en.wikipedia.org/wiki/Simple_eyes_in_arthropod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hyperlink" Target="http://en.wikipedia.org/wiki/Copepod" TargetMode="External"/><Relationship Id="rId7" Type="http://schemas.openxmlformats.org/officeDocument/2006/relationships/image" Target="../media/image14.jpg"/><Relationship Id="rId2" Type="http://schemas.openxmlformats.org/officeDocument/2006/relationships/hyperlink" Target="http://en.wikipedia.org/wiki/Sensory_organs_of_gastropod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.wikipedia.org/wiki/Chiton" TargetMode="External"/><Relationship Id="rId11" Type="http://schemas.openxmlformats.org/officeDocument/2006/relationships/image" Target="../media/image18.jpg"/><Relationship Id="rId5" Type="http://schemas.openxmlformats.org/officeDocument/2006/relationships/hyperlink" Target="http://en.wikipedia.org/wiki/Cephalopod" TargetMode="External"/><Relationship Id="rId10" Type="http://schemas.openxmlformats.org/officeDocument/2006/relationships/image" Target="../media/image17.jpg"/><Relationship Id="rId4" Type="http://schemas.openxmlformats.org/officeDocument/2006/relationships/hyperlink" Target="http://en.wikipedia.org/wiki/Annelid" TargetMode="External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Olfaction" TargetMode="External"/><Relationship Id="rId13" Type="http://schemas.openxmlformats.org/officeDocument/2006/relationships/hyperlink" Target="http://en.wikipedia.org/wiki/Rod_cell" TargetMode="External"/><Relationship Id="rId3" Type="http://schemas.openxmlformats.org/officeDocument/2006/relationships/image" Target="../media/image14.jpg"/><Relationship Id="rId7" Type="http://schemas.openxmlformats.org/officeDocument/2006/relationships/hyperlink" Target="http://en.wikipedia.org/wiki/Lens_(anatomy)" TargetMode="External"/><Relationship Id="rId12" Type="http://schemas.openxmlformats.org/officeDocument/2006/relationships/hyperlink" Target="http://en.wikipedia.org/wiki/Retina" TargetMode="External"/><Relationship Id="rId2" Type="http://schemas.openxmlformats.org/officeDocument/2006/relationships/hyperlink" Target="http://en.wikipedia.org/wiki/Sensory_organs_of_gastropod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.wikipedia.org/wiki/Helix_pomatia" TargetMode="External"/><Relationship Id="rId11" Type="http://schemas.openxmlformats.org/officeDocument/2006/relationships/hyperlink" Target="http://en.wikipedia.org/wiki/Corneal_endothelium" TargetMode="External"/><Relationship Id="rId5" Type="http://schemas.openxmlformats.org/officeDocument/2006/relationships/image" Target="../media/image20.png"/><Relationship Id="rId15" Type="http://schemas.openxmlformats.org/officeDocument/2006/relationships/hyperlink" Target="http://en.wikipedia.org/wiki/Nerve" TargetMode="External"/><Relationship Id="rId10" Type="http://schemas.openxmlformats.org/officeDocument/2006/relationships/hyperlink" Target="http://en.wikipedia.org/wiki/Corneal_epithelium" TargetMode="External"/><Relationship Id="rId4" Type="http://schemas.openxmlformats.org/officeDocument/2006/relationships/image" Target="../media/image19.jpeg"/><Relationship Id="rId9" Type="http://schemas.openxmlformats.org/officeDocument/2006/relationships/hyperlink" Target="http://en.wikipedia.org/wiki/Epithelium" TargetMode="External"/><Relationship Id="rId14" Type="http://schemas.openxmlformats.org/officeDocument/2006/relationships/hyperlink" Target="http://en.wikipedia.org/wiki/Fibrous_connective_tissu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hylum" TargetMode="External"/><Relationship Id="rId2" Type="http://schemas.openxmlformats.org/officeDocument/2006/relationships/hyperlink" Target="http://en.wikipedia.org/wiki/Lati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hyperlink" Target="http://en.wikipedia.org/wiki/Wor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quid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://en.wikipedia.org/wiki/Octopu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en.wikipedia.org/wiki/Cuttlefis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Eye Phylogenies</a:t>
            </a:r>
            <a:endParaRPr lang="en-AU" b="1" u="sng" dirty="0" smtClean="0"/>
          </a:p>
          <a:p>
            <a:pPr algn="ctr"/>
            <a:r>
              <a:rPr lang="en-AU" b="1" u="sng" dirty="0"/>
              <a:t/>
            </a:r>
            <a:br>
              <a:rPr lang="en-AU" b="1" u="sng" dirty="0"/>
            </a:br>
            <a:r>
              <a:rPr lang="en-AU" b="1" u="sng" dirty="0"/>
              <a:t>By Paul </a:t>
            </a:r>
            <a:r>
              <a:rPr lang="en-AU" b="1" u="sng" dirty="0" err="1"/>
              <a:t>Nethercott</a:t>
            </a:r>
            <a:r>
              <a:rPr lang="en-AU" b="1" u="sng" dirty="0"/>
              <a:t/>
            </a:r>
            <a:br>
              <a:rPr lang="en-AU" b="1" u="sng" dirty="0"/>
            </a:br>
            <a:endParaRPr lang="en-AU" b="1" u="sng" dirty="0" smtClean="0"/>
          </a:p>
          <a:p>
            <a:pPr algn="ctr"/>
            <a:r>
              <a:rPr lang="en-AU" b="1" u="sng" dirty="0"/>
              <a:t/>
            </a:r>
            <a:br>
              <a:rPr lang="en-AU" b="1" u="sng" dirty="0"/>
            </a:br>
            <a:r>
              <a:rPr lang="en-AU" b="1" u="sng" dirty="0" smtClean="0"/>
              <a:t>August 2014</a:t>
            </a:r>
            <a:endParaRPr lang="en-AU" b="1" u="sng" dirty="0"/>
          </a:p>
          <a:p>
            <a:pPr algn="ctr"/>
            <a:endParaRPr lang="en-AU" b="1" u="sng" dirty="0" smtClean="0"/>
          </a:p>
          <a:p>
            <a:pPr algn="ctr"/>
            <a:r>
              <a:rPr lang="en-AU" b="1" u="sng"/>
              <a:t/>
            </a:r>
            <a:br>
              <a:rPr lang="en-AU" b="1" u="sng"/>
            </a:br>
            <a:r>
              <a:rPr lang="en-AU" b="1" u="sng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www.CreationismOnline.com</a:t>
            </a:r>
            <a:endParaRPr lang="en-AU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84" y="2746670"/>
            <a:ext cx="5643540" cy="37694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6488668"/>
            <a:ext cx="12191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www.wikipedia.com</a:t>
            </a:r>
            <a:endParaRPr lang="en-AU" b="1" u="sng" dirty="0"/>
          </a:p>
        </p:txBody>
      </p:sp>
    </p:spTree>
    <p:extLst>
      <p:ext uri="{BB962C8B-B14F-4D97-AF65-F5344CB8AC3E}">
        <p14:creationId xmlns:p14="http://schemas.microsoft.com/office/powerpoint/2010/main" val="41593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err="1" smtClean="0"/>
              <a:t>Chitons</a:t>
            </a:r>
            <a:endParaRPr lang="en-AU" b="1" u="sng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4117714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b="1" dirty="0"/>
              <a:t>The primary sense organs of </a:t>
            </a:r>
            <a:r>
              <a:rPr lang="en-AU" b="1" dirty="0" err="1"/>
              <a:t>chitons</a:t>
            </a:r>
            <a:r>
              <a:rPr lang="en-AU" b="1" dirty="0"/>
              <a:t> are the </a:t>
            </a:r>
            <a:r>
              <a:rPr lang="en-AU" b="1" dirty="0" err="1"/>
              <a:t>subradula</a:t>
            </a:r>
            <a:r>
              <a:rPr lang="en-AU" b="1" dirty="0"/>
              <a:t> organ and a large number of unique organs called </a:t>
            </a:r>
            <a:r>
              <a:rPr lang="en-AU" b="1" dirty="0">
                <a:hlinkClick r:id="rId2" tooltip="Aesthete (chiton)"/>
              </a:rPr>
              <a:t>aesthetes</a:t>
            </a:r>
            <a:r>
              <a:rPr lang="en-AU" b="1" dirty="0"/>
              <a:t>. </a:t>
            </a:r>
            <a:endParaRPr lang="en-AU" b="1" dirty="0" smtClean="0"/>
          </a:p>
          <a:p>
            <a:pPr algn="just"/>
            <a:endParaRPr lang="en-AU" b="1" dirty="0"/>
          </a:p>
          <a:p>
            <a:pPr algn="just"/>
            <a:r>
              <a:rPr lang="en-AU" b="1" dirty="0" smtClean="0"/>
              <a:t>The </a:t>
            </a:r>
            <a:r>
              <a:rPr lang="en-AU" b="1" dirty="0"/>
              <a:t>aesthetes consist of light-sensitive cells just below the surface of the shell, although they are not capable of true vision. In some cases, however, they are modified to form </a:t>
            </a:r>
            <a:r>
              <a:rPr lang="en-AU" b="1" dirty="0" err="1">
                <a:hlinkClick r:id="rId3" tooltip="Ocelli"/>
              </a:rPr>
              <a:t>ocelli</a:t>
            </a:r>
            <a:r>
              <a:rPr lang="en-AU" b="1" dirty="0"/>
              <a:t>, with a cluster of individual photoreceptor cells lying beneath a small </a:t>
            </a:r>
            <a:r>
              <a:rPr lang="en-AU" b="1" dirty="0">
                <a:hlinkClick r:id="rId4" tooltip="Lens (eye)"/>
              </a:rPr>
              <a:t>lens</a:t>
            </a:r>
            <a:r>
              <a:rPr lang="en-AU" b="1" dirty="0"/>
              <a:t>, in some cases made up of </a:t>
            </a:r>
            <a:r>
              <a:rPr lang="en-AU" b="1" dirty="0" smtClean="0"/>
              <a:t>aragonite. </a:t>
            </a:r>
            <a:r>
              <a:rPr lang="en-AU" b="1" dirty="0"/>
              <a:t>An individual </a:t>
            </a:r>
            <a:r>
              <a:rPr lang="en-AU" b="1" dirty="0" err="1"/>
              <a:t>chiton</a:t>
            </a:r>
            <a:r>
              <a:rPr lang="en-AU" b="1" dirty="0"/>
              <a:t> may have thousands of such </a:t>
            </a:r>
            <a:r>
              <a:rPr lang="en-AU" b="1" dirty="0" err="1" smtClean="0"/>
              <a:t>ocelli</a:t>
            </a:r>
            <a:r>
              <a:rPr lang="en-AU" b="1" dirty="0" smtClean="0"/>
              <a:t>. </a:t>
            </a:r>
          </a:p>
          <a:p>
            <a:pPr algn="just"/>
            <a:endParaRPr lang="en-AU" b="1" dirty="0"/>
          </a:p>
          <a:p>
            <a:pPr algn="just"/>
            <a:r>
              <a:rPr lang="en-AU" b="1" dirty="0" smtClean="0"/>
              <a:t>These </a:t>
            </a:r>
            <a:r>
              <a:rPr lang="en-AU" b="1" dirty="0"/>
              <a:t>'rock-based-eyes' make them capable of true </a:t>
            </a:r>
            <a:r>
              <a:rPr lang="en-AU" b="1" dirty="0" smtClean="0"/>
              <a:t>vision, </a:t>
            </a:r>
            <a:r>
              <a:rPr lang="en-AU" b="1" dirty="0"/>
              <a:t>though research continues as to the extent of their visual acuity it is known that they can differentiate between a predator's shadow and changes in light caused by clouds.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3" y="864382"/>
            <a:ext cx="3157395" cy="2315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32" y="864381"/>
            <a:ext cx="3253912" cy="25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The Copepod </a:t>
            </a:r>
            <a:r>
              <a:rPr lang="en-AU" b="1" u="sng" dirty="0" err="1" smtClean="0"/>
              <a:t>Pontella</a:t>
            </a:r>
            <a:r>
              <a:rPr lang="en-AU" b="1" u="sng" dirty="0" smtClean="0"/>
              <a:t>, </a:t>
            </a:r>
            <a:r>
              <a:rPr lang="en-AU" b="1" u="sng" dirty="0"/>
              <a:t>Multiple </a:t>
            </a:r>
            <a:r>
              <a:rPr lang="en-AU" b="1" u="sng" dirty="0" smtClean="0"/>
              <a:t>Lenses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1" y="707466"/>
            <a:ext cx="4108704" cy="5492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16" y="707466"/>
            <a:ext cx="4351811" cy="5441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51" y="70746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The Copepod </a:t>
            </a:r>
            <a:r>
              <a:rPr lang="en-AU" b="1" u="sng" dirty="0" err="1" smtClean="0"/>
              <a:t>Copilia</a:t>
            </a:r>
            <a:r>
              <a:rPr lang="en-AU" b="1" u="sng" dirty="0" smtClean="0"/>
              <a:t>, </a:t>
            </a:r>
            <a:r>
              <a:rPr lang="en-AU" b="1" u="sng" dirty="0"/>
              <a:t>Multiple </a:t>
            </a:r>
            <a:r>
              <a:rPr lang="en-AU" b="1" u="sng" dirty="0" smtClean="0"/>
              <a:t>Lenses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0" y="1564715"/>
            <a:ext cx="2613431" cy="3773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30" y="1564716"/>
            <a:ext cx="3920115" cy="24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Refractive </a:t>
            </a:r>
            <a:r>
              <a:rPr lang="en-AU" b="1" u="sng" dirty="0" smtClean="0"/>
              <a:t>Cornea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9" y="892003"/>
            <a:ext cx="4838700" cy="4914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27" y="905647"/>
            <a:ext cx="4687824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62689" y="509027"/>
            <a:ext cx="4838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Human Eye</a:t>
            </a:r>
            <a:endParaRPr lang="en-AU" b="1" u="sng" dirty="0" smtClean="0"/>
          </a:p>
        </p:txBody>
      </p:sp>
      <p:sp>
        <p:nvSpPr>
          <p:cNvPr id="8" name="Rectangle 7"/>
          <p:cNvSpPr/>
          <p:nvPr/>
        </p:nvSpPr>
        <p:spPr>
          <a:xfrm>
            <a:off x="7214227" y="536315"/>
            <a:ext cx="4687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Birds Eye</a:t>
            </a:r>
            <a:endParaRPr lang="en-AU" b="1" u="sng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89" y="4076700"/>
            <a:ext cx="2794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The Human </a:t>
            </a:r>
            <a:r>
              <a:rPr lang="en-AU" b="1" u="sng" dirty="0"/>
              <a:t>Eye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6" y="1260456"/>
            <a:ext cx="4346255" cy="4251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077433" y="1260456"/>
            <a:ext cx="3022582" cy="42473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AU" b="1" dirty="0" smtClean="0"/>
              <a:t> Posterior </a:t>
            </a:r>
            <a:r>
              <a:rPr lang="en-AU" b="1" dirty="0"/>
              <a:t>segment</a:t>
            </a:r>
          </a:p>
          <a:p>
            <a:pPr>
              <a:buFont typeface="+mj-lt"/>
              <a:buAutoNum type="arabicPeriod"/>
            </a:pPr>
            <a:r>
              <a:rPr lang="en-AU" b="1" dirty="0" smtClean="0"/>
              <a:t> </a:t>
            </a:r>
            <a:r>
              <a:rPr lang="en-AU" b="1" dirty="0" err="1" smtClean="0"/>
              <a:t>Ora</a:t>
            </a:r>
            <a:r>
              <a:rPr lang="en-AU" b="1" dirty="0" smtClean="0"/>
              <a:t> </a:t>
            </a:r>
            <a:r>
              <a:rPr lang="en-AU" b="1" dirty="0" err="1"/>
              <a:t>serrata</a:t>
            </a:r>
            <a:endParaRPr lang="en-AU" b="1" dirty="0"/>
          </a:p>
          <a:p>
            <a:pPr>
              <a:buFont typeface="+mj-lt"/>
              <a:buAutoNum type="arabicPeriod"/>
            </a:pPr>
            <a:r>
              <a:rPr lang="en-AU" b="1" dirty="0" smtClean="0"/>
              <a:t> </a:t>
            </a:r>
            <a:r>
              <a:rPr lang="en-AU" b="1" dirty="0" err="1" smtClean="0"/>
              <a:t>Ciliary</a:t>
            </a:r>
            <a:r>
              <a:rPr lang="en-AU" b="1" dirty="0" smtClean="0"/>
              <a:t> </a:t>
            </a:r>
            <a:r>
              <a:rPr lang="en-AU" b="1" dirty="0"/>
              <a:t>muscle</a:t>
            </a:r>
          </a:p>
          <a:p>
            <a:pPr>
              <a:buFont typeface="+mj-lt"/>
              <a:buAutoNum type="arabicPeriod"/>
            </a:pPr>
            <a:r>
              <a:rPr lang="en-AU" b="1" dirty="0" smtClean="0"/>
              <a:t> </a:t>
            </a:r>
            <a:r>
              <a:rPr lang="en-AU" b="1" dirty="0" err="1" smtClean="0"/>
              <a:t>Ciliary</a:t>
            </a:r>
            <a:r>
              <a:rPr lang="en-AU" b="1" dirty="0" smtClean="0"/>
              <a:t> </a:t>
            </a:r>
            <a:r>
              <a:rPr lang="en-AU" b="1" dirty="0" err="1"/>
              <a:t>zonules</a:t>
            </a:r>
            <a:endParaRPr lang="en-AU" b="1" dirty="0"/>
          </a:p>
          <a:p>
            <a:pPr>
              <a:buFont typeface="+mj-lt"/>
              <a:buAutoNum type="arabicPeriod"/>
            </a:pPr>
            <a:r>
              <a:rPr lang="en-AU" b="1" dirty="0" smtClean="0"/>
              <a:t> </a:t>
            </a:r>
            <a:r>
              <a:rPr lang="en-AU" b="1" dirty="0" err="1" smtClean="0"/>
              <a:t>Schlemm's</a:t>
            </a:r>
            <a:r>
              <a:rPr lang="en-AU" b="1" dirty="0" smtClean="0"/>
              <a:t> </a:t>
            </a:r>
            <a:r>
              <a:rPr lang="en-AU" b="1" dirty="0"/>
              <a:t>canal</a:t>
            </a:r>
          </a:p>
          <a:p>
            <a:pPr>
              <a:buFont typeface="+mj-lt"/>
              <a:buAutoNum type="arabicPeriod"/>
            </a:pPr>
            <a:r>
              <a:rPr lang="en-AU" b="1" dirty="0" smtClean="0"/>
              <a:t> Pupil</a:t>
            </a:r>
            <a:endParaRPr lang="en-AU" b="1" dirty="0"/>
          </a:p>
          <a:p>
            <a:pPr>
              <a:buFont typeface="+mj-lt"/>
              <a:buAutoNum type="arabicPeriod"/>
            </a:pPr>
            <a:r>
              <a:rPr lang="en-AU" b="1" dirty="0" smtClean="0"/>
              <a:t> Anterior </a:t>
            </a:r>
            <a:r>
              <a:rPr lang="en-AU" b="1" dirty="0"/>
              <a:t>chamber</a:t>
            </a:r>
          </a:p>
          <a:p>
            <a:pPr>
              <a:buFont typeface="+mj-lt"/>
              <a:buAutoNum type="arabicPeriod"/>
            </a:pPr>
            <a:r>
              <a:rPr lang="en-AU" b="1" dirty="0" smtClean="0"/>
              <a:t> Cornea</a:t>
            </a:r>
            <a:endParaRPr lang="en-AU" b="1" dirty="0"/>
          </a:p>
          <a:p>
            <a:pPr>
              <a:buFont typeface="+mj-lt"/>
              <a:buAutoNum type="arabicPeriod"/>
            </a:pPr>
            <a:r>
              <a:rPr lang="en-AU" b="1" dirty="0" smtClean="0"/>
              <a:t> Iris</a:t>
            </a:r>
            <a:endParaRPr lang="en-AU" b="1" dirty="0"/>
          </a:p>
          <a:p>
            <a:pPr>
              <a:buFont typeface="+mj-lt"/>
              <a:buAutoNum type="arabicPeriod"/>
            </a:pPr>
            <a:r>
              <a:rPr lang="en-AU" b="1" dirty="0" smtClean="0"/>
              <a:t> Lens </a:t>
            </a:r>
            <a:r>
              <a:rPr lang="en-AU" b="1" dirty="0"/>
              <a:t>cortex</a:t>
            </a:r>
          </a:p>
          <a:p>
            <a:pPr>
              <a:buFont typeface="+mj-lt"/>
              <a:buAutoNum type="arabicPeriod"/>
            </a:pPr>
            <a:r>
              <a:rPr lang="en-AU" b="1" dirty="0" smtClean="0"/>
              <a:t> Lens </a:t>
            </a:r>
            <a:r>
              <a:rPr lang="en-AU" b="1" dirty="0"/>
              <a:t>nucleus</a:t>
            </a:r>
          </a:p>
          <a:p>
            <a:pPr>
              <a:buFont typeface="+mj-lt"/>
              <a:buAutoNum type="arabicPeriod"/>
            </a:pPr>
            <a:r>
              <a:rPr lang="en-AU" b="1" dirty="0" smtClean="0"/>
              <a:t> </a:t>
            </a:r>
            <a:r>
              <a:rPr lang="en-AU" b="1" dirty="0" err="1" smtClean="0"/>
              <a:t>Ciliary</a:t>
            </a:r>
            <a:r>
              <a:rPr lang="en-AU" b="1" dirty="0" smtClean="0"/>
              <a:t> </a:t>
            </a:r>
            <a:r>
              <a:rPr lang="en-AU" b="1" dirty="0"/>
              <a:t>process</a:t>
            </a:r>
          </a:p>
          <a:p>
            <a:pPr>
              <a:buFont typeface="+mj-lt"/>
              <a:buAutoNum type="arabicPeriod"/>
            </a:pPr>
            <a:r>
              <a:rPr lang="en-AU" b="1" dirty="0" smtClean="0"/>
              <a:t> Conjunctiva</a:t>
            </a:r>
            <a:endParaRPr lang="en-AU" b="1" dirty="0"/>
          </a:p>
          <a:p>
            <a:pPr>
              <a:buFont typeface="+mj-lt"/>
              <a:buAutoNum type="arabicPeriod"/>
            </a:pPr>
            <a:r>
              <a:rPr lang="en-AU" b="1" dirty="0" smtClean="0"/>
              <a:t> Inferior </a:t>
            </a:r>
            <a:r>
              <a:rPr lang="en-AU" b="1" dirty="0"/>
              <a:t>oblique </a:t>
            </a:r>
            <a:r>
              <a:rPr lang="en-AU" b="1" dirty="0" err="1"/>
              <a:t>muscule</a:t>
            </a:r>
            <a:endParaRPr lang="en-AU" b="1" dirty="0"/>
          </a:p>
          <a:p>
            <a:pPr>
              <a:buFont typeface="+mj-lt"/>
              <a:buAutoNum type="arabicPeriod"/>
            </a:pPr>
            <a:r>
              <a:rPr lang="en-AU" b="1" dirty="0" smtClean="0"/>
              <a:t> Inferior </a:t>
            </a:r>
            <a:r>
              <a:rPr lang="en-AU" b="1" dirty="0"/>
              <a:t>rectus </a:t>
            </a:r>
            <a:r>
              <a:rPr lang="en-AU" b="1" dirty="0" err="1" smtClean="0"/>
              <a:t>muscule</a:t>
            </a:r>
            <a:endParaRPr lang="en-AU" b="1" dirty="0"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60508" y="1230592"/>
            <a:ext cx="3260436" cy="42473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b="1" dirty="0" smtClean="0"/>
              <a:t>16. medial </a:t>
            </a:r>
            <a:r>
              <a:rPr lang="en-AU" b="1" dirty="0"/>
              <a:t>rectus muscle</a:t>
            </a:r>
          </a:p>
          <a:p>
            <a:r>
              <a:rPr lang="en-AU" b="1" dirty="0" smtClean="0"/>
              <a:t>17. retinal </a:t>
            </a:r>
            <a:r>
              <a:rPr lang="en-AU" b="1" dirty="0"/>
              <a:t>arteries and veins</a:t>
            </a:r>
          </a:p>
          <a:p>
            <a:r>
              <a:rPr lang="en-AU" b="1" dirty="0" smtClean="0"/>
              <a:t>18. Optic </a:t>
            </a:r>
            <a:r>
              <a:rPr lang="en-AU" b="1" dirty="0"/>
              <a:t>disc</a:t>
            </a:r>
          </a:p>
          <a:p>
            <a:r>
              <a:rPr lang="en-AU" b="1" dirty="0" smtClean="0"/>
              <a:t>19. Dura </a:t>
            </a:r>
            <a:r>
              <a:rPr lang="en-AU" b="1" dirty="0"/>
              <a:t>mater</a:t>
            </a:r>
          </a:p>
          <a:p>
            <a:r>
              <a:rPr lang="en-AU" b="1" dirty="0" smtClean="0"/>
              <a:t>20. Central </a:t>
            </a:r>
            <a:r>
              <a:rPr lang="en-AU" b="1" dirty="0"/>
              <a:t>retinal artery</a:t>
            </a:r>
          </a:p>
          <a:p>
            <a:r>
              <a:rPr lang="en-AU" b="1" dirty="0" smtClean="0"/>
              <a:t>21. Central </a:t>
            </a:r>
            <a:r>
              <a:rPr lang="en-AU" b="1" dirty="0"/>
              <a:t>retinal vein</a:t>
            </a:r>
          </a:p>
          <a:p>
            <a:r>
              <a:rPr lang="en-AU" b="1" dirty="0" smtClean="0"/>
              <a:t>22. Optic </a:t>
            </a:r>
            <a:r>
              <a:rPr lang="en-AU" b="1" dirty="0"/>
              <a:t>nerve</a:t>
            </a:r>
          </a:p>
          <a:p>
            <a:r>
              <a:rPr lang="en-AU" b="1" dirty="0" smtClean="0"/>
              <a:t>23. Vorticose </a:t>
            </a:r>
            <a:r>
              <a:rPr lang="en-AU" b="1" dirty="0"/>
              <a:t>vein</a:t>
            </a:r>
          </a:p>
          <a:p>
            <a:r>
              <a:rPr lang="en-AU" b="1" dirty="0" smtClean="0"/>
              <a:t>24. Bulbar </a:t>
            </a:r>
            <a:r>
              <a:rPr lang="en-AU" b="1" dirty="0"/>
              <a:t>sheath</a:t>
            </a:r>
          </a:p>
          <a:p>
            <a:r>
              <a:rPr lang="en-AU" b="1" dirty="0" smtClean="0"/>
              <a:t>25. Macula</a:t>
            </a:r>
            <a:endParaRPr lang="en-AU" b="1" dirty="0"/>
          </a:p>
          <a:p>
            <a:r>
              <a:rPr lang="en-AU" b="1" dirty="0" smtClean="0"/>
              <a:t>26. Fovea</a:t>
            </a:r>
            <a:endParaRPr lang="en-AU" b="1" dirty="0"/>
          </a:p>
          <a:p>
            <a:r>
              <a:rPr lang="en-AU" b="1" dirty="0" smtClean="0"/>
              <a:t>27. Sclera</a:t>
            </a:r>
            <a:endParaRPr lang="en-AU" b="1" dirty="0"/>
          </a:p>
          <a:p>
            <a:r>
              <a:rPr lang="en-AU" b="1" dirty="0" smtClean="0"/>
              <a:t>28. Choroid</a:t>
            </a:r>
            <a:endParaRPr lang="en-AU" b="1" dirty="0"/>
          </a:p>
          <a:p>
            <a:r>
              <a:rPr lang="en-AU" b="1" dirty="0" smtClean="0"/>
              <a:t>29. Superior </a:t>
            </a:r>
            <a:r>
              <a:rPr lang="en-AU" b="1" dirty="0"/>
              <a:t>rectus </a:t>
            </a:r>
            <a:r>
              <a:rPr lang="en-AU" b="1" dirty="0" err="1"/>
              <a:t>muscule</a:t>
            </a:r>
            <a:endParaRPr lang="en-AU" b="1" dirty="0"/>
          </a:p>
          <a:p>
            <a:r>
              <a:rPr lang="en-AU" b="1" dirty="0" smtClean="0"/>
              <a:t>30. Retina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6337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Refractive Cornea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8249" y="651301"/>
            <a:ext cx="209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The Box Jelly Fish</a:t>
            </a:r>
            <a:endParaRPr lang="en-AU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4" y="509027"/>
            <a:ext cx="2847687" cy="3611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208" y="509027"/>
            <a:ext cx="4000749" cy="62088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04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Refractive Cornea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159" y="662778"/>
            <a:ext cx="11992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The Box Jelly Fish</a:t>
            </a:r>
            <a:endParaRPr lang="en-AU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502691"/>
            <a:ext cx="12192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Refractive Cornea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159" y="662778"/>
            <a:ext cx="11992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The Box Jelly Fish</a:t>
            </a:r>
            <a:endParaRPr lang="en-AU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33" y="1315171"/>
            <a:ext cx="5023170" cy="2277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059" y="1315171"/>
            <a:ext cx="3138906" cy="41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Reflector </a:t>
            </a:r>
            <a:r>
              <a:rPr lang="en-AU" b="1" u="sng" dirty="0" smtClean="0"/>
              <a:t>Eyes</a:t>
            </a:r>
            <a:endParaRPr lang="en-AU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8" y="1067889"/>
            <a:ext cx="4996873" cy="3747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78" y="1067889"/>
            <a:ext cx="40640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328" y="569827"/>
            <a:ext cx="4996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Bedford's Flatworm</a:t>
            </a:r>
            <a:endParaRPr lang="en-AU" b="1" u="sng" dirty="0"/>
          </a:p>
        </p:txBody>
      </p:sp>
      <p:sp>
        <p:nvSpPr>
          <p:cNvPr id="6" name="Rectangle 5"/>
          <p:cNvSpPr/>
          <p:nvPr/>
        </p:nvSpPr>
        <p:spPr>
          <a:xfrm>
            <a:off x="7828178" y="557641"/>
            <a:ext cx="406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Rotifers</a:t>
            </a:r>
            <a:endParaRPr lang="en-AU" b="1" u="sng" dirty="0"/>
          </a:p>
        </p:txBody>
      </p:sp>
    </p:spTree>
    <p:extLst>
      <p:ext uri="{BB962C8B-B14F-4D97-AF65-F5344CB8AC3E}">
        <p14:creationId xmlns:p14="http://schemas.microsoft.com/office/powerpoint/2010/main" val="40675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Reflector </a:t>
            </a:r>
            <a:r>
              <a:rPr lang="en-AU" b="1" u="sng" dirty="0" smtClean="0"/>
              <a:t>Eyes</a:t>
            </a:r>
            <a:endParaRPr lang="en-AU" b="1" u="sng" dirty="0"/>
          </a:p>
        </p:txBody>
      </p:sp>
      <p:sp>
        <p:nvSpPr>
          <p:cNvPr id="5" name="Rectangle 4"/>
          <p:cNvSpPr/>
          <p:nvPr/>
        </p:nvSpPr>
        <p:spPr>
          <a:xfrm>
            <a:off x="286329" y="569827"/>
            <a:ext cx="4497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err="1"/>
              <a:t>Brownsnout</a:t>
            </a:r>
            <a:r>
              <a:rPr lang="en-AU" b="1" dirty="0"/>
              <a:t> </a:t>
            </a:r>
            <a:r>
              <a:rPr lang="en-AU" b="1" dirty="0" err="1" smtClean="0"/>
              <a:t>Spookfish</a:t>
            </a:r>
            <a:endParaRPr lang="en-AU" b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8" y="1434089"/>
            <a:ext cx="4497262" cy="1780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11" y="926973"/>
            <a:ext cx="6115050" cy="570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86328" y="3492986"/>
            <a:ext cx="48213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/>
              <a:t>The D. </a:t>
            </a:r>
            <a:r>
              <a:rPr lang="en-AU" b="1" dirty="0" err="1"/>
              <a:t>longipes</a:t>
            </a:r>
            <a:r>
              <a:rPr lang="en-AU" b="1" dirty="0"/>
              <a:t> eye. </a:t>
            </a:r>
            <a:endParaRPr lang="en-AU" b="1" dirty="0" smtClean="0"/>
          </a:p>
          <a:p>
            <a:endParaRPr lang="en-AU" b="1" dirty="0"/>
          </a:p>
          <a:p>
            <a:r>
              <a:rPr lang="en-AU" b="1" dirty="0" smtClean="0"/>
              <a:t>(</a:t>
            </a:r>
            <a:r>
              <a:rPr lang="en-AU" b="1" dirty="0"/>
              <a:t>1) Diverticulum (a) Retina (b) Reflective </a:t>
            </a:r>
            <a:r>
              <a:rPr lang="en-AU" b="1" dirty="0" smtClean="0"/>
              <a:t>crystals</a:t>
            </a:r>
          </a:p>
          <a:p>
            <a:endParaRPr lang="en-AU" b="1" dirty="0" smtClean="0"/>
          </a:p>
          <a:p>
            <a:r>
              <a:rPr lang="en-AU" b="1" dirty="0" smtClean="0"/>
              <a:t>(</a:t>
            </a:r>
            <a:r>
              <a:rPr lang="en-AU" b="1" dirty="0"/>
              <a:t>2) Main Eye (c) lens (d) retina</a:t>
            </a:r>
          </a:p>
        </p:txBody>
      </p:sp>
    </p:spTree>
    <p:extLst>
      <p:ext uri="{BB962C8B-B14F-4D97-AF65-F5344CB8AC3E}">
        <p14:creationId xmlns:p14="http://schemas.microsoft.com/office/powerpoint/2010/main" val="369802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The Evolution Of The Eye</a:t>
            </a:r>
            <a:endParaRPr lang="en-AU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28" y="610626"/>
            <a:ext cx="4458252" cy="6216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4" y="509027"/>
            <a:ext cx="2540000" cy="242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4" y="3555296"/>
            <a:ext cx="2898165" cy="1209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4" y="5097755"/>
            <a:ext cx="4425799" cy="14900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20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Reflector </a:t>
            </a:r>
            <a:r>
              <a:rPr lang="en-AU" b="1" u="sng" dirty="0" smtClean="0"/>
              <a:t>Eyes</a:t>
            </a:r>
            <a:endParaRPr lang="en-AU" b="1" u="sng" dirty="0"/>
          </a:p>
        </p:txBody>
      </p:sp>
      <p:sp>
        <p:nvSpPr>
          <p:cNvPr id="5" name="Rectangle 4"/>
          <p:cNvSpPr/>
          <p:nvPr/>
        </p:nvSpPr>
        <p:spPr>
          <a:xfrm>
            <a:off x="286328" y="569827"/>
            <a:ext cx="7309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/>
              <a:t>The scallop </a:t>
            </a:r>
            <a:r>
              <a:rPr lang="en-AU" b="1" i="1" dirty="0" err="1">
                <a:hlinkClick r:id="rId2" tooltip="Pecten (genus)"/>
              </a:rPr>
              <a:t>Pecten</a:t>
            </a:r>
            <a:endParaRPr lang="en-AU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9" y="1276785"/>
            <a:ext cx="7309915" cy="52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Compound </a:t>
            </a:r>
            <a:r>
              <a:rPr lang="en-AU" b="1" u="sng" dirty="0" smtClean="0"/>
              <a:t>Eyes</a:t>
            </a:r>
            <a:endParaRPr lang="en-AU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" y="687098"/>
            <a:ext cx="3829050" cy="570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1395058"/>
            <a:ext cx="25400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4279753"/>
            <a:ext cx="2817093" cy="211282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825999" y="936063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 tooltip="Antarctic krill"/>
              </a:rPr>
              <a:t>Antarctic Krill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9643" y="317766"/>
            <a:ext cx="3836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House Fly </a:t>
            </a:r>
            <a:endParaRPr lang="en-AU" b="1" dirty="0"/>
          </a:p>
        </p:txBody>
      </p:sp>
      <p:sp>
        <p:nvSpPr>
          <p:cNvPr id="9" name="Rectangle 8"/>
          <p:cNvSpPr/>
          <p:nvPr/>
        </p:nvSpPr>
        <p:spPr>
          <a:xfrm>
            <a:off x="4825999" y="3957630"/>
            <a:ext cx="2817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House Fly </a:t>
            </a:r>
            <a:endParaRPr lang="en-AU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26" y="1662545"/>
            <a:ext cx="3340237" cy="47300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11025" y="1162080"/>
            <a:ext cx="3340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Star Fish</a:t>
            </a:r>
            <a:endParaRPr lang="en-AU" b="1" dirty="0"/>
          </a:p>
        </p:txBody>
      </p:sp>
      <p:sp>
        <p:nvSpPr>
          <p:cNvPr id="12" name="Rectangle 11"/>
          <p:cNvSpPr/>
          <p:nvPr/>
        </p:nvSpPr>
        <p:spPr>
          <a:xfrm>
            <a:off x="-1" y="6472993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/>
              <a:t>Compound eyes fall into two groups: apposition eyes, which form multiple inverted images, and superposition eyes, which form a single erect image</a:t>
            </a:r>
          </a:p>
        </p:txBody>
      </p:sp>
    </p:spTree>
    <p:extLst>
      <p:ext uri="{BB962C8B-B14F-4D97-AF65-F5344CB8AC3E}">
        <p14:creationId xmlns:p14="http://schemas.microsoft.com/office/powerpoint/2010/main" val="2395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Apposition Compound Eyes</a:t>
            </a:r>
            <a:endParaRPr lang="en-AU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" y="687098"/>
            <a:ext cx="3829050" cy="5705475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27555" y="757106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Horseshoe Crab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643" y="317766"/>
            <a:ext cx="3836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House Fly </a:t>
            </a:r>
            <a:endParaRPr lang="en-AU" b="1" dirty="0"/>
          </a:p>
        </p:txBody>
      </p:sp>
      <p:sp>
        <p:nvSpPr>
          <p:cNvPr id="11" name="Rectangle 10"/>
          <p:cNvSpPr/>
          <p:nvPr/>
        </p:nvSpPr>
        <p:spPr>
          <a:xfrm>
            <a:off x="7242616" y="2621857"/>
            <a:ext cx="4949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Some Annelids</a:t>
            </a:r>
            <a:endParaRPr lang="en-AU" b="1" dirty="0"/>
          </a:p>
        </p:txBody>
      </p:sp>
      <p:sp>
        <p:nvSpPr>
          <p:cNvPr id="12" name="Rectangle 11"/>
          <p:cNvSpPr/>
          <p:nvPr/>
        </p:nvSpPr>
        <p:spPr>
          <a:xfrm>
            <a:off x="-1" y="6472993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 smtClean="0"/>
              <a:t>Apposition compound eyes</a:t>
            </a:r>
            <a:r>
              <a:rPr lang="en-AU" sz="1400" b="1" dirty="0"/>
              <a:t>, which form multiple inverted </a:t>
            </a:r>
            <a:r>
              <a:rPr lang="en-AU" sz="1400" b="1" dirty="0" smtClean="0"/>
              <a:t>images.</a:t>
            </a:r>
            <a:endParaRPr lang="en-AU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17" y="3094801"/>
            <a:ext cx="4949383" cy="3291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55" y="1206857"/>
            <a:ext cx="2540000" cy="180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10" y="4440583"/>
            <a:ext cx="2602653" cy="19519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14952" y="3990831"/>
            <a:ext cx="2577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/>
              <a:t>Some </a:t>
            </a:r>
            <a:r>
              <a:rPr lang="en-AU" b="1" dirty="0" smtClean="0"/>
              <a:t>Caterpillars</a:t>
            </a:r>
            <a:endParaRPr lang="en-AU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88" y="139696"/>
            <a:ext cx="3056849" cy="24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Superposition</a:t>
            </a:r>
            <a:r>
              <a:rPr lang="en-AU" b="1" u="sng" dirty="0" smtClean="0"/>
              <a:t> Compound Eyes</a:t>
            </a:r>
            <a:endParaRPr lang="en-AU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23" y="936063"/>
            <a:ext cx="3318986" cy="24360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73122" y="536288"/>
            <a:ext cx="33189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Nocturnal Insects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7188" y="495837"/>
            <a:ext cx="2707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The Mayfly </a:t>
            </a:r>
            <a:endParaRPr lang="en-AU" b="1" dirty="0"/>
          </a:p>
        </p:txBody>
      </p:sp>
      <p:sp>
        <p:nvSpPr>
          <p:cNvPr id="12" name="Rectangle 11"/>
          <p:cNvSpPr/>
          <p:nvPr/>
        </p:nvSpPr>
        <p:spPr>
          <a:xfrm>
            <a:off x="-1" y="647299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Superposition compound eyes</a:t>
            </a:r>
            <a:r>
              <a:rPr lang="en-AU" b="1" dirty="0"/>
              <a:t>, which form a single erect image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8" y="865169"/>
            <a:ext cx="2707788" cy="33373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7188" y="4297279"/>
            <a:ext cx="2707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 smtClean="0"/>
              <a:t>Parabolic </a:t>
            </a:r>
            <a:r>
              <a:rPr lang="en-AU" sz="1400" b="1" dirty="0"/>
              <a:t>superposition compound eye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73122" y="3775028"/>
            <a:ext cx="331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/>
              <a:t>The refracting superposition eye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32716" y="4553196"/>
            <a:ext cx="2980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 smtClean="0"/>
              <a:t>Reflecting </a:t>
            </a:r>
            <a:r>
              <a:rPr lang="en-AU" b="1" dirty="0"/>
              <a:t>superposition eyes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61" y="1045453"/>
            <a:ext cx="2737030" cy="3536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189734" y="605417"/>
            <a:ext cx="33189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Lobsters, Crayfish</a:t>
            </a:r>
          </a:p>
        </p:txBody>
      </p:sp>
    </p:spTree>
    <p:extLst>
      <p:ext uri="{BB962C8B-B14F-4D97-AF65-F5344CB8AC3E}">
        <p14:creationId xmlns:p14="http://schemas.microsoft.com/office/powerpoint/2010/main" val="4143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Parabolic </a:t>
            </a:r>
            <a:r>
              <a:rPr lang="en-AU" b="1" u="sng" dirty="0" smtClean="0"/>
              <a:t>Superposition Compound Eyes</a:t>
            </a:r>
            <a:endParaRPr lang="en-AU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" y="687098"/>
            <a:ext cx="3829050" cy="570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1395058"/>
            <a:ext cx="25400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4279753"/>
            <a:ext cx="2817093" cy="211282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825999" y="936063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 tooltip="Antarctic krill"/>
              </a:rPr>
              <a:t>Antarctic Krill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9643" y="317766"/>
            <a:ext cx="3836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House Fly </a:t>
            </a:r>
            <a:endParaRPr lang="en-AU" b="1" dirty="0"/>
          </a:p>
        </p:txBody>
      </p:sp>
      <p:sp>
        <p:nvSpPr>
          <p:cNvPr id="9" name="Rectangle 8"/>
          <p:cNvSpPr/>
          <p:nvPr/>
        </p:nvSpPr>
        <p:spPr>
          <a:xfrm>
            <a:off x="4825999" y="3957630"/>
            <a:ext cx="2817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House Fly </a:t>
            </a:r>
            <a:endParaRPr lang="en-AU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26" y="1662545"/>
            <a:ext cx="3340237" cy="47300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11025" y="1162080"/>
            <a:ext cx="3340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Star Fish</a:t>
            </a:r>
            <a:endParaRPr lang="en-AU" b="1" dirty="0"/>
          </a:p>
        </p:txBody>
      </p:sp>
      <p:sp>
        <p:nvSpPr>
          <p:cNvPr id="12" name="Rectangle 11"/>
          <p:cNvSpPr/>
          <p:nvPr/>
        </p:nvSpPr>
        <p:spPr>
          <a:xfrm>
            <a:off x="-1" y="6472993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1" dirty="0"/>
              <a:t>Compound eyes fall into two groups: apposition eyes, which form multiple inverted images, and superposition eyes, which form a single erect image</a:t>
            </a:r>
          </a:p>
        </p:txBody>
      </p:sp>
    </p:spTree>
    <p:extLst>
      <p:ext uri="{BB962C8B-B14F-4D97-AF65-F5344CB8AC3E}">
        <p14:creationId xmlns:p14="http://schemas.microsoft.com/office/powerpoint/2010/main" val="280222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err="1" smtClean="0"/>
              <a:t>Homoplasy</a:t>
            </a:r>
            <a:r>
              <a:rPr lang="en-AU" b="1" u="sng" dirty="0" smtClean="0"/>
              <a:t> In The </a:t>
            </a:r>
            <a:r>
              <a:rPr lang="en-AU" b="1" u="sng" smtClean="0"/>
              <a:t>Evolution Of Various </a:t>
            </a:r>
            <a:r>
              <a:rPr lang="en-AU" b="1" u="sng" dirty="0" smtClean="0"/>
              <a:t>Eyes</a:t>
            </a:r>
            <a:endParaRPr lang="en-AU" b="1" u="sng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578890"/>
              </p:ext>
            </p:extLst>
          </p:nvPr>
        </p:nvGraphicFramePr>
        <p:xfrm>
          <a:off x="576840" y="509027"/>
          <a:ext cx="4549342" cy="5978286"/>
        </p:xfrm>
        <a:graphic>
          <a:graphicData uri="http://schemas.openxmlformats.org/drawingml/2006/table">
            <a:tbl>
              <a:tblPr/>
              <a:tblGrid>
                <a:gridCol w="2702921"/>
                <a:gridCol w="1846421"/>
              </a:tblGrid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Non-Compound Eyes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 eyes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Jelly Fish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 Fish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Flatworms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Snails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Slugs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Gastropod Mollusks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Giant clams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Spiders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Bees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Grasshoppers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Spherical lensed eye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Gastropods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Copepods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Annelids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Cephalopods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Chitons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 lenses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Pontella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Copilia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Refractive cornea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Mammals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Birds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400" b="1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Reptiles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Box Jelly Fish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Reflector eyes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Rotifers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Copepods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Platyhelminths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Scallop Pecten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</a:t>
                      </a:r>
                      <a:r>
                        <a:rPr lang="en-A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Spookfish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198959"/>
              </p:ext>
            </p:extLst>
          </p:nvPr>
        </p:nvGraphicFramePr>
        <p:xfrm>
          <a:off x="5694218" y="528527"/>
          <a:ext cx="5306290" cy="4487847"/>
        </p:xfrm>
        <a:graphic>
          <a:graphicData uri="http://schemas.openxmlformats.org/drawingml/2006/table">
            <a:tbl>
              <a:tblPr/>
              <a:tblGrid>
                <a:gridCol w="3152650"/>
                <a:gridCol w="2153640"/>
              </a:tblGrid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Compound </a:t>
                      </a:r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Eyes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Apposition eyes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Insects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Annelids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Bivalves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Horseshoe Crab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Caterpillars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Parabolic Superposition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Mayflies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Shrimp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Prawns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Crayfish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Lobsters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Compund Psuedo Pupil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Praying Mantis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Dragon Flies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Compound Ocelli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 tooltip="Scutigera"/>
                        </a:rPr>
                        <a:t>Scutigera</a:t>
                      </a:r>
                      <a:endParaRPr lang="en-A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Refracting Superposition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Decapoda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Euphausiacea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991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Mysida</a:t>
                      </a:r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21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Phylum In The Evolution Of Various Eyes</a:t>
            </a:r>
            <a:endParaRPr lang="en-AU" b="1" u="sng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48660"/>
              </p:ext>
            </p:extLst>
          </p:nvPr>
        </p:nvGraphicFramePr>
        <p:xfrm>
          <a:off x="2" y="1034643"/>
          <a:ext cx="12191997" cy="5109210"/>
        </p:xfrm>
        <a:graphic>
          <a:graphicData uri="http://schemas.openxmlformats.org/drawingml/2006/table">
            <a:tbl>
              <a:tblPr/>
              <a:tblGrid>
                <a:gridCol w="2161142"/>
                <a:gridCol w="2814935"/>
                <a:gridCol w="2954168"/>
                <a:gridCol w="2903079"/>
                <a:gridCol w="1358673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Phylum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Common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" tooltip="Chaetognatha"/>
                        </a:rPr>
                        <a:t>Chaetognatha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Longhair jaw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Arrow worms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Compound Eyes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 tooltip="Tardigrada"/>
                        </a:rPr>
                        <a:t>Tardigrada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Slow step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bears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Compound Eyes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 tooltip="Echinodermata"/>
                        </a:rPr>
                        <a:t>Echinodermata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Spiny skin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Echinoderms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 tooltip="Entoprocta"/>
                        </a:rPr>
                        <a:t>Entoprocta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 tooltip="Anus"/>
                        </a:rPr>
                        <a:t>Inside anus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Goblet worm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 tooltip="Gastrotricha"/>
                        </a:rPr>
                        <a:t>Gastrotricha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Hair stomach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Meiofauna</a:t>
                      </a:r>
                      <a:endParaRPr lang="en-A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 tooltip="Kinorhyncha"/>
                        </a:rPr>
                        <a:t>Kinorhyncha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Motion snout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Mud dragons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 tooltip="Mollusca"/>
                        </a:rPr>
                        <a:t>Mollusca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Mollusks</a:t>
                      </a:r>
                      <a:endParaRPr lang="en-A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0" tooltip="Nematoda"/>
                        </a:rPr>
                        <a:t>Nematoda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Thread like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Round worms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1" tooltip="Nemertea"/>
                        </a:rPr>
                        <a:t>Nemertea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sea nymph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Ribbon worms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2" tooltip="Onychophora"/>
                        </a:rPr>
                        <a:t>Onychophora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Claw bearer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Velvet worms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3" tooltip="Platyhelminthes"/>
                        </a:rPr>
                        <a:t>Platyhelminthes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 worms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 worms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4" tooltip="Rotifera"/>
                        </a:rPr>
                        <a:t>Rotifera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 bearer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Rotifers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5" tooltip="Sipuncula"/>
                        </a:rPr>
                        <a:t>Sipuncula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 tube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Peanut worms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6" tooltip="Annelida"/>
                        </a:rPr>
                        <a:t>Annelida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Little ring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Segmented worms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Ocelli, Compound Eyes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7" tooltip="Arthropoda"/>
                        </a:rPr>
                        <a:t>Arthropoda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Jointed foot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Arthropods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Ocelli, Compound Eyes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1,134,000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8" tooltip="Cnidaria"/>
                        </a:rPr>
                        <a:t>Cnidaria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Stinging nettle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Coelenterates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Ocelli, Single Lense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sng" strike="noStrike" dirty="0" err="1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19" tooltip="Chordata"/>
                        </a:rPr>
                        <a:t>Chordata</a:t>
                      </a:r>
                      <a:endParaRPr lang="en-AU" sz="1800" b="1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 a cord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Chordates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Lense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9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>
                <a:hlinkClick r:id="rId2" tooltip="Pseudopupil"/>
              </a:rPr>
              <a:t>Pseudo Pupil</a:t>
            </a:r>
            <a:r>
              <a:rPr lang="en-AU" b="1" u="sng" dirty="0"/>
              <a:t> </a:t>
            </a:r>
            <a:r>
              <a:rPr lang="en-AU" b="1" u="sng" dirty="0" smtClean="0"/>
              <a:t>Gives Acute Vision</a:t>
            </a:r>
            <a:endParaRPr lang="en-AU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885249"/>
            <a:ext cx="4658377" cy="3465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047" y="885249"/>
            <a:ext cx="6381133" cy="4259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3046" y="519289"/>
            <a:ext cx="6381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hlinkClick r:id="rId5" tooltip="Praying mantis"/>
              </a:rPr>
              <a:t>Praying Mantis</a:t>
            </a:r>
            <a:r>
              <a:rPr lang="en-AU" b="1" dirty="0"/>
              <a:t> 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355599" y="509027"/>
            <a:ext cx="4658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hlinkClick r:id="rId6" tooltip="Dragonfly"/>
              </a:rPr>
              <a:t>Dragonflies</a:t>
            </a:r>
            <a:endParaRPr lang="en-AU" b="1" u="sng" dirty="0"/>
          </a:p>
        </p:txBody>
      </p:sp>
    </p:spTree>
    <p:extLst>
      <p:ext uri="{BB962C8B-B14F-4D97-AF65-F5344CB8AC3E}">
        <p14:creationId xmlns:p14="http://schemas.microsoft.com/office/powerpoint/2010/main" val="212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err="1" smtClean="0"/>
              <a:t>Mysida</a:t>
            </a:r>
            <a:r>
              <a:rPr lang="en-AU" b="1" u="sng" dirty="0" smtClean="0"/>
              <a:t>  Shrimp</a:t>
            </a:r>
            <a:endParaRPr lang="en-AU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3" y="1708294"/>
            <a:ext cx="7258050" cy="4752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-1" y="509027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/>
              <a:t>The shrimp has an eye of the </a:t>
            </a:r>
            <a:r>
              <a:rPr lang="en-AU" b="1" dirty="0" smtClean="0"/>
              <a:t>type</a:t>
            </a:r>
            <a:r>
              <a:rPr lang="en-AU" b="1" dirty="0"/>
              <a:t>, in the rear behind this in each eye there is a single large facet that is three times in diameter the others in the eye and behind this is an enlarged crystalline cone. This projects an upright image on a specialised retina. The resulting eye is a mixture of a simple eye within a compound eye.</a:t>
            </a:r>
          </a:p>
        </p:txBody>
      </p:sp>
    </p:spTree>
    <p:extLst>
      <p:ext uri="{BB962C8B-B14F-4D97-AF65-F5344CB8AC3E}">
        <p14:creationId xmlns:p14="http://schemas.microsoft.com/office/powerpoint/2010/main" val="167213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err="1"/>
              <a:t>Scutigera</a:t>
            </a:r>
            <a:r>
              <a:rPr lang="en-AU" b="1" u="sng" dirty="0"/>
              <a:t> </a:t>
            </a:r>
            <a:r>
              <a:rPr lang="en-AU" b="1" u="sng" dirty="0" err="1"/>
              <a:t>coleoptrata</a:t>
            </a:r>
            <a:endParaRPr lang="en-AU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708806"/>
            <a:ext cx="7620000" cy="4886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579491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/>
              <a:t>This type of eye consists of a cluster of numerous </a:t>
            </a:r>
            <a:r>
              <a:rPr lang="en-AU" b="1" dirty="0" err="1">
                <a:hlinkClick r:id="rId3" tooltip="Ocelli"/>
              </a:rPr>
              <a:t>ocelli</a:t>
            </a:r>
            <a:r>
              <a:rPr lang="en-AU" b="1" dirty="0"/>
              <a:t> on each side of the head, organised in a way that resembles a true compound eye.</a:t>
            </a:r>
          </a:p>
        </p:txBody>
      </p:sp>
    </p:spTree>
    <p:extLst>
      <p:ext uri="{BB962C8B-B14F-4D97-AF65-F5344CB8AC3E}">
        <p14:creationId xmlns:p14="http://schemas.microsoft.com/office/powerpoint/2010/main" val="118339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Pit eyes, also known as </a:t>
            </a:r>
            <a:r>
              <a:rPr lang="en-AU" b="1" u="sng" dirty="0" smtClean="0">
                <a:hlinkClick r:id="rId2" tooltip="Simple eyes in arthropods"/>
              </a:rPr>
              <a:t>stemma</a:t>
            </a:r>
            <a:endParaRPr lang="en-AU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4" y="2688982"/>
            <a:ext cx="2450757" cy="3676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421" y="268045"/>
            <a:ext cx="2032000" cy="266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16" y="1960605"/>
            <a:ext cx="6489154" cy="44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Sea Urchins</a:t>
            </a:r>
            <a:endParaRPr lang="en-AU" b="1" u="sng" dirty="0"/>
          </a:p>
        </p:txBody>
      </p:sp>
      <p:sp>
        <p:nvSpPr>
          <p:cNvPr id="8" name="Rectangle 7"/>
          <p:cNvSpPr/>
          <p:nvPr/>
        </p:nvSpPr>
        <p:spPr>
          <a:xfrm>
            <a:off x="-1" y="6348972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/>
              <a:t>The tube feet of sea urchins contain photoreceptor proteins, which together act as a </a:t>
            </a:r>
            <a:r>
              <a:rPr lang="en-AU" b="1"/>
              <a:t>compound </a:t>
            </a:r>
            <a:r>
              <a:rPr lang="en-AU" b="1" smtClean="0"/>
              <a:t>eye.</a:t>
            </a:r>
            <a:endParaRPr lang="en-AU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62" y="576262"/>
            <a:ext cx="63150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/>
              <a:t>Infrared </a:t>
            </a:r>
            <a:r>
              <a:rPr lang="en-AU" b="1" u="sng" dirty="0" smtClean="0"/>
              <a:t>Sensing </a:t>
            </a:r>
            <a:r>
              <a:rPr lang="en-AU" b="1" u="sng" dirty="0"/>
              <a:t>in </a:t>
            </a:r>
            <a:r>
              <a:rPr lang="en-AU" b="1" u="sng" dirty="0" smtClean="0"/>
              <a:t>Snakes</a:t>
            </a:r>
            <a:endParaRPr lang="en-AU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4" y="855387"/>
            <a:ext cx="2653654" cy="1929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3" y="3388919"/>
            <a:ext cx="3498169" cy="2814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184" y="855387"/>
            <a:ext cx="3476625" cy="3571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65" y="855387"/>
            <a:ext cx="2794000" cy="3695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54183" y="486055"/>
            <a:ext cx="3476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/>
              <a:t>Diagram of the </a:t>
            </a:r>
            <a:r>
              <a:rPr lang="en-AU" b="1" dirty="0" err="1"/>
              <a:t>Crotaline</a:t>
            </a:r>
            <a:r>
              <a:rPr lang="en-AU" b="1" dirty="0"/>
              <a:t> pit organ.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665" y="4837798"/>
            <a:ext cx="2794000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4332" y="2935204"/>
            <a:ext cx="3498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Timber Rattlesnake</a:t>
            </a:r>
            <a:endParaRPr lang="en-AU" b="1" dirty="0"/>
          </a:p>
        </p:txBody>
      </p:sp>
      <p:sp>
        <p:nvSpPr>
          <p:cNvPr id="5" name="Rectangle 4"/>
          <p:cNvSpPr/>
          <p:nvPr/>
        </p:nvSpPr>
        <p:spPr>
          <a:xfrm>
            <a:off x="704333" y="497541"/>
            <a:ext cx="2653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/>
              <a:t>Ridge-Nosed Rattlesnake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70835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The Spherical Lensed Eye</a:t>
            </a:r>
          </a:p>
          <a:p>
            <a:pPr algn="ctr"/>
            <a:r>
              <a:rPr lang="en-AU" sz="1400" b="1" dirty="0"/>
              <a:t>Heterogeneous eyes have evolved at least nine times: four or more times in </a:t>
            </a:r>
            <a:r>
              <a:rPr lang="en-AU" sz="1400" b="1" dirty="0">
                <a:hlinkClick r:id="rId2" tooltip="Sensory organs of gastropods"/>
              </a:rPr>
              <a:t>gastropods</a:t>
            </a:r>
            <a:r>
              <a:rPr lang="en-AU" sz="1400" b="1" dirty="0"/>
              <a:t>, once in the </a:t>
            </a:r>
            <a:r>
              <a:rPr lang="en-AU" sz="1400" b="1" dirty="0">
                <a:hlinkClick r:id="rId3" tooltip="Copepod"/>
              </a:rPr>
              <a:t>copepods</a:t>
            </a:r>
            <a:r>
              <a:rPr lang="en-AU" sz="1400" b="1" dirty="0"/>
              <a:t>, once in the </a:t>
            </a:r>
            <a:r>
              <a:rPr lang="en-AU" sz="1400" b="1" dirty="0">
                <a:hlinkClick r:id="rId4" tooltip="Annelid"/>
              </a:rPr>
              <a:t>annelids</a:t>
            </a:r>
            <a:r>
              <a:rPr lang="en-AU" sz="1400" b="1" dirty="0"/>
              <a:t>, once in the </a:t>
            </a:r>
            <a:r>
              <a:rPr lang="en-AU" sz="1400" b="1" dirty="0" smtClean="0">
                <a:hlinkClick r:id="rId5" tooltip="Cephalopod"/>
              </a:rPr>
              <a:t>cephalopods</a:t>
            </a:r>
            <a:r>
              <a:rPr lang="en-AU" sz="1400" b="1" dirty="0" smtClean="0"/>
              <a:t>, </a:t>
            </a:r>
            <a:r>
              <a:rPr lang="en-AU" sz="1400" b="1" dirty="0"/>
              <a:t>and once in the </a:t>
            </a:r>
            <a:r>
              <a:rPr lang="en-AU" sz="1400" b="1" dirty="0" err="1">
                <a:hlinkClick r:id="rId6" tooltip="Chiton"/>
              </a:rPr>
              <a:t>chitons</a:t>
            </a:r>
            <a:r>
              <a:rPr lang="en-AU" sz="1400" b="1" dirty="0"/>
              <a:t>, which have aragonite lenses</a:t>
            </a:r>
            <a:r>
              <a:rPr lang="en-AU" sz="1400" b="1" dirty="0" smtClean="0"/>
              <a:t>.</a:t>
            </a:r>
            <a:endParaRPr lang="en-AU" sz="14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6" y="1297597"/>
            <a:ext cx="3021296" cy="2437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6" y="4189627"/>
            <a:ext cx="4012591" cy="2668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58" y="1297597"/>
            <a:ext cx="2856082" cy="40159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9126" y="995645"/>
            <a:ext cx="3021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>
                <a:hlinkClick r:id="rId2" tooltip="Sensory organs of gastropods"/>
              </a:rPr>
              <a:t>Gastropods</a:t>
            </a:r>
            <a:endParaRPr lang="en-AU" b="1" dirty="0"/>
          </a:p>
        </p:txBody>
      </p:sp>
      <p:sp>
        <p:nvSpPr>
          <p:cNvPr id="10" name="Rectangle 9"/>
          <p:cNvSpPr/>
          <p:nvPr/>
        </p:nvSpPr>
        <p:spPr>
          <a:xfrm>
            <a:off x="249126" y="3887675"/>
            <a:ext cx="4012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>
                <a:hlinkClick r:id="rId4" tooltip="Annelid"/>
              </a:rPr>
              <a:t>Annelids</a:t>
            </a:r>
            <a:endParaRPr lang="en-AU" b="1" dirty="0"/>
          </a:p>
        </p:txBody>
      </p:sp>
      <p:sp>
        <p:nvSpPr>
          <p:cNvPr id="11" name="Rectangle 10"/>
          <p:cNvSpPr/>
          <p:nvPr/>
        </p:nvSpPr>
        <p:spPr>
          <a:xfrm>
            <a:off x="4667958" y="995645"/>
            <a:ext cx="285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>
                <a:hlinkClick r:id="rId3" tooltip="Copepod"/>
              </a:rPr>
              <a:t>Copepods</a:t>
            </a:r>
            <a:endParaRPr lang="en-AU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96" y="1258485"/>
            <a:ext cx="1959429" cy="2612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27895" y="889153"/>
            <a:ext cx="195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>
                <a:hlinkClick r:id="rId5" tooltip="Cephalopod"/>
              </a:rPr>
              <a:t>Cephalopods</a:t>
            </a:r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65" y="4401116"/>
            <a:ext cx="3711393" cy="22453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000065" y="4017324"/>
            <a:ext cx="3711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err="1" smtClean="0">
                <a:hlinkClick r:id="rId6" tooltip="Chiton"/>
              </a:rPr>
              <a:t>Chitons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71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The Spherical Lensed Eye</a:t>
            </a:r>
          </a:p>
          <a:p>
            <a:pPr algn="ctr"/>
            <a:endParaRPr lang="en-AU" sz="1400" b="1" dirty="0" smtClean="0"/>
          </a:p>
          <a:p>
            <a:pPr algn="ctr"/>
            <a:r>
              <a:rPr lang="en-AU" b="1" u="sng" dirty="0" smtClean="0"/>
              <a:t>In </a:t>
            </a:r>
            <a:r>
              <a:rPr lang="en-AU" b="1" u="sng" dirty="0" smtClean="0">
                <a:hlinkClick r:id="rId2" tooltip="Sensory organs of gastropods"/>
              </a:rPr>
              <a:t>gastropods</a:t>
            </a:r>
            <a:r>
              <a:rPr lang="en-AU" b="1" dirty="0" smtClean="0"/>
              <a:t>.</a:t>
            </a:r>
            <a:endParaRPr lang="en-AU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6" y="1297597"/>
            <a:ext cx="3021296" cy="24375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9126" y="995645"/>
            <a:ext cx="3021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>
                <a:hlinkClick r:id="rId2" tooltip="Sensory organs of gastropods"/>
              </a:rPr>
              <a:t>Gastropods</a:t>
            </a:r>
            <a:endParaRPr lang="en-AU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1" y="4037144"/>
            <a:ext cx="2334501" cy="2546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46" y="1364977"/>
            <a:ext cx="2095500" cy="30765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88259" y="129759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b="1" dirty="0"/>
              <a:t>Drawing of cross section of the eye of </a:t>
            </a:r>
            <a:r>
              <a:rPr lang="en-AU" b="1" i="1" dirty="0">
                <a:hlinkClick r:id="rId6" tooltip="Helix pomatia"/>
              </a:rPr>
              <a:t>Helix </a:t>
            </a:r>
            <a:r>
              <a:rPr lang="en-AU" b="1" i="1" dirty="0" err="1">
                <a:hlinkClick r:id="rId6" tooltip="Helix pomatia"/>
              </a:rPr>
              <a:t>pomatia</a:t>
            </a:r>
            <a:r>
              <a:rPr lang="en-AU" b="1" dirty="0"/>
              <a:t>.</a:t>
            </a:r>
            <a:br>
              <a:rPr lang="en-AU" b="1" dirty="0"/>
            </a:br>
            <a:r>
              <a:rPr lang="en-AU" b="1" dirty="0"/>
              <a:t>1 - </a:t>
            </a:r>
            <a:r>
              <a:rPr lang="en-AU" b="1" dirty="0">
                <a:hlinkClick r:id="rId7" tooltip="Lens (anatomy)"/>
              </a:rPr>
              <a:t>lens</a:t>
            </a:r>
            <a:r>
              <a:rPr lang="en-AU" b="1" dirty="0"/>
              <a:t/>
            </a:r>
            <a:br>
              <a:rPr lang="en-AU" b="1" dirty="0"/>
            </a:br>
            <a:r>
              <a:rPr lang="en-AU" b="1" dirty="0"/>
              <a:t>2 - </a:t>
            </a:r>
            <a:r>
              <a:rPr lang="en-AU" b="1" dirty="0">
                <a:hlinkClick r:id="rId8" tooltip="Olfaction"/>
              </a:rPr>
              <a:t>olfactory</a:t>
            </a:r>
            <a:r>
              <a:rPr lang="en-AU" b="1" dirty="0"/>
              <a:t> </a:t>
            </a:r>
            <a:r>
              <a:rPr lang="en-AU" b="1" dirty="0">
                <a:hlinkClick r:id="rId9" tooltip="Epithelium"/>
              </a:rPr>
              <a:t>epithelium</a:t>
            </a:r>
            <a:r>
              <a:rPr lang="en-AU" b="1" dirty="0"/>
              <a:t/>
            </a:r>
            <a:br>
              <a:rPr lang="en-AU" b="1" dirty="0"/>
            </a:br>
            <a:r>
              <a:rPr lang="en-AU" b="1" dirty="0"/>
              <a:t>3 - </a:t>
            </a:r>
            <a:r>
              <a:rPr lang="en-AU" b="1" dirty="0">
                <a:hlinkClick r:id="rId10" tooltip="Corneal epithelium"/>
              </a:rPr>
              <a:t>corneal epithelium</a:t>
            </a:r>
            <a:r>
              <a:rPr lang="en-AU" b="1" dirty="0"/>
              <a:t/>
            </a:r>
            <a:br>
              <a:rPr lang="en-AU" b="1" dirty="0"/>
            </a:br>
            <a:r>
              <a:rPr lang="en-AU" b="1" dirty="0"/>
              <a:t>4 - </a:t>
            </a:r>
            <a:r>
              <a:rPr lang="en-AU" b="1" dirty="0">
                <a:hlinkClick r:id="rId11" tooltip="Corneal endothelium"/>
              </a:rPr>
              <a:t>corneal endothelium</a:t>
            </a:r>
            <a:r>
              <a:rPr lang="en-AU" b="1" dirty="0"/>
              <a:t/>
            </a:r>
            <a:br>
              <a:rPr lang="en-AU" b="1" dirty="0"/>
            </a:br>
            <a:r>
              <a:rPr lang="en-AU" b="1" dirty="0"/>
              <a:t>5 - </a:t>
            </a:r>
            <a:r>
              <a:rPr lang="en-AU" b="1" dirty="0">
                <a:hlinkClick r:id="rId12" tooltip="Retina"/>
              </a:rPr>
              <a:t>retina</a:t>
            </a:r>
            <a:r>
              <a:rPr lang="en-AU" b="1" dirty="0"/>
              <a:t/>
            </a:r>
            <a:br>
              <a:rPr lang="en-AU" b="1" dirty="0"/>
            </a:br>
            <a:r>
              <a:rPr lang="en-AU" b="1" dirty="0"/>
              <a:t>6 - layer with </a:t>
            </a:r>
            <a:r>
              <a:rPr lang="en-AU" b="1" dirty="0">
                <a:hlinkClick r:id="rId13" tooltip="Rod cell"/>
              </a:rPr>
              <a:t>rod cells</a:t>
            </a:r>
            <a:r>
              <a:rPr lang="en-AU" b="1" dirty="0"/>
              <a:t/>
            </a:r>
            <a:br>
              <a:rPr lang="en-AU" b="1" dirty="0"/>
            </a:br>
            <a:r>
              <a:rPr lang="en-AU" b="1" dirty="0"/>
              <a:t>7 - </a:t>
            </a:r>
            <a:r>
              <a:rPr lang="en-AU" b="1" dirty="0">
                <a:hlinkClick r:id="rId14" tooltip="Fibrous connective tissue"/>
              </a:rPr>
              <a:t>fibrous connective tissue</a:t>
            </a:r>
            <a:r>
              <a:rPr lang="en-AU" b="1" dirty="0"/>
              <a:t> layer</a:t>
            </a:r>
            <a:br>
              <a:rPr lang="en-AU" b="1" dirty="0"/>
            </a:br>
            <a:r>
              <a:rPr lang="en-AU" b="1" dirty="0"/>
              <a:t>8 - </a:t>
            </a:r>
            <a:r>
              <a:rPr lang="en-AU" b="1" dirty="0">
                <a:hlinkClick r:id="rId15" tooltip="Nerve"/>
              </a:rPr>
              <a:t>nerve</a:t>
            </a:r>
            <a:r>
              <a:rPr lang="en-AU" b="1" dirty="0"/>
              <a:t> of the eye</a:t>
            </a:r>
          </a:p>
        </p:txBody>
      </p:sp>
    </p:spTree>
    <p:extLst>
      <p:ext uri="{BB962C8B-B14F-4D97-AF65-F5344CB8AC3E}">
        <p14:creationId xmlns:p14="http://schemas.microsoft.com/office/powerpoint/2010/main" val="39362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/>
              <a:t>Most copepods have a single compound eye in the middle of their head</a:t>
            </a:r>
            <a:endParaRPr lang="en-AU" sz="14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36072"/>
            <a:ext cx="7629236" cy="5721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62" y="1136072"/>
            <a:ext cx="2158730" cy="28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Annelids</a:t>
            </a:r>
          </a:p>
          <a:p>
            <a:pPr algn="ctr"/>
            <a:r>
              <a:rPr lang="en-AU" sz="1400" b="1" dirty="0"/>
              <a:t>The annelids (also called "tape worms"), formally called Annelida (from </a:t>
            </a:r>
            <a:r>
              <a:rPr lang="en-AU" sz="1400" b="1" dirty="0">
                <a:hlinkClick r:id="rId2" tooltip="Latin"/>
              </a:rPr>
              <a:t>Latin</a:t>
            </a:r>
            <a:r>
              <a:rPr lang="en-AU" sz="1400" b="1" dirty="0"/>
              <a:t> </a:t>
            </a:r>
            <a:r>
              <a:rPr lang="en-AU" sz="1400" b="1" i="1" dirty="0" err="1"/>
              <a:t>anellus</a:t>
            </a:r>
            <a:r>
              <a:rPr lang="en-AU" sz="1400" b="1" dirty="0"/>
              <a:t> "little </a:t>
            </a:r>
            <a:r>
              <a:rPr lang="en-AU" sz="1400" b="1" dirty="0" smtClean="0"/>
              <a:t>ring"), </a:t>
            </a:r>
            <a:r>
              <a:rPr lang="en-AU" sz="1400" b="1" dirty="0"/>
              <a:t>are a large </a:t>
            </a:r>
            <a:r>
              <a:rPr lang="en-AU" sz="1400" b="1" dirty="0">
                <a:hlinkClick r:id="rId3" tooltip="Phylum"/>
              </a:rPr>
              <a:t>phylum</a:t>
            </a:r>
            <a:r>
              <a:rPr lang="en-AU" sz="1400" b="1" dirty="0"/>
              <a:t> of segmented </a:t>
            </a:r>
            <a:r>
              <a:rPr lang="en-AU" sz="1400" b="1" dirty="0">
                <a:hlinkClick r:id="rId4" tooltip="Worm"/>
              </a:rPr>
              <a:t>worms</a:t>
            </a:r>
            <a:endParaRPr lang="en-AU" sz="1400" b="1" u="sng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478" y="1952797"/>
            <a:ext cx="2331725" cy="31501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989" y="1525887"/>
            <a:ext cx="3810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9695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Cephalopods (</a:t>
            </a:r>
            <a:r>
              <a:rPr lang="en-AU" b="1" u="sng" dirty="0">
                <a:hlinkClick r:id="rId2" tooltip="Octopus"/>
              </a:rPr>
              <a:t>octopuses</a:t>
            </a:r>
            <a:r>
              <a:rPr lang="en-AU" b="1" u="sng" dirty="0"/>
              <a:t>, </a:t>
            </a:r>
            <a:r>
              <a:rPr lang="en-AU" b="1" u="sng" dirty="0">
                <a:hlinkClick r:id="rId3" tooltip="Squid"/>
              </a:rPr>
              <a:t>squid</a:t>
            </a:r>
            <a:r>
              <a:rPr lang="en-AU" b="1" u="sng" dirty="0"/>
              <a:t>, and </a:t>
            </a:r>
            <a:r>
              <a:rPr lang="en-AU" b="1" u="sng" dirty="0">
                <a:hlinkClick r:id="rId4" tooltip="Cuttlefish"/>
              </a:rPr>
              <a:t>cuttlefish</a:t>
            </a:r>
            <a:r>
              <a:rPr lang="en-AU" b="1" u="sng" dirty="0" smtClean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7" y="3905249"/>
            <a:ext cx="4805709" cy="2727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441" y="1556951"/>
            <a:ext cx="6445933" cy="5075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928" y="729070"/>
            <a:ext cx="4141292" cy="2807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4928" y="405904"/>
            <a:ext cx="3809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Squid Eye</a:t>
            </a:r>
          </a:p>
        </p:txBody>
      </p:sp>
      <p:sp>
        <p:nvSpPr>
          <p:cNvPr id="8" name="Rectangle 7"/>
          <p:cNvSpPr/>
          <p:nvPr/>
        </p:nvSpPr>
        <p:spPr>
          <a:xfrm>
            <a:off x="344927" y="3528193"/>
            <a:ext cx="4805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Human Eye [Left] And Squid Eye [Right]</a:t>
            </a:r>
          </a:p>
        </p:txBody>
      </p:sp>
      <p:sp>
        <p:nvSpPr>
          <p:cNvPr id="9" name="Rectangle 8"/>
          <p:cNvSpPr/>
          <p:nvPr/>
        </p:nvSpPr>
        <p:spPr>
          <a:xfrm>
            <a:off x="5532441" y="1063360"/>
            <a:ext cx="6445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u="sng" dirty="0" smtClean="0"/>
              <a:t>The Squid Eye</a:t>
            </a:r>
          </a:p>
        </p:txBody>
      </p:sp>
    </p:spTree>
    <p:extLst>
      <p:ext uri="{BB962C8B-B14F-4D97-AF65-F5344CB8AC3E}">
        <p14:creationId xmlns:p14="http://schemas.microsoft.com/office/powerpoint/2010/main" val="41827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966</Words>
  <Application>Microsoft Office PowerPoint</Application>
  <PresentationFormat>Widescreen</PresentationFormat>
  <Paragraphs>306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Paul</cp:lastModifiedBy>
  <cp:revision>168</cp:revision>
  <cp:lastPrinted>2014-08-16T05:12:13Z</cp:lastPrinted>
  <dcterms:created xsi:type="dcterms:W3CDTF">2014-01-12T09:16:57Z</dcterms:created>
  <dcterms:modified xsi:type="dcterms:W3CDTF">2014-08-16T05:13:27Z</dcterms:modified>
</cp:coreProperties>
</file>