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9FC51-3F59-42E9-A623-8C4B3663A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5CCD16-8473-44C5-81CA-DCDF4819CB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08C13-BE27-48F7-BBDF-30C5B6ADB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DAC3-399C-4C12-84B7-291BC768FC3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7AB5F-6729-4566-BE7A-6D4CB6937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4008B-E963-4FD6-85FE-20C29E6F5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0DEDE-E044-4317-BE02-AC263FB4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3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322EF-B3E3-4799-AA98-679909C9B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73BF4C-0FF3-49B6-B51A-3CA8119AC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EA154-B2EC-43BD-9795-1042E9B6F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DAC3-399C-4C12-84B7-291BC768FC3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9F7F5-03BE-484D-B855-19ECC4F2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3A7B1-62D1-4BDD-9F70-3A0D97FF8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0DEDE-E044-4317-BE02-AC263FB4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6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6A4F3D-7019-4155-A6DD-080CB303B5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ABA7B5-53D0-4351-9A0B-C2EB972F71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BC861-B28F-4194-9A9D-337F49551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DAC3-399C-4C12-84B7-291BC768FC3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4744B-D9A9-472E-B660-FB502B803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37813-5D50-4F56-B89E-CDF60690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0DEDE-E044-4317-BE02-AC263FB4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8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4BA25-EB5E-417D-8BD9-6D25A6DBB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6D1BB-528E-4962-AB50-3936567D1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210F9-4092-482F-BA51-9D17DE4D9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DAC3-399C-4C12-84B7-291BC768FC3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203C8-3559-4D17-8BC8-69F1BD44A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CEFA2-CB27-4254-9B46-EDC9A870A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0DEDE-E044-4317-BE02-AC263FB4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1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9CC1B-E5E5-425F-AF30-8108C58DB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5A394-D2C8-4FE6-9B05-CB4CB8CA2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D5D19-4693-4C0D-8B0D-FE3660378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DAC3-399C-4C12-84B7-291BC768FC3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7F1CC-A1CB-4E89-AA1C-D24A89DA8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10AE1-3CC9-4846-965B-7C541332D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0DEDE-E044-4317-BE02-AC263FB4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F6742-7E0B-44CC-8E20-F1693B9DE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1E4C1-E578-4888-B990-07294EDE15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5133D4-210A-44CA-BDE0-49E2CC08B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36B10-AE16-4E6B-BD4A-ED5591996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DAC3-399C-4C12-84B7-291BC768FC3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47DB0F-D89C-4F41-80B4-882AF8977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4B1AF-907E-480D-AA35-5F03EF710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0DEDE-E044-4317-BE02-AC263FB4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3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32FF2-A009-4D5F-982C-A3113229B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1168F-AF3D-40AF-BB08-994E2C1D7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B01A8-D408-42E9-AF3D-8EA8742E0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2049AB-1C50-466D-9F56-ECE8EC29BD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F7B306-ABF6-4705-9661-66B2FCBBA6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D632F3-5ABC-4194-B3C8-10B7F165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DAC3-399C-4C12-84B7-291BC768FC3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82C1E0-C797-4E26-BA14-42815E1EA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FAC87D-566C-45B9-82B2-3852F4E37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0DEDE-E044-4317-BE02-AC263FB4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0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FA822-AB27-45E5-BC4A-B15C4249D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EF2F57-F8BE-4A37-B835-6D7650AD9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DAC3-399C-4C12-84B7-291BC768FC3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C9D90F-236F-4638-A680-B71B5E2F7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DBE23F-B072-4289-8D24-9EC15912C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0DEDE-E044-4317-BE02-AC263FB4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1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A79C5-FB78-4600-97E2-861552FA3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DAC3-399C-4C12-84B7-291BC768FC3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1A7CE8-57B8-4D8B-9E65-1BE0689FC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FAE822-C41A-429F-9898-E748D5CD1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0DEDE-E044-4317-BE02-AC263FB4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8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A5294-1782-4B2B-B9EB-D607830BA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F8564-5C07-4314-BFE2-1BE59764A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6AF115-1795-4D22-823D-CFAF2355D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0AE33-94F8-4621-A748-B3767BFC0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DAC3-399C-4C12-84B7-291BC768FC3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2CB04-6A51-45C0-A295-991478308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9E96BC-C770-43B8-93E6-C7176CF6F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0DEDE-E044-4317-BE02-AC263FB4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1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C3076-DA93-4A63-9043-6D1F38A39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9E8EFB-D259-4E4B-A191-CF07B8CB7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5BA41-D708-4C4B-8962-A91FF635C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81BA9D-8154-453E-BE53-40E622C71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DAC3-399C-4C12-84B7-291BC768FC3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8397B-388C-46AF-8890-F96A5687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5E778-F728-4791-B163-DC3FDF86B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0DEDE-E044-4317-BE02-AC263FB4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6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93E949-A6F4-4236-A337-6A4034A5D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A4602-0270-420D-B064-17A8DE0D7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9534C-4C66-47E1-843B-C45E2F29B9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DAC3-399C-4C12-84B7-291BC768FC3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FF6CD-3258-4731-8AF0-51370218D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E75B9-669D-48BF-BFF5-83D3BE15D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0DEDE-E044-4317-BE02-AC263FB4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eationismonline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ui.adsabs.harvard.edu/link_gateway/1996ASPC...91..429G/ADS_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B18EDE4-086B-4707-9028-2E3A4108E2C5}"/>
              </a:ext>
            </a:extLst>
          </p:cNvPr>
          <p:cNvCxnSpPr>
            <a:cxnSpLocks/>
          </p:cNvCxnSpPr>
          <p:nvPr/>
        </p:nvCxnSpPr>
        <p:spPr>
          <a:xfrm>
            <a:off x="1660849" y="2612571"/>
            <a:ext cx="9787812" cy="0"/>
          </a:xfrm>
          <a:prstGeom prst="straightConnector1">
            <a:avLst/>
          </a:prstGeom>
          <a:ln w="165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row: Down 6">
            <a:extLst>
              <a:ext uri="{FF2B5EF4-FFF2-40B4-BE49-F238E27FC236}">
                <a16:creationId xmlns:a16="http://schemas.microsoft.com/office/drawing/2014/main" id="{A20FB369-59E4-4143-A431-94A0FBE52E5B}"/>
              </a:ext>
            </a:extLst>
          </p:cNvPr>
          <p:cNvSpPr/>
          <p:nvPr/>
        </p:nvSpPr>
        <p:spPr>
          <a:xfrm>
            <a:off x="5840963" y="998375"/>
            <a:ext cx="951722" cy="35176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13241F-AE4C-4615-A8B7-9FC094D53C0C}"/>
              </a:ext>
            </a:extLst>
          </p:cNvPr>
          <p:cNvSpPr txBox="1"/>
          <p:nvPr/>
        </p:nvSpPr>
        <p:spPr>
          <a:xfrm>
            <a:off x="587829" y="339795"/>
            <a:ext cx="427989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/>
              <a:t>Orthogonal [Right Angle] Rotating Galaxies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DCDB7C-2B13-456F-BA2D-42632DB086DD}"/>
              </a:ext>
            </a:extLst>
          </p:cNvPr>
          <p:cNvSpPr txBox="1"/>
          <p:nvPr/>
        </p:nvSpPr>
        <p:spPr>
          <a:xfrm>
            <a:off x="5040513" y="623205"/>
            <a:ext cx="255262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chemeClr val="accent1"/>
                </a:solidFill>
              </a:rPr>
              <a:t>Bulge [Nucleus] Rotation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914D31-5FFA-4517-8152-8903055EA825}"/>
              </a:ext>
            </a:extLst>
          </p:cNvPr>
          <p:cNvSpPr txBox="1"/>
          <p:nvPr/>
        </p:nvSpPr>
        <p:spPr>
          <a:xfrm>
            <a:off x="1660849" y="2138657"/>
            <a:ext cx="216719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Disk [Arms] Rotation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6B3211-95A6-4A7A-83AC-81AE9C9BF03C}"/>
              </a:ext>
            </a:extLst>
          </p:cNvPr>
          <p:cNvSpPr txBox="1"/>
          <p:nvPr/>
        </p:nvSpPr>
        <p:spPr>
          <a:xfrm>
            <a:off x="0" y="5708007"/>
            <a:ext cx="12192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3333FF"/>
                </a:solidFill>
                <a:latin typeface="Arial Black" panose="020B0A040201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www.CreationismOnline.com</a:t>
            </a:r>
            <a:endParaRPr lang="en-US" b="1" u="sng" dirty="0">
              <a:solidFill>
                <a:srgbClr val="3333FF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920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713241F-AE4C-4615-A8B7-9FC094D53C0C}"/>
              </a:ext>
            </a:extLst>
          </p:cNvPr>
          <p:cNvSpPr txBox="1"/>
          <p:nvPr/>
        </p:nvSpPr>
        <p:spPr>
          <a:xfrm>
            <a:off x="587829" y="339795"/>
            <a:ext cx="427989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/>
              <a:t>Orthogonal [Right Angle] Rotating Galaxies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F4F210-B80C-4F27-89D5-CC645D2B32B5}"/>
              </a:ext>
            </a:extLst>
          </p:cNvPr>
          <p:cNvSpPr txBox="1"/>
          <p:nvPr/>
        </p:nvSpPr>
        <p:spPr>
          <a:xfrm>
            <a:off x="632628" y="976028"/>
            <a:ext cx="295965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200"/>
              </a:spcBef>
              <a:spcAft>
                <a:spcPts val="0"/>
              </a:spcAft>
            </a:pPr>
            <a:r>
              <a:rPr lang="en-US" sz="1200" b="1" u="sng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Moment of Inertia - Solid Disk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921AFC4-2D5E-466D-9146-522EC35C6F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444090"/>
              </p:ext>
            </p:extLst>
          </p:nvPr>
        </p:nvGraphicFramePr>
        <p:xfrm>
          <a:off x="587829" y="1475989"/>
          <a:ext cx="885810" cy="638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3" imgW="583947" imgH="418918" progId="Equation.3">
                  <p:embed/>
                </p:oleObj>
              </mc:Choice>
              <mc:Fallback>
                <p:oleObj name="Equation" r:id="rId3" imgW="583947" imgH="418918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829" y="1475989"/>
                        <a:ext cx="885810" cy="6389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19">
            <a:extLst>
              <a:ext uri="{FF2B5EF4-FFF2-40B4-BE49-F238E27FC236}">
                <a16:creationId xmlns:a16="http://schemas.microsoft.com/office/drawing/2014/main" id="{99D7ACD9-4C56-4135-9251-C17AA16BA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29" y="2248002"/>
            <a:ext cx="23961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Angular momentum rotating disk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ADAF3AD5-3586-4B94-8C37-BCDEAB9F39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278036"/>
              </p:ext>
            </p:extLst>
          </p:nvPr>
        </p:nvGraphicFramePr>
        <p:xfrm>
          <a:off x="632628" y="2709666"/>
          <a:ext cx="1111696" cy="719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5" imgW="647700" imgH="419100" progId="Equation.3">
                  <p:embed/>
                </p:oleObj>
              </mc:Choice>
              <mc:Fallback>
                <p:oleObj name="Equation" r:id="rId5" imgW="647700" imgH="4191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628" y="2709666"/>
                        <a:ext cx="1111696" cy="7193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4084D47F-EC7E-4300-8311-4909C3563884}"/>
              </a:ext>
            </a:extLst>
          </p:cNvPr>
          <p:cNvSpPr txBox="1"/>
          <p:nvPr/>
        </p:nvSpPr>
        <p:spPr>
          <a:xfrm>
            <a:off x="9197277" y="988270"/>
            <a:ext cx="268074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 = angular velocity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 = arc length, meters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 = rotation time, seconds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M= mass, kilograms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I = Inertia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 = radius, meters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E = Joules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674FEA28-21DE-4247-9AED-FACB41BA79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307529"/>
              </p:ext>
            </p:extLst>
          </p:nvPr>
        </p:nvGraphicFramePr>
        <p:xfrm>
          <a:off x="587829" y="4031499"/>
          <a:ext cx="1966316" cy="708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7" imgW="1295400" imgH="469900" progId="Equation.3">
                  <p:embed/>
                </p:oleObj>
              </mc:Choice>
              <mc:Fallback>
                <p:oleObj name="Equation" r:id="rId7" imgW="1295400" imgH="4699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829" y="4031499"/>
                        <a:ext cx="1966316" cy="7084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201C8386-E78F-49D7-894E-5A9C3EB039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189126"/>
              </p:ext>
            </p:extLst>
          </p:nvPr>
        </p:nvGraphicFramePr>
        <p:xfrm>
          <a:off x="587829" y="4955424"/>
          <a:ext cx="2117824" cy="926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9" imgW="1066800" imgH="469900" progId="Equation.3">
                  <p:embed/>
                </p:oleObj>
              </mc:Choice>
              <mc:Fallback>
                <p:oleObj name="Equation" r:id="rId9" imgW="1066800" imgH="4699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829" y="4955424"/>
                        <a:ext cx="2117824" cy="9265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0">
            <a:extLst>
              <a:ext uri="{FF2B5EF4-FFF2-40B4-BE49-F238E27FC236}">
                <a16:creationId xmlns:a16="http://schemas.microsoft.com/office/drawing/2014/main" id="{C431FFFC-00A6-4407-B155-DAADC37ED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29" y="3572067"/>
            <a:ext cx="20899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Angular energy rotating disk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31">
            <a:extLst>
              <a:ext uri="{FF2B5EF4-FFF2-40B4-BE49-F238E27FC236}">
                <a16:creationId xmlns:a16="http://schemas.microsoft.com/office/drawing/2014/main" id="{07F979FC-3F97-40F0-A612-93438E836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29" y="4588324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200" b="1"/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D6939150-4BA6-4124-92E0-A3A8CD02DA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568142"/>
              </p:ext>
            </p:extLst>
          </p:nvPr>
        </p:nvGraphicFramePr>
        <p:xfrm>
          <a:off x="4433452" y="1490733"/>
          <a:ext cx="1662548" cy="1063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Equation" r:id="rId11" imgW="660400" imgH="419100" progId="Equation.3">
                  <p:embed/>
                </p:oleObj>
              </mc:Choice>
              <mc:Fallback>
                <p:oleObj name="Equation" r:id="rId11" imgW="660400" imgH="4191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452" y="1490733"/>
                        <a:ext cx="1662548" cy="10637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FE644151-A92E-44CE-B556-D86F5FE013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478459"/>
              </p:ext>
            </p:extLst>
          </p:nvPr>
        </p:nvGraphicFramePr>
        <p:xfrm>
          <a:off x="4433452" y="3141491"/>
          <a:ext cx="1781585" cy="854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13" imgW="799753" imgH="393529" progId="Equation.3">
                  <p:embed/>
                </p:oleObj>
              </mc:Choice>
              <mc:Fallback>
                <p:oleObj name="Equation" r:id="rId13" imgW="799753" imgH="393529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452" y="3141491"/>
                        <a:ext cx="1781585" cy="8545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D12CB9F8-5B5A-42C1-8F7E-138550B1CD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065672"/>
              </p:ext>
            </p:extLst>
          </p:nvPr>
        </p:nvGraphicFramePr>
        <p:xfrm>
          <a:off x="4209911" y="4733969"/>
          <a:ext cx="1315616" cy="737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15" imgW="609336" imgH="393529" progId="Equation.3">
                  <p:embed/>
                </p:oleObj>
              </mc:Choice>
              <mc:Fallback>
                <p:oleObj name="Equation" r:id="rId15" imgW="609336" imgH="393529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9911" y="4733969"/>
                        <a:ext cx="1315616" cy="737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40">
            <a:extLst>
              <a:ext uri="{FF2B5EF4-FFF2-40B4-BE49-F238E27FC236}">
                <a16:creationId xmlns:a16="http://schemas.microsoft.com/office/drawing/2014/main" id="{4846BB8C-00B9-4079-B613-DF2EBFFC2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0823" y="1066642"/>
            <a:ext cx="32937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Momentum Inertia Sphere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41">
            <a:extLst>
              <a:ext uri="{FF2B5EF4-FFF2-40B4-BE49-F238E27FC236}">
                <a16:creationId xmlns:a16="http://schemas.microsoft.com/office/drawing/2014/main" id="{A13D2375-4B25-4424-9604-E7AE51489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0823" y="2703814"/>
            <a:ext cx="6822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Momentum rotating Sphere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42">
            <a:extLst>
              <a:ext uri="{FF2B5EF4-FFF2-40B4-BE49-F238E27FC236}">
                <a16:creationId xmlns:a16="http://schemas.microsoft.com/office/drawing/2014/main" id="{C1DE026F-317B-4AE2-808A-323822139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2790" y="4222837"/>
            <a:ext cx="6822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Angular energy rotating sphere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43">
            <a:extLst>
              <a:ext uri="{FF2B5EF4-FFF2-40B4-BE49-F238E27FC236}">
                <a16:creationId xmlns:a16="http://schemas.microsoft.com/office/drawing/2014/main" id="{92642B1E-5F7D-4555-92BE-66A5BB6AD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2792" y="5545468"/>
            <a:ext cx="68224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80FE18B8-FB53-4CC6-BE4C-41DB30D733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169922"/>
              </p:ext>
            </p:extLst>
          </p:nvPr>
        </p:nvGraphicFramePr>
        <p:xfrm>
          <a:off x="7114172" y="4315192"/>
          <a:ext cx="259080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17" imgW="1028520" imgH="469800" progId="Equation.3">
                  <p:embed/>
                </p:oleObj>
              </mc:Choice>
              <mc:Fallback>
                <p:oleObj name="Equation" r:id="rId17" imgW="1028520" imgH="469800" progId="Equation.3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D6939150-4BA6-4124-92E0-A3A8CD02DA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4172" y="4315192"/>
                        <a:ext cx="2590800" cy="119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982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3C44272-3F45-410E-A6DE-7ACB979F54BC}"/>
              </a:ext>
            </a:extLst>
          </p:cNvPr>
          <p:cNvSpPr/>
          <p:nvPr/>
        </p:nvSpPr>
        <p:spPr>
          <a:xfrm>
            <a:off x="278363" y="1591024"/>
            <a:ext cx="6721400" cy="2920482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B3D3905A-63D0-40EC-9807-B31B0330A038}"/>
              </a:ext>
            </a:extLst>
          </p:cNvPr>
          <p:cNvSpPr/>
          <p:nvPr/>
        </p:nvSpPr>
        <p:spPr>
          <a:xfrm>
            <a:off x="2627767" y="4239569"/>
            <a:ext cx="125210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0356C22-BCB9-4D45-9A5A-10781CD4FB33}"/>
              </a:ext>
            </a:extLst>
          </p:cNvPr>
          <p:cNvSpPr/>
          <p:nvPr/>
        </p:nvSpPr>
        <p:spPr>
          <a:xfrm>
            <a:off x="2333407" y="1909540"/>
            <a:ext cx="3686370" cy="228345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91F7F002-3705-473F-825C-A0EA0442104D}"/>
              </a:ext>
            </a:extLst>
          </p:cNvPr>
          <p:cNvSpPr/>
          <p:nvPr/>
        </p:nvSpPr>
        <p:spPr>
          <a:xfrm rot="10800000">
            <a:off x="3639063" y="3877780"/>
            <a:ext cx="1334941" cy="47446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4EA697-2661-4A27-9CC3-5F3210C04E85}"/>
              </a:ext>
            </a:extLst>
          </p:cNvPr>
          <p:cNvSpPr txBox="1"/>
          <p:nvPr/>
        </p:nvSpPr>
        <p:spPr>
          <a:xfrm>
            <a:off x="587829" y="339795"/>
            <a:ext cx="267791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/>
              <a:t>Counter-Rotating Galaxies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2303983-29DB-4AE7-B3CA-2BE2CD0DA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06439"/>
              </p:ext>
            </p:extLst>
          </p:nvPr>
        </p:nvGraphicFramePr>
        <p:xfrm>
          <a:off x="6639941" y="230090"/>
          <a:ext cx="5418452" cy="4351340"/>
        </p:xfrm>
        <a:graphic>
          <a:graphicData uri="http://schemas.openxmlformats.org/drawingml/2006/table">
            <a:tbl>
              <a:tblPr/>
              <a:tblGrid>
                <a:gridCol w="631678">
                  <a:extLst>
                    <a:ext uri="{9D8B030D-6E8A-4147-A177-3AD203B41FA5}">
                      <a16:colId xmlns:a16="http://schemas.microsoft.com/office/drawing/2014/main" val="382597515"/>
                    </a:ext>
                  </a:extLst>
                </a:gridCol>
                <a:gridCol w="497058">
                  <a:extLst>
                    <a:ext uri="{9D8B030D-6E8A-4147-A177-3AD203B41FA5}">
                      <a16:colId xmlns:a16="http://schemas.microsoft.com/office/drawing/2014/main" val="2874297864"/>
                    </a:ext>
                  </a:extLst>
                </a:gridCol>
                <a:gridCol w="755943">
                  <a:extLst>
                    <a:ext uri="{9D8B030D-6E8A-4147-A177-3AD203B41FA5}">
                      <a16:colId xmlns:a16="http://schemas.microsoft.com/office/drawing/2014/main" val="3899555770"/>
                    </a:ext>
                  </a:extLst>
                </a:gridCol>
                <a:gridCol w="706755">
                  <a:extLst>
                    <a:ext uri="{9D8B030D-6E8A-4147-A177-3AD203B41FA5}">
                      <a16:colId xmlns:a16="http://schemas.microsoft.com/office/drawing/2014/main" val="183788378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3721644239"/>
                    </a:ext>
                  </a:extLst>
                </a:gridCol>
                <a:gridCol w="497058">
                  <a:extLst>
                    <a:ext uri="{9D8B030D-6E8A-4147-A177-3AD203B41FA5}">
                      <a16:colId xmlns:a16="http://schemas.microsoft.com/office/drawing/2014/main" val="646775377"/>
                    </a:ext>
                  </a:extLst>
                </a:gridCol>
                <a:gridCol w="963050">
                  <a:extLst>
                    <a:ext uri="{9D8B030D-6E8A-4147-A177-3AD203B41FA5}">
                      <a16:colId xmlns:a16="http://schemas.microsoft.com/office/drawing/2014/main" val="2210324160"/>
                    </a:ext>
                  </a:extLst>
                </a:gridCol>
                <a:gridCol w="693810">
                  <a:extLst>
                    <a:ext uri="{9D8B030D-6E8A-4147-A177-3AD203B41FA5}">
                      <a16:colId xmlns:a16="http://schemas.microsoft.com/office/drawing/2014/main" val="276513331"/>
                    </a:ext>
                  </a:extLst>
                </a:gridCol>
              </a:tblGrid>
              <a:tr h="1554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Type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Galaxy </a:t>
                      </a:r>
                    </a:p>
                  </a:txBody>
                  <a:tcPr marL="7770" marR="7770" marT="77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Description  </a:t>
                      </a:r>
                    </a:p>
                  </a:txBody>
                  <a:tcPr marL="7770" marR="7770" marT="77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Name  </a:t>
                      </a:r>
                    </a:p>
                  </a:txBody>
                  <a:tcPr marL="7770" marR="7770" marT="77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Type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Galaxy </a:t>
                      </a:r>
                    </a:p>
                  </a:txBody>
                  <a:tcPr marL="7770" marR="7770" marT="77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Description  </a:t>
                      </a:r>
                    </a:p>
                  </a:txBody>
                  <a:tcPr marL="7770" marR="7770" marT="77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Name  </a:t>
                      </a:r>
                    </a:p>
                  </a:txBody>
                  <a:tcPr marL="7770" marR="7770" marT="77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148700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sng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Gas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Extended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5898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Stars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Core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IC 1459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232932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sng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Versus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Extended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7097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Versus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Core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4365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91485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sng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Stars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Extended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3528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Stars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Core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5322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37849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Extended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Anon1029-459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Core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3608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100319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Outer ring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IC 2006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SBO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Double wave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IC 456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063206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Extended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5354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SBO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Double wave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2983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522750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Extended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7007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SBO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Double wave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6684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82230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Extended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1216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SBO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Double wave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7079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26510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Extended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2768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SBO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Double wave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1574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343595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Extended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4379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Double wave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4477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0457571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Core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IC 4889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Double wave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936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026835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SBO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Extended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7332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Extended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4550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44205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 </a:t>
                      </a:r>
                    </a:p>
                  </a:txBody>
                  <a:tcPr marL="7770" marR="7770" marT="77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Extended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128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SB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Extended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7217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098577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SBO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Extended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4546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Core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3593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880059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SBO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Inclined ring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2217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Double wave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6701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54663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Along the bar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4684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Double wave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3835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342841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SBO</a:t>
                      </a:r>
                    </a:p>
                  </a:txBody>
                  <a:tcPr marL="7770" marR="7770" marT="77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Extended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7079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Double wave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A0840+1427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57630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SB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Outer ring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4826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Gas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Two inclined disks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1052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78292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Inclined ring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5297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Versus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Inner vs. outer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497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898587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Extended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3626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Gas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Outer ring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4826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997671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Extended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3593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Irr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Inner vs. outer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7252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92056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SB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Extended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718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IB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Part of the bar 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4449 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68927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Extended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4138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70" marR="7770" marT="77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83326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Sb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Inclined ring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818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70" marR="7770" marT="77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76605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Inclined ring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5962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70" marR="7770" marT="77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549101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Irr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Core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NGC 6621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70" marR="7770" marT="77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12976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Irr 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Double wave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UGC 9922</a:t>
                      </a:r>
                    </a:p>
                  </a:txBody>
                  <a:tcPr marL="7770" marR="7770" marT="77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70" marR="7770" marT="77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61661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E68EC49-E962-49C3-8116-7CCCF1D3D54B}"/>
              </a:ext>
            </a:extLst>
          </p:cNvPr>
          <p:cNvSpPr txBox="1"/>
          <p:nvPr/>
        </p:nvSpPr>
        <p:spPr>
          <a:xfrm>
            <a:off x="5346708" y="5001662"/>
            <a:ext cx="671168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Counterrotation and Barred Galaxies, </a:t>
            </a:r>
            <a:r>
              <a:rPr lang="en-US" sz="1200" b="1" u="sng" dirty="0">
                <a:solidFill>
                  <a:srgbClr val="0563C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https://ui.adsabs.harvard.edu/</a:t>
            </a:r>
            <a:r>
              <a:rPr lang="en-US" sz="1200" b="1" u="sng" dirty="0" err="1">
                <a:solidFill>
                  <a:srgbClr val="0563C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link_gateway</a:t>
            </a:r>
            <a:r>
              <a:rPr lang="en-US" sz="1200" b="1" u="sng" dirty="0">
                <a:solidFill>
                  <a:srgbClr val="0563C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/1996ASPC...91..429G/ADS_PDF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181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81B02E-8452-4CB8-9F69-DE74F908722D}"/>
              </a:ext>
            </a:extLst>
          </p:cNvPr>
          <p:cNvSpPr txBox="1"/>
          <p:nvPr/>
        </p:nvSpPr>
        <p:spPr>
          <a:xfrm>
            <a:off x="216993" y="344078"/>
            <a:ext cx="267791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/>
              <a:t>Counter-Rotating Galaxies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37A72D-3F7E-4AB5-AAF3-1D1B5315C70F}"/>
              </a:ext>
            </a:extLst>
          </p:cNvPr>
          <p:cNvSpPr txBox="1"/>
          <p:nvPr/>
        </p:nvSpPr>
        <p:spPr>
          <a:xfrm>
            <a:off x="216965" y="5979663"/>
            <a:ext cx="60975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AU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Spatially Resolved Properties of Galaxies</a:t>
            </a:r>
            <a:r>
              <a:rPr lang="en-A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A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Astronomy &amp; Astrophysics, 2021, 647, A181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575BE79-41C8-4F62-BCC0-934AF62592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98813"/>
              </p:ext>
            </p:extLst>
          </p:nvPr>
        </p:nvGraphicFramePr>
        <p:xfrm>
          <a:off x="216965" y="840425"/>
          <a:ext cx="4999238" cy="2604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4309">
                  <a:extLst>
                    <a:ext uri="{9D8B030D-6E8A-4147-A177-3AD203B41FA5}">
                      <a16:colId xmlns:a16="http://schemas.microsoft.com/office/drawing/2014/main" val="1332892744"/>
                    </a:ext>
                  </a:extLst>
                </a:gridCol>
                <a:gridCol w="733833">
                  <a:extLst>
                    <a:ext uri="{9D8B030D-6E8A-4147-A177-3AD203B41FA5}">
                      <a16:colId xmlns:a16="http://schemas.microsoft.com/office/drawing/2014/main" val="58223542"/>
                    </a:ext>
                  </a:extLst>
                </a:gridCol>
                <a:gridCol w="1268920">
                  <a:extLst>
                    <a:ext uri="{9D8B030D-6E8A-4147-A177-3AD203B41FA5}">
                      <a16:colId xmlns:a16="http://schemas.microsoft.com/office/drawing/2014/main" val="3544806982"/>
                    </a:ext>
                  </a:extLst>
                </a:gridCol>
                <a:gridCol w="844672">
                  <a:extLst>
                    <a:ext uri="{9D8B030D-6E8A-4147-A177-3AD203B41FA5}">
                      <a16:colId xmlns:a16="http://schemas.microsoft.com/office/drawing/2014/main" val="2490394072"/>
                    </a:ext>
                  </a:extLst>
                </a:gridCol>
                <a:gridCol w="1127504">
                  <a:extLst>
                    <a:ext uri="{9D8B030D-6E8A-4147-A177-3AD203B41FA5}">
                      <a16:colId xmlns:a16="http://schemas.microsoft.com/office/drawing/2014/main" val="234668756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ID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Z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</a:t>
                      </a:r>
                      <a:r>
                        <a:rPr lang="en-US" sz="1400" b="1" baseline="30000" dirty="0">
                          <a:effectLst/>
                        </a:rPr>
                        <a:t>6</a:t>
                      </a:r>
                      <a:r>
                        <a:rPr lang="en-US" sz="1400" b="1" dirty="0">
                          <a:effectLst/>
                        </a:rPr>
                        <a:t> Solar Mass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Age (Ga.)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Type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3897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8143-3702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0.025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6,384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0.852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AGN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578817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8155-3702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0.023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11,110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0.553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AGN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32862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8606-3702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0.024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15,960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N/A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AGN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615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8989-9101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0.033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23,180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0.814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AGN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283028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8995-3703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0.055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21,740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0.976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AGN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417238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8615-1902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0.02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5,974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0.775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Star Forming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835284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9027-3703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0.021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2,443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0.335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Star Forming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004864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9872-3701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0.02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5,556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0.743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Star Forming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563651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8143-1902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0.041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7,967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0.984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Unclassified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911828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8335-1901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0.055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21,740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0.976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Unclassified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833952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9027-1902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0.022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3,657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0.8958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Ambiguous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4563332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FC73FAB-9564-4F2E-A776-8B081599A233}"/>
              </a:ext>
            </a:extLst>
          </p:cNvPr>
          <p:cNvSpPr txBox="1"/>
          <p:nvPr/>
        </p:nvSpPr>
        <p:spPr>
          <a:xfrm>
            <a:off x="216965" y="3694307"/>
            <a:ext cx="1115938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“In this work, we focus on galaxies with a specific kinematic irregularity, a kinematically distinct stellar core (KDC), in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x-non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particular, counter-rotating galaxies where the core and main body of the galaxy are rotating in opposite directions.</a:t>
            </a:r>
            <a:r>
              <a:rPr lang="en-A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“Investigating the stellar and gaseous properties of both the core and outer region/main body of galaxies with a counterrotating core will give us an understanding of their formation and evolutionary pathways, however there have been a number of limitations, mainly related to observational equipment, that have made studies of such properties difficult.”</a:t>
            </a:r>
          </a:p>
        </p:txBody>
      </p:sp>
    </p:spTree>
    <p:extLst>
      <p:ext uri="{BB962C8B-B14F-4D97-AF65-F5344CB8AC3E}">
        <p14:creationId xmlns:p14="http://schemas.microsoft.com/office/powerpoint/2010/main" val="2420230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D0CA029-FEE8-4477-BDCE-074AF5774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904797"/>
              </p:ext>
            </p:extLst>
          </p:nvPr>
        </p:nvGraphicFramePr>
        <p:xfrm>
          <a:off x="547396" y="823334"/>
          <a:ext cx="7870120" cy="5211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1169">
                  <a:extLst>
                    <a:ext uri="{9D8B030D-6E8A-4147-A177-3AD203B41FA5}">
                      <a16:colId xmlns:a16="http://schemas.microsoft.com/office/drawing/2014/main" val="1335089839"/>
                    </a:ext>
                  </a:extLst>
                </a:gridCol>
                <a:gridCol w="568160">
                  <a:extLst>
                    <a:ext uri="{9D8B030D-6E8A-4147-A177-3AD203B41FA5}">
                      <a16:colId xmlns:a16="http://schemas.microsoft.com/office/drawing/2014/main" val="484457317"/>
                    </a:ext>
                  </a:extLst>
                </a:gridCol>
                <a:gridCol w="588789">
                  <a:extLst>
                    <a:ext uri="{9D8B030D-6E8A-4147-A177-3AD203B41FA5}">
                      <a16:colId xmlns:a16="http://schemas.microsoft.com/office/drawing/2014/main" val="1906387707"/>
                    </a:ext>
                  </a:extLst>
                </a:gridCol>
                <a:gridCol w="571333">
                  <a:extLst>
                    <a:ext uri="{9D8B030D-6E8A-4147-A177-3AD203B41FA5}">
                      <a16:colId xmlns:a16="http://schemas.microsoft.com/office/drawing/2014/main" val="1629018022"/>
                    </a:ext>
                  </a:extLst>
                </a:gridCol>
                <a:gridCol w="571333">
                  <a:extLst>
                    <a:ext uri="{9D8B030D-6E8A-4147-A177-3AD203B41FA5}">
                      <a16:colId xmlns:a16="http://schemas.microsoft.com/office/drawing/2014/main" val="3113287544"/>
                    </a:ext>
                  </a:extLst>
                </a:gridCol>
                <a:gridCol w="499917">
                  <a:extLst>
                    <a:ext uri="{9D8B030D-6E8A-4147-A177-3AD203B41FA5}">
                      <a16:colId xmlns:a16="http://schemas.microsoft.com/office/drawing/2014/main" val="2849043508"/>
                    </a:ext>
                  </a:extLst>
                </a:gridCol>
                <a:gridCol w="999835">
                  <a:extLst>
                    <a:ext uri="{9D8B030D-6E8A-4147-A177-3AD203B41FA5}">
                      <a16:colId xmlns:a16="http://schemas.microsoft.com/office/drawing/2014/main" val="3888406785"/>
                    </a:ext>
                  </a:extLst>
                </a:gridCol>
                <a:gridCol w="785583">
                  <a:extLst>
                    <a:ext uri="{9D8B030D-6E8A-4147-A177-3AD203B41FA5}">
                      <a16:colId xmlns:a16="http://schemas.microsoft.com/office/drawing/2014/main" val="680138973"/>
                    </a:ext>
                  </a:extLst>
                </a:gridCol>
                <a:gridCol w="928418">
                  <a:extLst>
                    <a:ext uri="{9D8B030D-6E8A-4147-A177-3AD203B41FA5}">
                      <a16:colId xmlns:a16="http://schemas.microsoft.com/office/drawing/2014/main" val="2468996426"/>
                    </a:ext>
                  </a:extLst>
                </a:gridCol>
                <a:gridCol w="785583">
                  <a:extLst>
                    <a:ext uri="{9D8B030D-6E8A-4147-A177-3AD203B41FA5}">
                      <a16:colId xmlns:a16="http://schemas.microsoft.com/office/drawing/2014/main" val="2396761217"/>
                    </a:ext>
                  </a:extLst>
                </a:gridCol>
              </a:tblGrid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Description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Angle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Angle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E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E–S0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S0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S0–E-Spiral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E-Spiral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E/L Spiral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L-Spiral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1688801792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All GAMA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202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2934966637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GAMA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&gt;30◦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2685153272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Fraction-GAMA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&gt;30◦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0.53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3615676399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GAMA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&gt;40◦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1455304177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Fraction-GAMA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&gt;40◦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0.47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0.44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3561791269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GAMA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-150◦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2930121646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Fraction-GAMA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-150◦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3709839650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GAMA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-140◦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128520618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Fraction-GAMA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-140◦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1322176573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All Clusters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1130078176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Clusters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&gt;30◦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345645399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Fraction-Clusters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&gt;30◦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3059077711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Clusters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&gt;40◦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2303614225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Fraction-Clusters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&gt;40◦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3461313216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Clusters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-150◦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897996060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Fraction-Clusters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-150◦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59175458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Clusters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-140◦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1836676419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Fraction-Clusters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-140◦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3952700783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All GAMA Clusters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69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133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221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2922566177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All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&gt;30◦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1076068660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Fraction-All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&gt;30◦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0.42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2488658561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All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&gt;40◦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349003723"/>
                  </a:ext>
                </a:extLst>
              </a:tr>
              <a:tr h="1492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Fraction-All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&gt;40◦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0.03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198663"/>
                  </a:ext>
                </a:extLst>
              </a:tr>
              <a:tr h="1492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All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−150◦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2132116158"/>
                  </a:ext>
                </a:extLst>
              </a:tr>
              <a:tr h="1492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Fraction-All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−150◦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2295758887"/>
                  </a:ext>
                </a:extLst>
              </a:tr>
              <a:tr h="1492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All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−140◦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407730440"/>
                  </a:ext>
                </a:extLst>
              </a:tr>
              <a:tr h="1492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Fraction-All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−140◦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0.02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411080741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A4FBFB6-22F6-4670-A82B-572D3FF3D4CC}"/>
              </a:ext>
            </a:extLst>
          </p:cNvPr>
          <p:cNvSpPr txBox="1"/>
          <p:nvPr/>
        </p:nvSpPr>
        <p:spPr>
          <a:xfrm>
            <a:off x="547396" y="6216063"/>
            <a:ext cx="609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AU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SAMI Galaxy Survey</a:t>
            </a:r>
            <a:r>
              <a:rPr lang="en-A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A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MNRAS, 2019, 483, 458-479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D0F80D-10B0-4E7D-A070-5C2906D0495B}"/>
              </a:ext>
            </a:extLst>
          </p:cNvPr>
          <p:cNvSpPr txBox="1"/>
          <p:nvPr/>
        </p:nvSpPr>
        <p:spPr>
          <a:xfrm>
            <a:off x="547396" y="272605"/>
            <a:ext cx="267791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/>
              <a:t>Counter-Rotating Galaxies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4AA685-C1E8-4B86-9BEF-047E5C63EBB8}"/>
              </a:ext>
            </a:extLst>
          </p:cNvPr>
          <p:cNvSpPr txBox="1"/>
          <p:nvPr/>
        </p:nvSpPr>
        <p:spPr>
          <a:xfrm>
            <a:off x="8684468" y="823334"/>
            <a:ext cx="2960136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Misalignment of gas and stellar rotation in galaxies can give clues to the origin and processing of accreted gas. Integral field spectroscopic observations of 1213 galaxies from the Sydney-AAO Multi-object Integral field spectrograph (SAMI) Galaxy Survey show that 11 per cent of galaxies with fitted gas and stellar rotation are misaligned by more than 30◦ in both field/group and cluster environments. Using SAMI morphological classifications and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Sersic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indices, the misalignment fraction is 45 ± 6 per cent in early-type galaxies (ETGs), but only 5 ± 1 per cent in late-type galaxies (LTGs).”</a:t>
            </a:r>
          </a:p>
        </p:txBody>
      </p:sp>
    </p:spTree>
    <p:extLst>
      <p:ext uri="{BB962C8B-B14F-4D97-AF65-F5344CB8AC3E}">
        <p14:creationId xmlns:p14="http://schemas.microsoft.com/office/powerpoint/2010/main" val="1607297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603A41C-0DB3-4010-9E9B-9BC10DFE03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202167"/>
              </p:ext>
            </p:extLst>
          </p:nvPr>
        </p:nvGraphicFramePr>
        <p:xfrm>
          <a:off x="547396" y="3292260"/>
          <a:ext cx="2807936" cy="1888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4291">
                  <a:extLst>
                    <a:ext uri="{9D8B030D-6E8A-4147-A177-3AD203B41FA5}">
                      <a16:colId xmlns:a16="http://schemas.microsoft.com/office/drawing/2014/main" val="3204752711"/>
                    </a:ext>
                  </a:extLst>
                </a:gridCol>
                <a:gridCol w="981209">
                  <a:extLst>
                    <a:ext uri="{9D8B030D-6E8A-4147-A177-3AD203B41FA5}">
                      <a16:colId xmlns:a16="http://schemas.microsoft.com/office/drawing/2014/main" val="585916799"/>
                    </a:ext>
                  </a:extLst>
                </a:gridCol>
                <a:gridCol w="812436">
                  <a:extLst>
                    <a:ext uri="{9D8B030D-6E8A-4147-A177-3AD203B41FA5}">
                      <a16:colId xmlns:a16="http://schemas.microsoft.com/office/drawing/2014/main" val="244114158"/>
                    </a:ext>
                  </a:extLst>
                </a:gridCol>
              </a:tblGrid>
              <a:tr h="2773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Angle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Quantity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Percent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87344680"/>
                  </a:ext>
                </a:extLst>
              </a:tr>
              <a:tr h="2432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 to 180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486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100.00%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28822111"/>
                  </a:ext>
                </a:extLst>
              </a:tr>
              <a:tr h="2280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&gt;30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11.32%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62504865"/>
                  </a:ext>
                </a:extLst>
              </a:tr>
              <a:tr h="2280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&gt;40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42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8.64%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32365680"/>
                  </a:ext>
                </a:extLst>
              </a:tr>
              <a:tr h="2280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30 to 150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38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7.82%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01563586"/>
                  </a:ext>
                </a:extLst>
              </a:tr>
              <a:tr h="2280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40 to 140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4.94%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42713429"/>
                  </a:ext>
                </a:extLst>
              </a:tr>
              <a:tr h="2280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&gt;140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18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3.70%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53220664"/>
                  </a:ext>
                </a:extLst>
              </a:tr>
              <a:tr h="2280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&gt;150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17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3.50%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9372168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49874DC-5838-4D02-BC4C-C55C726F323C}"/>
              </a:ext>
            </a:extLst>
          </p:cNvPr>
          <p:cNvSpPr txBox="1"/>
          <p:nvPr/>
        </p:nvSpPr>
        <p:spPr>
          <a:xfrm>
            <a:off x="547396" y="943464"/>
            <a:ext cx="6094602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“Misalignment of gas and stellar rotation in galaxies can give clues to the origin and processing of accreted gas. Integral field spectroscopic observations of 1213 galaxies from the Sydney-AAO Multi-object Integral field spectrograph (SAMI) Galaxy Survey show that 11 per cent of galaxies with fitted gas and stellar rotation are misaligned by more than 30◦ in both field/group and cluster environments. Using SAMI morphological classifications and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Sersic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indices, the misalignment fraction is 45 ± 6 per cent in early-type galaxies (ETGs), but only 5 ± 1 per cent in late-type galaxies (LTGs).”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BB799A-9993-4919-9415-2FCB8069BB96}"/>
              </a:ext>
            </a:extLst>
          </p:cNvPr>
          <p:cNvSpPr txBox="1"/>
          <p:nvPr/>
        </p:nvSpPr>
        <p:spPr>
          <a:xfrm>
            <a:off x="547396" y="272605"/>
            <a:ext cx="267791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/>
              <a:t>Counter-Rotating Galaxies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9B37F3-0353-4B1D-82F1-30C5E1D87D3C}"/>
              </a:ext>
            </a:extLst>
          </p:cNvPr>
          <p:cNvSpPr txBox="1"/>
          <p:nvPr/>
        </p:nvSpPr>
        <p:spPr>
          <a:xfrm>
            <a:off x="547396" y="6216063"/>
            <a:ext cx="609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AU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SAMI Galaxy Survey</a:t>
            </a:r>
            <a:r>
              <a:rPr lang="en-A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A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MNRAS, 2019, 483, 458-479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620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5BB799A-9993-4919-9415-2FCB8069BB96}"/>
              </a:ext>
            </a:extLst>
          </p:cNvPr>
          <p:cNvSpPr txBox="1"/>
          <p:nvPr/>
        </p:nvSpPr>
        <p:spPr>
          <a:xfrm>
            <a:off x="547396" y="272605"/>
            <a:ext cx="267791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/>
              <a:t>Counter-Rotating Galaxies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3CF0E7C-BF3B-4968-B041-DF7DA5E8B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346372"/>
              </p:ext>
            </p:extLst>
          </p:nvPr>
        </p:nvGraphicFramePr>
        <p:xfrm>
          <a:off x="482627" y="922267"/>
          <a:ext cx="9550608" cy="51099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6656">
                  <a:extLst>
                    <a:ext uri="{9D8B030D-6E8A-4147-A177-3AD203B41FA5}">
                      <a16:colId xmlns:a16="http://schemas.microsoft.com/office/drawing/2014/main" val="843534873"/>
                    </a:ext>
                  </a:extLst>
                </a:gridCol>
                <a:gridCol w="689477">
                  <a:extLst>
                    <a:ext uri="{9D8B030D-6E8A-4147-A177-3AD203B41FA5}">
                      <a16:colId xmlns:a16="http://schemas.microsoft.com/office/drawing/2014/main" val="2221484299"/>
                    </a:ext>
                  </a:extLst>
                </a:gridCol>
                <a:gridCol w="714513">
                  <a:extLst>
                    <a:ext uri="{9D8B030D-6E8A-4147-A177-3AD203B41FA5}">
                      <a16:colId xmlns:a16="http://schemas.microsoft.com/office/drawing/2014/main" val="1288091461"/>
                    </a:ext>
                  </a:extLst>
                </a:gridCol>
                <a:gridCol w="693330">
                  <a:extLst>
                    <a:ext uri="{9D8B030D-6E8A-4147-A177-3AD203B41FA5}">
                      <a16:colId xmlns:a16="http://schemas.microsoft.com/office/drawing/2014/main" val="464474106"/>
                    </a:ext>
                  </a:extLst>
                </a:gridCol>
                <a:gridCol w="693330">
                  <a:extLst>
                    <a:ext uri="{9D8B030D-6E8A-4147-A177-3AD203B41FA5}">
                      <a16:colId xmlns:a16="http://schemas.microsoft.com/office/drawing/2014/main" val="1477392989"/>
                    </a:ext>
                  </a:extLst>
                </a:gridCol>
                <a:gridCol w="606662">
                  <a:extLst>
                    <a:ext uri="{9D8B030D-6E8A-4147-A177-3AD203B41FA5}">
                      <a16:colId xmlns:a16="http://schemas.microsoft.com/office/drawing/2014/main" val="1958626667"/>
                    </a:ext>
                  </a:extLst>
                </a:gridCol>
                <a:gridCol w="1213326">
                  <a:extLst>
                    <a:ext uri="{9D8B030D-6E8A-4147-A177-3AD203B41FA5}">
                      <a16:colId xmlns:a16="http://schemas.microsoft.com/office/drawing/2014/main" val="2584785593"/>
                    </a:ext>
                  </a:extLst>
                </a:gridCol>
                <a:gridCol w="953327">
                  <a:extLst>
                    <a:ext uri="{9D8B030D-6E8A-4147-A177-3AD203B41FA5}">
                      <a16:colId xmlns:a16="http://schemas.microsoft.com/office/drawing/2014/main" val="3933199571"/>
                    </a:ext>
                  </a:extLst>
                </a:gridCol>
                <a:gridCol w="1126660">
                  <a:extLst>
                    <a:ext uri="{9D8B030D-6E8A-4147-A177-3AD203B41FA5}">
                      <a16:colId xmlns:a16="http://schemas.microsoft.com/office/drawing/2014/main" val="1429078033"/>
                    </a:ext>
                  </a:extLst>
                </a:gridCol>
                <a:gridCol w="953327">
                  <a:extLst>
                    <a:ext uri="{9D8B030D-6E8A-4147-A177-3AD203B41FA5}">
                      <a16:colId xmlns:a16="http://schemas.microsoft.com/office/drawing/2014/main" val="2912686089"/>
                    </a:ext>
                  </a:extLst>
                </a:gridCol>
              </a:tblGrid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Angle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Angle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E–S0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S0–E-Spiral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E-Spiral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E/L Spiral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L-Spiral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880682502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GAMA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1038391339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GAMA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612036655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Fraction-GAMA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1174985986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GAMA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1857883937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Fraction-GAMA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4048926058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GAMA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491808099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Fraction-GAMA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2546198704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GAMA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3721311318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Fraction-GAMA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1291369791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Clusters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3550706549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Clusters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676003204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Fraction-Clusters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322610797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Clusters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4171731886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Fraction-Clusters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533400244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Clusters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561329224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Fraction-Clusters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3892336493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Clusters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3755267004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Fraction-Clusters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1710306187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GAMA Clusters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3173150082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277268491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Fraction-All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1615472038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1496457016"/>
                  </a:ext>
                </a:extLst>
              </a:tr>
              <a:tr h="1492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Fraction-All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841567621"/>
                  </a:ext>
                </a:extLst>
              </a:tr>
              <a:tr h="1492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−150◦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4006082129"/>
                  </a:ext>
                </a:extLst>
              </a:tr>
              <a:tr h="1492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Fraction-All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−150◦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2271093830"/>
                  </a:ext>
                </a:extLst>
              </a:tr>
              <a:tr h="1492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−140◦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3929853398"/>
                  </a:ext>
                </a:extLst>
              </a:tr>
              <a:tr h="1492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Fraction-All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−140◦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39" marR="53739" marT="0" marB="0" anchor="b"/>
                </a:tc>
                <a:extLst>
                  <a:ext uri="{0D108BD9-81ED-4DB2-BD59-A6C34878D82A}">
                    <a16:rowId xmlns:a16="http://schemas.microsoft.com/office/drawing/2014/main" val="11187723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8FAF772-7990-4C08-BA04-8E71068DB7C7}"/>
              </a:ext>
            </a:extLst>
          </p:cNvPr>
          <p:cNvSpPr txBox="1"/>
          <p:nvPr/>
        </p:nvSpPr>
        <p:spPr>
          <a:xfrm>
            <a:off x="547396" y="6216063"/>
            <a:ext cx="609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AU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SAMI Galaxy Survey</a:t>
            </a:r>
            <a:r>
              <a:rPr lang="en-A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A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MNRAS, 2019, 483, 458-479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061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5BB799A-9993-4919-9415-2FCB8069BB96}"/>
              </a:ext>
            </a:extLst>
          </p:cNvPr>
          <p:cNvSpPr txBox="1"/>
          <p:nvPr/>
        </p:nvSpPr>
        <p:spPr>
          <a:xfrm>
            <a:off x="547396" y="272605"/>
            <a:ext cx="267791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/>
              <a:t>Counter-Rotating Galaxies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2699A4-5218-4F52-8D6A-46BE4327F379}"/>
              </a:ext>
            </a:extLst>
          </p:cNvPr>
          <p:cNvSpPr txBox="1"/>
          <p:nvPr/>
        </p:nvSpPr>
        <p:spPr>
          <a:xfrm>
            <a:off x="547396" y="5163235"/>
            <a:ext cx="609460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AU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Stellar Velocity Profiles and Kinematic Misalignments</a:t>
            </a:r>
            <a:r>
              <a:rPr lang="en-A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A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Astrophysical Journal, 2020, 891:65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228EC9F-82A2-4E0E-A649-95F3F5A95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580663"/>
              </p:ext>
            </p:extLst>
          </p:nvPr>
        </p:nvGraphicFramePr>
        <p:xfrm>
          <a:off x="547396" y="902336"/>
          <a:ext cx="3492758" cy="4000500"/>
        </p:xfrm>
        <a:graphic>
          <a:graphicData uri="http://schemas.openxmlformats.org/drawingml/2006/table">
            <a:tbl>
              <a:tblPr firstRow="1" firstCol="1" bandRow="1"/>
              <a:tblGrid>
                <a:gridCol w="807742">
                  <a:extLst>
                    <a:ext uri="{9D8B030D-6E8A-4147-A177-3AD203B41FA5}">
                      <a16:colId xmlns:a16="http://schemas.microsoft.com/office/drawing/2014/main" val="3856770242"/>
                    </a:ext>
                  </a:extLst>
                </a:gridCol>
                <a:gridCol w="577278">
                  <a:extLst>
                    <a:ext uri="{9D8B030D-6E8A-4147-A177-3AD203B41FA5}">
                      <a16:colId xmlns:a16="http://schemas.microsoft.com/office/drawing/2014/main" val="3307545141"/>
                    </a:ext>
                  </a:extLst>
                </a:gridCol>
                <a:gridCol w="483303">
                  <a:extLst>
                    <a:ext uri="{9D8B030D-6E8A-4147-A177-3AD203B41FA5}">
                      <a16:colId xmlns:a16="http://schemas.microsoft.com/office/drawing/2014/main" val="4173563931"/>
                    </a:ext>
                  </a:extLst>
                </a:gridCol>
                <a:gridCol w="1624435">
                  <a:extLst>
                    <a:ext uri="{9D8B030D-6E8A-4147-A177-3AD203B41FA5}">
                      <a16:colId xmlns:a16="http://schemas.microsoft.com/office/drawing/2014/main" val="41012526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Galaxy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Radius, Kilo Parsecs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1287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NGC-0057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578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NGC-0315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6077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NGC-0410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7.57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8019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NGC-0545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9.71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036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NGC-0547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10.55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7237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NGC-0741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9.74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9525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NGC-0777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5.89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4835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NGC-0890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6.62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8983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NGC-1016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9.47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2525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NGC-1060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1164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NGC-1129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16.13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7602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NGC-1453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3538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NGC-1573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95892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NGC-1600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6728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NGC-1700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4.45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4741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NGC-2258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5.76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5376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NGC-2274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6.57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0911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NGC-2340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14.27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4014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NGC-2693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5.63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6306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NGC-4874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652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697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0AE043F-F827-4B66-A6A9-A73BE2B86A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098260"/>
              </p:ext>
            </p:extLst>
          </p:nvPr>
        </p:nvGraphicFramePr>
        <p:xfrm>
          <a:off x="5575300" y="3217863"/>
          <a:ext cx="1041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1041120" imgH="419040" progId="Equation.3">
                  <p:embed/>
                </p:oleObj>
              </mc:Choice>
              <mc:Fallback>
                <p:oleObj name="Equation" r:id="rId3" imgW="10411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75300" y="3217863"/>
                        <a:ext cx="10414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3940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1694</Words>
  <Application>Microsoft Office PowerPoint</Application>
  <PresentationFormat>Widescreen</PresentationFormat>
  <Paragraphs>978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Times New Roman</vt:lpstr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Nethercott</dc:creator>
  <cp:lastModifiedBy>Paul Nethercott</cp:lastModifiedBy>
  <cp:revision>34</cp:revision>
  <dcterms:created xsi:type="dcterms:W3CDTF">2021-11-24T08:49:08Z</dcterms:created>
  <dcterms:modified xsi:type="dcterms:W3CDTF">2021-11-26T09:42:58Z</dcterms:modified>
</cp:coreProperties>
</file>