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3" r:id="rId4"/>
    <p:sldId id="260" r:id="rId5"/>
    <p:sldId id="261" r:id="rId6"/>
    <p:sldId id="257" r:id="rId7"/>
    <p:sldId id="264" r:id="rId8"/>
    <p:sldId id="265" r:id="rId9"/>
    <p:sldId id="25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8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6720C-9DEE-4A38-BDC6-83D0AA2E2CA5}" type="datetimeFigureOut">
              <a:rPr lang="en-AU" smtClean="0"/>
              <a:pPr/>
              <a:t>27/08/2014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C56-E4AF-439F-AF4A-C8DD00BD886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20" Type="http://schemas.openxmlformats.org/officeDocument/2006/relationships/image" Target="../media/image1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4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27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19" Type="http://schemas.openxmlformats.org/officeDocument/2006/relationships/hyperlink" Target="http://cnx.org/content/m14292/latest/" TargetMode="External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1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18" Type="http://schemas.openxmlformats.org/officeDocument/2006/relationships/oleObject" Target="../embeddings/oleObject42.bin"/><Relationship Id="rId3" Type="http://schemas.openxmlformats.org/officeDocument/2006/relationships/oleObject" Target="../embeddings/oleObject34.bin"/><Relationship Id="rId21" Type="http://schemas.openxmlformats.org/officeDocument/2006/relationships/image" Target="../media/image43.w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1.bin"/><Relationship Id="rId20" Type="http://schemas.openxmlformats.org/officeDocument/2006/relationships/oleObject" Target="../embeddings/oleObject43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image" Target="../media/image38.wmf"/><Relationship Id="rId19" Type="http://schemas.openxmlformats.org/officeDocument/2006/relationships/image" Target="../media/image42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oleObject" Target="../embeddings/oleObject40.bin"/><Relationship Id="rId22" Type="http://schemas.openxmlformats.org/officeDocument/2006/relationships/oleObject" Target="../embeddings/oleObject4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4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AU" sz="2400" b="1" smtClean="0"/>
              <a:t>Creationism </a:t>
            </a:r>
            <a:r>
              <a:rPr lang="en-AU" sz="2400" b="1" dirty="0" smtClean="0"/>
              <a:t>And Planetary Day Lengths</a:t>
            </a:r>
            <a:br>
              <a:rPr lang="en-AU" sz="2400" b="1" dirty="0" smtClean="0"/>
            </a:br>
            <a:r>
              <a:rPr lang="en-AU" sz="2400" b="1" dirty="0" smtClean="0"/>
              <a:t/>
            </a:r>
            <a:br>
              <a:rPr lang="en-AU" sz="2400" b="1" dirty="0" smtClean="0"/>
            </a:br>
            <a:r>
              <a:rPr lang="en-AU" sz="2400" b="1" dirty="0" smtClean="0"/>
              <a:t>By Paul </a:t>
            </a:r>
            <a:r>
              <a:rPr lang="en-AU" sz="2400" b="1" dirty="0" err="1" smtClean="0"/>
              <a:t>Nethercott</a:t>
            </a:r>
            <a:endParaRPr lang="en-AU" sz="2400" b="1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75" y="2062163"/>
            <a:ext cx="428625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093296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/>
              <a:t>October, 2010</a:t>
            </a:r>
            <a:endParaRPr lang="en-AU" b="1" dirty="0"/>
          </a:p>
        </p:txBody>
      </p:sp>
      <p:sp>
        <p:nvSpPr>
          <p:cNvPr id="6" name="Rectangle 5"/>
          <p:cNvSpPr/>
          <p:nvPr/>
        </p:nvSpPr>
        <p:spPr>
          <a:xfrm>
            <a:off x="0" y="522920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u="sng" dirty="0" smtClean="0"/>
              <a:t>www.creation.com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5404992"/>
            <a:ext cx="3667125" cy="51435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282591"/>
            <a:ext cx="3228975" cy="7715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6056" y="457200"/>
            <a:ext cx="2962275" cy="9429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307442"/>
            <a:ext cx="2981325" cy="93345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9552" y="1429843"/>
            <a:ext cx="2809875" cy="93345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9552" y="2849615"/>
            <a:ext cx="26098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4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88640"/>
          <a:ext cx="893564" cy="55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8640"/>
                        <a:ext cx="893564" cy="55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7504" y="1052736"/>
          <a:ext cx="812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5" imgW="812520" imgH="444240" progId="Equation.3">
                  <p:embed/>
                </p:oleObj>
              </mc:Choice>
              <mc:Fallback>
                <p:oleObj name="Equation" r:id="rId5" imgW="812520" imgH="444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052736"/>
                        <a:ext cx="8128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7504" y="1772816"/>
          <a:ext cx="4953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7" imgW="495000" imgH="419040" progId="Equation.3">
                  <p:embed/>
                </p:oleObj>
              </mc:Choice>
              <mc:Fallback>
                <p:oleObj name="Equation" r:id="rId7" imgW="49500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772816"/>
                        <a:ext cx="4953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7504" y="2492896"/>
          <a:ext cx="8255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9" imgW="825480" imgH="444240" progId="Equation.3">
                  <p:embed/>
                </p:oleObj>
              </mc:Choice>
              <mc:Fallback>
                <p:oleObj name="Equation" r:id="rId9" imgW="825480" imgH="4442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492896"/>
                        <a:ext cx="825500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07503" y="5013176"/>
          <a:ext cx="89028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3" name="Equation" r:id="rId11" imgW="647640" imgH="419040" progId="Equation.3">
                  <p:embed/>
                </p:oleObj>
              </mc:Choice>
              <mc:Fallback>
                <p:oleObj name="Equation" r:id="rId11" imgW="647640" imgH="4190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3" y="5013176"/>
                        <a:ext cx="89028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19672" y="5013176"/>
            <a:ext cx="22445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F= Centripetal force, Newtons</a:t>
            </a:r>
          </a:p>
          <a:p>
            <a:r>
              <a:rPr lang="en-AU" sz="1000" b="1" dirty="0" smtClean="0"/>
              <a:t>R = Planet's Radius, metres</a:t>
            </a:r>
          </a:p>
          <a:p>
            <a:r>
              <a:rPr lang="en-AU" sz="1000" b="1" dirty="0" smtClean="0"/>
              <a:t>M = Planet's mass, kilograms</a:t>
            </a:r>
          </a:p>
          <a:p>
            <a:r>
              <a:rPr lang="en-AU" sz="1000" b="1" dirty="0" smtClean="0"/>
              <a:t>V= Equatorial Velocity, Metres/Second</a:t>
            </a:r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07504" y="4221088"/>
          <a:ext cx="10715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" name="Equation" r:id="rId13" imgW="736560" imgH="419040" progId="Equation.3">
                  <p:embed/>
                </p:oleObj>
              </mc:Choice>
              <mc:Fallback>
                <p:oleObj name="Equation" r:id="rId13" imgW="73656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221088"/>
                        <a:ext cx="1071562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619672" y="4437112"/>
            <a:ext cx="198002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momentum, Newtons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619672" y="188640"/>
            <a:ext cx="15071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/>
              <a:t>Sphere</a:t>
            </a:r>
          </a:p>
          <a:p>
            <a:r>
              <a:rPr lang="en-AU" sz="1000" b="1" dirty="0" smtClean="0"/>
              <a:t>V= Volume, cubic metres</a:t>
            </a:r>
          </a:p>
          <a:p>
            <a:r>
              <a:rPr lang="en-AU" sz="1000" b="1" dirty="0" smtClean="0"/>
              <a:t>R=radius, metres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691680" y="980728"/>
            <a:ext cx="150714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/>
              <a:t>Sphere</a:t>
            </a:r>
          </a:p>
          <a:p>
            <a:r>
              <a:rPr lang="en-AU" sz="1000" b="1" dirty="0" smtClean="0"/>
              <a:t>V= Volume, cubic metres</a:t>
            </a:r>
          </a:p>
          <a:p>
            <a:r>
              <a:rPr lang="en-AU" sz="1000" b="1" dirty="0" smtClean="0"/>
              <a:t>R=radius, metres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619672" y="1700808"/>
            <a:ext cx="207620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/>
              <a:t>Gas Cloud Volume, Cubic Metres</a:t>
            </a:r>
          </a:p>
          <a:p>
            <a:r>
              <a:rPr lang="en-AU" sz="1000" b="1" dirty="0" smtClean="0"/>
              <a:t>M= Planet’s mass, kilograms</a:t>
            </a:r>
          </a:p>
          <a:p>
            <a:r>
              <a:rPr lang="en-AU" sz="1000" b="1" dirty="0" smtClean="0"/>
              <a:t>p=Density, kilograms/Cubic  metres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91680" y="2348880"/>
            <a:ext cx="20762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/>
              <a:t>Gas Cloud Volume, Cubic Metres</a:t>
            </a:r>
          </a:p>
          <a:p>
            <a:r>
              <a:rPr lang="en-AU" sz="1000" b="1" dirty="0" smtClean="0"/>
              <a:t>M= Planet's mass, kilograms</a:t>
            </a:r>
          </a:p>
          <a:p>
            <a:r>
              <a:rPr lang="en-AU" sz="1000" b="1" dirty="0" smtClean="0"/>
              <a:t>p=Density, kilograms/Cubic  metres</a:t>
            </a:r>
          </a:p>
          <a:p>
            <a:r>
              <a:rPr lang="en-AU" sz="1000" b="1" dirty="0" smtClean="0"/>
              <a:t>R=radius, metres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763688" y="3212976"/>
            <a:ext cx="1827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ea typeface="Tahoma" pitchFamily="34" charset="0"/>
                <a:cs typeface="Tahoma" pitchFamily="34" charset="0"/>
              </a:rPr>
              <a:t>w</a:t>
            </a:r>
            <a:r>
              <a:rPr lang="en-AU" sz="1000" b="1" dirty="0" smtClean="0"/>
              <a:t>= Angular velocity</a:t>
            </a:r>
          </a:p>
          <a:p>
            <a:r>
              <a:rPr lang="en-AU" sz="1000" b="1" dirty="0" smtClean="0"/>
              <a:t>t= Planet’s day length, seconds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998984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-1809328" y="3384376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0" y="6611779"/>
            <a:ext cx="12057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u="sng" dirty="0" smtClean="0"/>
              <a:t>www.creation.com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27984" y="260648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[1]</a:t>
            </a:r>
            <a:endParaRPr lang="en-AU" b="1" dirty="0"/>
          </a:p>
        </p:txBody>
      </p:sp>
      <p:sp>
        <p:nvSpPr>
          <p:cNvPr id="49" name="Rectangle 48"/>
          <p:cNvSpPr/>
          <p:nvPr/>
        </p:nvSpPr>
        <p:spPr>
          <a:xfrm>
            <a:off x="4427984" y="105273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[2]</a:t>
            </a:r>
            <a:endParaRPr lang="en-AU" b="1" dirty="0"/>
          </a:p>
        </p:txBody>
      </p:sp>
      <p:sp>
        <p:nvSpPr>
          <p:cNvPr id="50" name="Rectangle 49"/>
          <p:cNvSpPr/>
          <p:nvPr/>
        </p:nvSpPr>
        <p:spPr>
          <a:xfrm>
            <a:off x="4427984" y="177281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[3]</a:t>
            </a:r>
            <a:endParaRPr lang="en-AU" b="1" dirty="0"/>
          </a:p>
        </p:txBody>
      </p:sp>
      <p:sp>
        <p:nvSpPr>
          <p:cNvPr id="56" name="Rectangle 55"/>
          <p:cNvSpPr/>
          <p:nvPr/>
        </p:nvSpPr>
        <p:spPr>
          <a:xfrm>
            <a:off x="4427984" y="249289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[4]</a:t>
            </a:r>
            <a:endParaRPr lang="en-AU" b="1" dirty="0"/>
          </a:p>
        </p:txBody>
      </p:sp>
      <p:sp>
        <p:nvSpPr>
          <p:cNvPr id="57" name="Rectangle 56"/>
          <p:cNvSpPr/>
          <p:nvPr/>
        </p:nvSpPr>
        <p:spPr>
          <a:xfrm>
            <a:off x="4427984" y="443711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[7]</a:t>
            </a:r>
            <a:endParaRPr lang="en-AU" b="1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47" name="Object 23"/>
          <p:cNvGraphicFramePr>
            <a:graphicFrameLocks noChangeAspect="1"/>
          </p:cNvGraphicFramePr>
          <p:nvPr/>
        </p:nvGraphicFramePr>
        <p:xfrm>
          <a:off x="107504" y="3068960"/>
          <a:ext cx="650395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Equation" r:id="rId15" imgW="507960" imgH="393480" progId="Equation.3">
                  <p:embed/>
                </p:oleObj>
              </mc:Choice>
              <mc:Fallback>
                <p:oleObj name="Equation" r:id="rId15" imgW="507960" imgH="393480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068960"/>
                        <a:ext cx="650395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Rectangle 58"/>
          <p:cNvSpPr/>
          <p:nvPr/>
        </p:nvSpPr>
        <p:spPr>
          <a:xfrm>
            <a:off x="4427984" y="321297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[5]</a:t>
            </a:r>
            <a:endParaRPr lang="en-AU" b="1" dirty="0"/>
          </a:p>
        </p:txBody>
      </p:sp>
      <p:sp>
        <p:nvSpPr>
          <p:cNvPr id="60" name="Rectangle 59"/>
          <p:cNvSpPr/>
          <p:nvPr/>
        </p:nvSpPr>
        <p:spPr>
          <a:xfrm>
            <a:off x="4427984" y="3789040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[6]</a:t>
            </a:r>
            <a:endParaRPr lang="en-AU" b="1" dirty="0"/>
          </a:p>
        </p:txBody>
      </p:sp>
      <p:graphicFrame>
        <p:nvGraphicFramePr>
          <p:cNvPr id="1048" name="Object 24"/>
          <p:cNvGraphicFramePr>
            <a:graphicFrameLocks noChangeAspect="1"/>
          </p:cNvGraphicFramePr>
          <p:nvPr/>
        </p:nvGraphicFramePr>
        <p:xfrm>
          <a:off x="72008" y="3645024"/>
          <a:ext cx="827584" cy="557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6" name="Equation" r:id="rId17" imgW="647640" imgH="419040" progId="Equation.3">
                  <p:embed/>
                </p:oleObj>
              </mc:Choice>
              <mc:Fallback>
                <p:oleObj name="Equation" r:id="rId17" imgW="647640" imgH="419040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08" y="3645024"/>
                        <a:ext cx="827584" cy="5572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Rectangle 60"/>
          <p:cNvSpPr/>
          <p:nvPr/>
        </p:nvSpPr>
        <p:spPr>
          <a:xfrm>
            <a:off x="1691680" y="3645024"/>
            <a:ext cx="187262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I</a:t>
            </a:r>
            <a:r>
              <a:rPr lang="en-AU" sz="1000" b="1" dirty="0" smtClean="0"/>
              <a:t> = Moment of Inertia, Newtons</a:t>
            </a:r>
          </a:p>
          <a:p>
            <a:r>
              <a:rPr lang="en-AU" sz="1000" b="1" dirty="0" smtClean="0"/>
              <a:t>M= Planet’s mass, kilograms</a:t>
            </a:r>
          </a:p>
          <a:p>
            <a:r>
              <a:rPr lang="en-AU" sz="1000" b="1" dirty="0" smtClean="0"/>
              <a:t>r = Planet's radius, metres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427984" y="515719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[8]</a:t>
            </a:r>
            <a:endParaRPr lang="en-AU" b="1" dirty="0"/>
          </a:p>
        </p:txBody>
      </p:sp>
      <p:cxnSp>
        <p:nvCxnSpPr>
          <p:cNvPr id="63" name="Straight Connector 62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49" name="Object 25"/>
          <p:cNvGraphicFramePr>
            <a:graphicFrameLocks noChangeAspect="1"/>
          </p:cNvGraphicFramePr>
          <p:nvPr/>
        </p:nvGraphicFramePr>
        <p:xfrm>
          <a:off x="107504" y="5805488"/>
          <a:ext cx="86836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" name="Equation" r:id="rId19" imgW="596880" imgH="419040" progId="Equation.3">
                  <p:embed/>
                </p:oleObj>
              </mc:Choice>
              <mc:Fallback>
                <p:oleObj name="Equation" r:id="rId19" imgW="596880" imgH="419040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805488"/>
                        <a:ext cx="86836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0" name="Rectangle 26"/>
          <p:cNvSpPr>
            <a:spLocks noChangeArrowheads="1"/>
          </p:cNvSpPr>
          <p:nvPr/>
        </p:nvSpPr>
        <p:spPr bwMode="auto">
          <a:xfrm>
            <a:off x="1619672" y="5733256"/>
            <a:ext cx="20882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 = Joules</a:t>
            </a:r>
            <a:endParaRPr kumimoji="0" lang="en-A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 = mass in kilograms</a:t>
            </a:r>
            <a:endParaRPr kumimoji="0" lang="en-A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= velocity in metres per second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27984" y="5877272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[9]</a:t>
            </a:r>
            <a:endParaRPr lang="en-AU" b="1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258316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7504" y="980728"/>
          <a:ext cx="73169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7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80728"/>
                        <a:ext cx="73169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19672" y="980728"/>
            <a:ext cx="22445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V= Equatorial Velocity, Metres/Second</a:t>
            </a:r>
          </a:p>
          <a:p>
            <a:r>
              <a:rPr lang="en-AU" sz="1000" b="1" dirty="0" smtClean="0"/>
              <a:t>R = Planet's Radius, metres</a:t>
            </a:r>
          </a:p>
          <a:p>
            <a:r>
              <a:rPr lang="en-AU" sz="1000" b="1" dirty="0" smtClean="0"/>
              <a:t>T = Day length, seconds</a:t>
            </a:r>
            <a:endParaRPr lang="en-AU" sz="1000" b="1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79512" y="188640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8" name="Equation" r:id="rId5" imgW="583920" imgH="393480" progId="Equation.3">
                  <p:embed/>
                </p:oleObj>
              </mc:Choice>
              <mc:Fallback>
                <p:oleObj name="Equation" r:id="rId5" imgW="583920" imgH="393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88640"/>
                        <a:ext cx="86409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619672" y="56818"/>
            <a:ext cx="1949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f= Surface gravity force, Newtons</a:t>
            </a:r>
          </a:p>
          <a:p>
            <a:r>
              <a:rPr lang="en-AU" sz="1000" b="1" dirty="0" smtClean="0"/>
              <a:t>R = Planet's Radius, metres</a:t>
            </a:r>
          </a:p>
          <a:p>
            <a:r>
              <a:rPr lang="en-AU" sz="1000" b="1" dirty="0" smtClean="0"/>
              <a:t>M = Planet's mass, kilograms</a:t>
            </a:r>
          </a:p>
          <a:p>
            <a:r>
              <a:rPr lang="en-AU" sz="1000" b="1" dirty="0" smtClean="0"/>
              <a:t>G= 6.673 x 10</a:t>
            </a:r>
            <a:r>
              <a:rPr lang="en-AU" sz="1000" b="1" baseline="30000" dirty="0" smtClean="0"/>
              <a:t>-11</a:t>
            </a:r>
            <a:endParaRPr lang="en-AU" sz="1000" b="1" dirty="0" smtClean="0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89768" y="3140968"/>
          <a:ext cx="1159708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9" name="Equation" r:id="rId7" imgW="647640" imgH="241200" progId="Equation.3">
                  <p:embed/>
                </p:oleObj>
              </mc:Choice>
              <mc:Fallback>
                <p:oleObj name="Equation" r:id="rId7" imgW="64764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768" y="3140968"/>
                        <a:ext cx="1159708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07505" y="5030811"/>
          <a:ext cx="1440160" cy="558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Equation" r:id="rId9" imgW="622080" imgH="241200" progId="Equation.3">
                  <p:embed/>
                </p:oleObj>
              </mc:Choice>
              <mc:Fallback>
                <p:oleObj name="Equation" r:id="rId9" imgW="622080" imgH="241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5" y="5030811"/>
                        <a:ext cx="1440160" cy="5584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24"/>
          <p:cNvSpPr/>
          <p:nvPr/>
        </p:nvSpPr>
        <p:spPr>
          <a:xfrm>
            <a:off x="1619672" y="2348880"/>
            <a:ext cx="195117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/>
              <a:t>E = Angular kinetic energy, Joules</a:t>
            </a:r>
          </a:p>
          <a:p>
            <a:r>
              <a:rPr lang="en-AU" sz="1000" b="1" dirty="0" smtClean="0"/>
              <a:t>M= Planet's mass, kilograms</a:t>
            </a:r>
          </a:p>
          <a:p>
            <a:r>
              <a:rPr lang="en-AU" sz="1000" b="1" dirty="0" smtClean="0"/>
              <a:t>t = day length, seconds</a:t>
            </a:r>
          </a:p>
          <a:p>
            <a:r>
              <a:rPr lang="en-AU" sz="1000" b="1" dirty="0" smtClean="0"/>
              <a:t>r = planets radius, metres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07504" y="3698143"/>
          <a:ext cx="567308" cy="4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11" imgW="495000" imgH="393480" progId="Equation.3">
                  <p:embed/>
                </p:oleObj>
              </mc:Choice>
              <mc:Fallback>
                <p:oleObj name="Equation" r:id="rId11" imgW="495000" imgH="393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698143"/>
                        <a:ext cx="567308" cy="450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107504" y="4293096"/>
          <a:ext cx="724195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13" imgW="558720" imgH="444240" progId="Equation.3">
                  <p:embed/>
                </p:oleObj>
              </mc:Choice>
              <mc:Fallback>
                <p:oleObj name="Equation" r:id="rId13" imgW="55872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293096"/>
                        <a:ext cx="724195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107503" y="1700808"/>
          <a:ext cx="90730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3" name="Equation" r:id="rId15" imgW="799920" imgH="444240" progId="Equation.3">
                  <p:embed/>
                </p:oleObj>
              </mc:Choice>
              <mc:Fallback>
                <p:oleObj name="Equation" r:id="rId15" imgW="799920" imgH="4442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3" y="1700808"/>
                        <a:ext cx="90730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1619672" y="1628800"/>
            <a:ext cx="28803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= Current Surface gravity force, Newtons</a:t>
            </a:r>
            <a:endParaRPr kumimoji="0" lang="en-A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 = Current Centripetal force, Newtons</a:t>
            </a:r>
            <a:endParaRPr kumimoji="0" lang="en-A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 = Current Equatorial Velocity, Metres/Second</a:t>
            </a:r>
            <a:endParaRPr kumimoji="0" lang="en-A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ymbol" pitchFamily="18" charset="2"/>
                <a:ea typeface="Calibri" pitchFamily="34" charset="0"/>
                <a:cs typeface="Times New Roman" pitchFamily="18" charset="0"/>
              </a:rPr>
              <a:t>Y </a:t>
            </a: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Final Equatorial Velocity, Metres/Second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364502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0" y="306896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0" y="42210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83671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998984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-1809328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rot="5400000">
            <a:off x="2799184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619672" y="3068960"/>
            <a:ext cx="22573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W</a:t>
            </a:r>
            <a:r>
              <a:rPr lang="en-AU" sz="1000" b="1" dirty="0" smtClean="0"/>
              <a:t>= Final Angular momentum, newtons</a:t>
            </a:r>
          </a:p>
          <a:p>
            <a:r>
              <a:rPr lang="en-AU" sz="1000" b="1" dirty="0" smtClean="0"/>
              <a:t>R= Final radius, kilometres</a:t>
            </a:r>
          </a:p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Start momentum, Newtons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619672" y="5013176"/>
            <a:ext cx="234711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Y</a:t>
            </a:r>
            <a:r>
              <a:rPr lang="en-AU" sz="1000" b="1" dirty="0" smtClean="0"/>
              <a:t>= Final Angular energy, Joules</a:t>
            </a:r>
          </a:p>
          <a:p>
            <a:r>
              <a:rPr lang="en-AU" sz="1000" b="1" dirty="0" smtClean="0"/>
              <a:t>R= Final radius, kilometres</a:t>
            </a:r>
          </a:p>
          <a:p>
            <a:pPr>
              <a:buFont typeface="Symbol"/>
              <a:buChar char="E"/>
            </a:pPr>
            <a:r>
              <a:rPr lang="en-AU" sz="1000" b="1" baseline="-25000" dirty="0" smtClean="0"/>
              <a:t>J</a:t>
            </a:r>
            <a:r>
              <a:rPr lang="en-AU" sz="1000" b="1" dirty="0" smtClean="0"/>
              <a:t>= Start [Jupiter] Angular energy, Joules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0" y="6611779"/>
            <a:ext cx="12057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u="sng" dirty="0" smtClean="0"/>
              <a:t>www.creation.com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19672" y="5733256"/>
            <a:ext cx="2036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 = Angular kinetic force, Newtons</a:t>
            </a:r>
          </a:p>
          <a:p>
            <a:r>
              <a:rPr lang="en-AU" sz="1000" b="1" dirty="0" smtClean="0"/>
              <a:t>M= Planet’s mass, kilograms</a:t>
            </a:r>
          </a:p>
          <a:p>
            <a:r>
              <a:rPr lang="en-AU" sz="1000" b="1" dirty="0" smtClean="0"/>
              <a:t>t = Planet’s day length, seconds</a:t>
            </a:r>
          </a:p>
          <a:p>
            <a:r>
              <a:rPr lang="en-AU" sz="1000" b="1" dirty="0" smtClean="0"/>
              <a:t>r = Planet's radius, metres</a:t>
            </a: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427984" y="260648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[10]</a:t>
            </a:r>
            <a:endParaRPr lang="en-AU" b="1" dirty="0"/>
          </a:p>
        </p:txBody>
      </p:sp>
      <p:sp>
        <p:nvSpPr>
          <p:cNvPr id="65" name="Rectangle 64"/>
          <p:cNvSpPr/>
          <p:nvPr/>
        </p:nvSpPr>
        <p:spPr>
          <a:xfrm>
            <a:off x="4427984" y="1052736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[11]</a:t>
            </a:r>
            <a:endParaRPr lang="en-AU" b="1" dirty="0"/>
          </a:p>
        </p:txBody>
      </p:sp>
      <p:cxnSp>
        <p:nvCxnSpPr>
          <p:cNvPr id="67" name="Straight Connector 66"/>
          <p:cNvCxnSpPr/>
          <p:nvPr/>
        </p:nvCxnSpPr>
        <p:spPr>
          <a:xfrm>
            <a:off x="0" y="645333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4427984" y="1844824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[12]</a:t>
            </a:r>
            <a:endParaRPr lang="en-AU" b="1" dirty="0"/>
          </a:p>
        </p:txBody>
      </p:sp>
      <p:sp>
        <p:nvSpPr>
          <p:cNvPr id="70" name="Rectangle 69"/>
          <p:cNvSpPr/>
          <p:nvPr/>
        </p:nvSpPr>
        <p:spPr>
          <a:xfrm>
            <a:off x="4427984" y="3203684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[14]</a:t>
            </a:r>
            <a:endParaRPr lang="en-AU" b="1" dirty="0"/>
          </a:p>
        </p:txBody>
      </p:sp>
      <p:sp>
        <p:nvSpPr>
          <p:cNvPr id="71" name="Rectangle 70"/>
          <p:cNvSpPr/>
          <p:nvPr/>
        </p:nvSpPr>
        <p:spPr>
          <a:xfrm>
            <a:off x="4427984" y="3789040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[15]</a:t>
            </a:r>
            <a:endParaRPr lang="en-AU" b="1" dirty="0"/>
          </a:p>
        </p:txBody>
      </p:sp>
      <p:sp>
        <p:nvSpPr>
          <p:cNvPr id="72" name="Rectangle 71"/>
          <p:cNvSpPr/>
          <p:nvPr/>
        </p:nvSpPr>
        <p:spPr>
          <a:xfrm>
            <a:off x="4427984" y="4437112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[16]</a:t>
            </a:r>
            <a:endParaRPr lang="en-AU" b="1" dirty="0"/>
          </a:p>
        </p:txBody>
      </p:sp>
      <p:sp>
        <p:nvSpPr>
          <p:cNvPr id="73" name="Rectangle 72"/>
          <p:cNvSpPr/>
          <p:nvPr/>
        </p:nvSpPr>
        <p:spPr>
          <a:xfrm>
            <a:off x="4427984" y="5157192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[17]</a:t>
            </a:r>
            <a:endParaRPr lang="en-AU" b="1" dirty="0"/>
          </a:p>
        </p:txBody>
      </p:sp>
      <p:sp>
        <p:nvSpPr>
          <p:cNvPr id="74" name="Rectangle 73"/>
          <p:cNvSpPr/>
          <p:nvPr/>
        </p:nvSpPr>
        <p:spPr>
          <a:xfrm>
            <a:off x="4427984" y="5949280"/>
            <a:ext cx="17935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[18]</a:t>
            </a:r>
            <a:endParaRPr lang="en-AU" b="1" dirty="0"/>
          </a:p>
        </p:txBody>
      </p:sp>
      <p:sp>
        <p:nvSpPr>
          <p:cNvPr id="75" name="Rectangle 74"/>
          <p:cNvSpPr/>
          <p:nvPr/>
        </p:nvSpPr>
        <p:spPr>
          <a:xfrm>
            <a:off x="1619672" y="4293096"/>
            <a:ext cx="22573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W</a:t>
            </a:r>
            <a:r>
              <a:rPr lang="en-AU" sz="1000" b="1" dirty="0" smtClean="0"/>
              <a:t>= Final Angular momentum, newtons</a:t>
            </a:r>
          </a:p>
          <a:p>
            <a:r>
              <a:rPr lang="en-AU" sz="1000" b="1" dirty="0" smtClean="0"/>
              <a:t>R= Final radius, kilometres</a:t>
            </a:r>
          </a:p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Start momentum, Newtons</a:t>
            </a:r>
          </a:p>
        </p:txBody>
      </p:sp>
      <p:graphicFrame>
        <p:nvGraphicFramePr>
          <p:cNvPr id="1051" name="Object 6"/>
          <p:cNvGraphicFramePr>
            <a:graphicFrameLocks noChangeAspect="1"/>
          </p:cNvGraphicFramePr>
          <p:nvPr/>
        </p:nvGraphicFramePr>
        <p:xfrm>
          <a:off x="107504" y="2420888"/>
          <a:ext cx="1317419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4" name="Equation" r:id="rId17" imgW="1091726" imgH="418918" progId="Equation.3">
                  <p:embed/>
                </p:oleObj>
              </mc:Choice>
              <mc:Fallback>
                <p:oleObj name="Equation" r:id="rId17" imgW="1091726" imgH="418918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420888"/>
                        <a:ext cx="1317419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76"/>
          <p:cNvSpPr/>
          <p:nvPr/>
        </p:nvSpPr>
        <p:spPr>
          <a:xfrm>
            <a:off x="4427984" y="256490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[13]</a:t>
            </a:r>
            <a:endParaRPr lang="en-AU" b="1" dirty="0"/>
          </a:p>
        </p:txBody>
      </p:sp>
      <p:sp>
        <p:nvSpPr>
          <p:cNvPr id="78" name="Rectangle 77"/>
          <p:cNvSpPr/>
          <p:nvPr/>
        </p:nvSpPr>
        <p:spPr>
          <a:xfrm>
            <a:off x="1619672" y="3645024"/>
            <a:ext cx="225734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  <a:ea typeface="Tahoma" pitchFamily="34" charset="0"/>
                <a:cs typeface="Tahoma" pitchFamily="34" charset="0"/>
              </a:rPr>
              <a:t>W</a:t>
            </a:r>
            <a:r>
              <a:rPr lang="en-AU" sz="1000" b="1" dirty="0" smtClean="0"/>
              <a:t>= Final Angular momentum, newtons</a:t>
            </a:r>
          </a:p>
          <a:p>
            <a:r>
              <a:rPr lang="en-AU" sz="1000" b="1" dirty="0" smtClean="0"/>
              <a:t>R= Final radius, kilometres</a:t>
            </a:r>
          </a:p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Start momentum, Newtons</a:t>
            </a:r>
          </a:p>
        </p:txBody>
      </p:sp>
      <p:graphicFrame>
        <p:nvGraphicFramePr>
          <p:cNvPr id="1052" name="Object 3"/>
          <p:cNvGraphicFramePr>
            <a:graphicFrameLocks noChangeAspect="1"/>
          </p:cNvGraphicFramePr>
          <p:nvPr/>
        </p:nvGraphicFramePr>
        <p:xfrm>
          <a:off x="107504" y="5805264"/>
          <a:ext cx="110966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5" name="Equation" r:id="rId19" imgW="761760" imgH="393480" progId="Equation.3">
                  <p:embed/>
                </p:oleObj>
              </mc:Choice>
              <mc:Fallback>
                <p:oleObj name="Equation" r:id="rId19" imgW="7617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805264"/>
                        <a:ext cx="1109662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07504" y="188640"/>
          <a:ext cx="13128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0" name="Equation" r:id="rId3" imgW="901440" imgH="419040" progId="Equation.3">
                  <p:embed/>
                </p:oleObj>
              </mc:Choice>
              <mc:Fallback>
                <p:oleObj name="Equation" r:id="rId3" imgW="90144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88640"/>
                        <a:ext cx="1312862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267744" y="188640"/>
            <a:ext cx="2480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I</a:t>
            </a:r>
            <a:r>
              <a:rPr lang="en-AU" sz="1000" b="1" dirty="0" smtClean="0"/>
              <a:t> = Moment of Inertia, Newtons</a:t>
            </a:r>
          </a:p>
          <a:p>
            <a:r>
              <a:rPr lang="en-AU" sz="1000" b="1" dirty="0" smtClean="0"/>
              <a:t>p = Planet's density, kilograms/cubic metre</a:t>
            </a:r>
          </a:p>
          <a:p>
            <a:r>
              <a:rPr lang="en-AU" sz="1000" b="1" dirty="0" smtClean="0"/>
              <a:t>r = planets radius, metres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07504" y="1772816"/>
          <a:ext cx="14986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1" name="Equation" r:id="rId5" imgW="1028520" imgH="419040" progId="Equation.3">
                  <p:embed/>
                </p:oleObj>
              </mc:Choice>
              <mc:Fallback>
                <p:oleObj name="Equation" r:id="rId5" imgW="102852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772816"/>
                        <a:ext cx="14986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267744" y="1988840"/>
            <a:ext cx="25202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momentum, Newtons</a:t>
            </a:r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107504" y="2564904"/>
          <a:ext cx="12573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" name="Equation" r:id="rId7" imgW="863280" imgH="419040" progId="Equation.3">
                  <p:embed/>
                </p:oleObj>
              </mc:Choice>
              <mc:Fallback>
                <p:oleObj name="Equation" r:id="rId7" imgW="863280" imgH="4190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564904"/>
                        <a:ext cx="12573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0" y="4221088"/>
          <a:ext cx="151765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3" name="Equation" r:id="rId9" imgW="1041120" imgH="419040" progId="Equation.3">
                  <p:embed/>
                </p:oleObj>
              </mc:Choice>
              <mc:Fallback>
                <p:oleObj name="Equation" r:id="rId9" imgW="104112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221088"/>
                        <a:ext cx="1517651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2267744" y="4293096"/>
            <a:ext cx="252028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>
                <a:latin typeface="Rockwell" pitchFamily="18" charset="0"/>
              </a:rPr>
              <a:t>V</a:t>
            </a:r>
            <a:r>
              <a:rPr lang="en-AU" sz="1000" b="1" dirty="0" smtClean="0"/>
              <a:t>= Shell volume of a hollow sphere</a:t>
            </a:r>
          </a:p>
          <a:p>
            <a:r>
              <a:rPr lang="en-AU" sz="1000" b="1" dirty="0" smtClean="0"/>
              <a:t>R= Outer radius, metres</a:t>
            </a:r>
          </a:p>
          <a:p>
            <a:r>
              <a:rPr lang="en-AU" sz="1000" b="1" dirty="0" smtClean="0"/>
              <a:t>r= Inner radius, metres</a:t>
            </a: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107504" y="3429000"/>
          <a:ext cx="12017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4" name="Equation" r:id="rId11" imgW="825480" imgH="419040" progId="Equation.3">
                  <p:embed/>
                </p:oleObj>
              </mc:Choice>
              <mc:Fallback>
                <p:oleObj name="Equation" r:id="rId11" imgW="825480" imgH="419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429000"/>
                        <a:ext cx="12017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107504" y="5013176"/>
          <a:ext cx="16668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5" name="Equation" r:id="rId13" imgW="1143000" imgH="419040" progId="Equation.3">
                  <p:embed/>
                </p:oleObj>
              </mc:Choice>
              <mc:Fallback>
                <p:oleObj name="Equation" r:id="rId13" imgW="1143000" imgH="419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013176"/>
                        <a:ext cx="16668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0" name="Object 12"/>
          <p:cNvGraphicFramePr>
            <a:graphicFrameLocks noChangeAspect="1"/>
          </p:cNvGraphicFramePr>
          <p:nvPr/>
        </p:nvGraphicFramePr>
        <p:xfrm>
          <a:off x="107504" y="980728"/>
          <a:ext cx="9810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6" name="Equation" r:id="rId15" imgW="672840" imgH="419040" progId="Equation.3">
                  <p:embed/>
                </p:oleObj>
              </mc:Choice>
              <mc:Fallback>
                <p:oleObj name="Equation" r:id="rId15" imgW="672840" imgH="419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980728"/>
                        <a:ext cx="9810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5400000">
            <a:off x="-1161256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24928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431032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414908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0" y="494116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267744" y="5157192"/>
            <a:ext cx="25202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>
                <a:latin typeface="Rockwell" pitchFamily="18" charset="0"/>
              </a:rPr>
              <a:t>M</a:t>
            </a:r>
            <a:r>
              <a:rPr lang="en-AU" sz="1000" b="1" dirty="0" smtClean="0"/>
              <a:t>= Shell mass of a hollow sphere</a:t>
            </a:r>
          </a:p>
          <a:p>
            <a:r>
              <a:rPr lang="en-AU" sz="1000" b="1" dirty="0" smtClean="0"/>
              <a:t>p = Density, kilograms/cubic metre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67744" y="3645024"/>
            <a:ext cx="25202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 constant, Jovian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860032" y="1124744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[20]</a:t>
            </a:r>
            <a:endParaRPr lang="en-AU" b="1" dirty="0"/>
          </a:p>
        </p:txBody>
      </p:sp>
      <p:sp>
        <p:nvSpPr>
          <p:cNvPr id="42" name="Rectangle 41"/>
          <p:cNvSpPr/>
          <p:nvPr/>
        </p:nvSpPr>
        <p:spPr>
          <a:xfrm>
            <a:off x="4860032" y="191683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[21]</a:t>
            </a:r>
            <a:endParaRPr lang="en-AU" b="1" dirty="0"/>
          </a:p>
        </p:txBody>
      </p:sp>
      <p:sp>
        <p:nvSpPr>
          <p:cNvPr id="43" name="Rectangle 42"/>
          <p:cNvSpPr/>
          <p:nvPr/>
        </p:nvSpPr>
        <p:spPr>
          <a:xfrm>
            <a:off x="4860032" y="3573016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[23]</a:t>
            </a:r>
            <a:endParaRPr lang="en-AU" b="1" dirty="0"/>
          </a:p>
        </p:txBody>
      </p:sp>
      <p:sp>
        <p:nvSpPr>
          <p:cNvPr id="46" name="Rectangle 45"/>
          <p:cNvSpPr/>
          <p:nvPr/>
        </p:nvSpPr>
        <p:spPr>
          <a:xfrm>
            <a:off x="4860032" y="4365104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[24]</a:t>
            </a:r>
            <a:endParaRPr lang="en-AU" b="1" dirty="0"/>
          </a:p>
        </p:txBody>
      </p:sp>
      <p:sp>
        <p:nvSpPr>
          <p:cNvPr id="47" name="Rectangle 46"/>
          <p:cNvSpPr/>
          <p:nvPr/>
        </p:nvSpPr>
        <p:spPr>
          <a:xfrm>
            <a:off x="4860032" y="5157192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[25]</a:t>
            </a:r>
            <a:endParaRPr lang="en-AU" b="1" dirty="0"/>
          </a:p>
        </p:txBody>
      </p:sp>
      <p:sp>
        <p:nvSpPr>
          <p:cNvPr id="51" name="Rectangle 50"/>
          <p:cNvSpPr/>
          <p:nvPr/>
        </p:nvSpPr>
        <p:spPr>
          <a:xfrm>
            <a:off x="0" y="6611779"/>
            <a:ext cx="12057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u="sng" dirty="0" smtClean="0"/>
              <a:t>www.creation.com</a:t>
            </a:r>
          </a:p>
        </p:txBody>
      </p:sp>
      <p:cxnSp>
        <p:nvCxnSpPr>
          <p:cNvPr id="57" name="Straight Connector 56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860032" y="2708920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[22]</a:t>
            </a:r>
            <a:endParaRPr lang="en-AU" b="1" dirty="0"/>
          </a:p>
        </p:txBody>
      </p:sp>
      <p:sp>
        <p:nvSpPr>
          <p:cNvPr id="32" name="Rectangle 31"/>
          <p:cNvSpPr/>
          <p:nvPr/>
        </p:nvSpPr>
        <p:spPr>
          <a:xfrm>
            <a:off x="4860032" y="260648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[19]</a:t>
            </a:r>
            <a:endParaRPr lang="en-AU" b="1" dirty="0"/>
          </a:p>
        </p:txBody>
      </p:sp>
      <p:sp>
        <p:nvSpPr>
          <p:cNvPr id="33" name="Rectangle 32"/>
          <p:cNvSpPr/>
          <p:nvPr/>
        </p:nvSpPr>
        <p:spPr>
          <a:xfrm>
            <a:off x="2267744" y="2780928"/>
            <a:ext cx="25202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momentum, Newtons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0" y="328498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0080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267744" y="1052736"/>
            <a:ext cx="248016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I</a:t>
            </a:r>
            <a:r>
              <a:rPr lang="en-AU" sz="1000" b="1" dirty="0" smtClean="0"/>
              <a:t> = Moment of Inertia, Newtons</a:t>
            </a:r>
          </a:p>
          <a:p>
            <a:r>
              <a:rPr lang="en-AU" sz="1000" b="1" dirty="0" smtClean="0"/>
              <a:t>p = Planet's density, kilograms/cubic metre</a:t>
            </a:r>
          </a:p>
          <a:p>
            <a:r>
              <a:rPr lang="en-AU" sz="1000" b="1" dirty="0" smtClean="0"/>
              <a:t>r = planets radius, metres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46261" y="5877272"/>
          <a:ext cx="214947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7" name="Equation" r:id="rId17" imgW="1218960" imgH="444240" progId="Equation.3">
                  <p:embed/>
                </p:oleObj>
              </mc:Choice>
              <mc:Fallback>
                <p:oleObj name="Equation" r:id="rId17" imgW="1218960" imgH="4442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61" y="5877272"/>
                        <a:ext cx="214947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4860032" y="5949280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[26]</a:t>
            </a:r>
            <a:endParaRPr lang="en-AU" b="1" dirty="0"/>
          </a:p>
        </p:txBody>
      </p:sp>
      <p:sp>
        <p:nvSpPr>
          <p:cNvPr id="39" name="Rectangle 38"/>
          <p:cNvSpPr/>
          <p:nvPr/>
        </p:nvSpPr>
        <p:spPr>
          <a:xfrm>
            <a:off x="2267744" y="5827330"/>
            <a:ext cx="233910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I</a:t>
            </a:r>
            <a:r>
              <a:rPr lang="en-AU" sz="1000" b="1" dirty="0" smtClean="0"/>
              <a:t> = Moment of Inertia, Newtons</a:t>
            </a:r>
          </a:p>
          <a:p>
            <a:r>
              <a:rPr lang="en-AU" sz="1000" b="1" dirty="0" smtClean="0"/>
              <a:t>A thick shelled hollow sphere</a:t>
            </a:r>
          </a:p>
          <a:p>
            <a:r>
              <a:rPr lang="en-AU" sz="1000" b="1" u="sng" dirty="0" smtClean="0">
                <a:solidFill>
                  <a:srgbClr val="00B0F0"/>
                </a:solidFill>
                <a:hlinkClick r:id="rId19"/>
              </a:rPr>
              <a:t>http://cnx.org/content/m14292/latest/</a:t>
            </a:r>
            <a:r>
              <a:rPr lang="en-AU" sz="1000" b="1" u="sng" dirty="0" smtClean="0">
                <a:solidFill>
                  <a:srgbClr val="00B0F0"/>
                </a:solidFill>
              </a:rPr>
              <a:t> </a:t>
            </a:r>
            <a:endParaRPr lang="en-AU" sz="1000" b="1" u="sng" dirty="0">
              <a:solidFill>
                <a:srgbClr val="00B0F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3951312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Connector 22"/>
          <p:cNvCxnSpPr/>
          <p:nvPr/>
        </p:nvCxnSpPr>
        <p:spPr>
          <a:xfrm>
            <a:off x="0" y="198884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1935088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436510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0" y="530120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421" name="Object 13"/>
          <p:cNvGraphicFramePr>
            <a:graphicFrameLocks noChangeAspect="1"/>
          </p:cNvGraphicFramePr>
          <p:nvPr/>
        </p:nvGraphicFramePr>
        <p:xfrm>
          <a:off x="107504" y="260648"/>
          <a:ext cx="204822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8" name="Equation" r:id="rId3" imgW="1625400" imgH="457200" progId="Equation.3">
                  <p:embed/>
                </p:oleObj>
              </mc:Choice>
              <mc:Fallback>
                <p:oleObj name="Equation" r:id="rId3" imgW="1625400" imgH="4572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260648"/>
                        <a:ext cx="204822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3275856" y="476672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momentum, Newtons</a:t>
            </a:r>
          </a:p>
          <a:p>
            <a:r>
              <a:rPr lang="en-AU" sz="1000" b="1" dirty="0" smtClean="0"/>
              <a:t>A thick shelled hollow sphere</a:t>
            </a:r>
          </a:p>
        </p:txBody>
      </p:sp>
      <p:graphicFrame>
        <p:nvGraphicFramePr>
          <p:cNvPr id="17422" name="Object 14"/>
          <p:cNvGraphicFramePr>
            <a:graphicFrameLocks noChangeAspect="1"/>
          </p:cNvGraphicFramePr>
          <p:nvPr/>
        </p:nvGraphicFramePr>
        <p:xfrm>
          <a:off x="123506" y="1340768"/>
          <a:ext cx="1712190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9" name="Equation" r:id="rId5" imgW="1358640" imgH="457200" progId="Equation.3">
                  <p:embed/>
                </p:oleObj>
              </mc:Choice>
              <mc:Fallback>
                <p:oleObj name="Equation" r:id="rId5" imgW="1358640" imgH="457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06" y="1340768"/>
                        <a:ext cx="1712190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/>
        </p:nvGraphicFramePr>
        <p:xfrm>
          <a:off x="115009" y="2132856"/>
          <a:ext cx="2944823" cy="56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0" name="Equation" r:id="rId7" imgW="2298600" imgH="444240" progId="Equation.3">
                  <p:embed/>
                </p:oleObj>
              </mc:Choice>
              <mc:Fallback>
                <p:oleObj name="Equation" r:id="rId7" imgW="2298600" imgH="4442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009" y="2132856"/>
                        <a:ext cx="2944823" cy="5694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16"/>
          <p:cNvGraphicFramePr>
            <a:graphicFrameLocks noChangeAspect="1"/>
          </p:cNvGraphicFramePr>
          <p:nvPr/>
        </p:nvGraphicFramePr>
        <p:xfrm>
          <a:off x="146041" y="2924944"/>
          <a:ext cx="1761663" cy="575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Equation" r:id="rId9" imgW="1282680" imgH="419040" progId="Equation.3">
                  <p:embed/>
                </p:oleObj>
              </mc:Choice>
              <mc:Fallback>
                <p:oleObj name="Equation" r:id="rId9" imgW="1282680" imgH="419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41" y="2924944"/>
                        <a:ext cx="1761663" cy="575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3275856" y="2204864"/>
            <a:ext cx="1843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S</a:t>
            </a:r>
            <a:r>
              <a:rPr lang="en-AU" sz="1000" b="1" dirty="0" smtClean="0"/>
              <a:t>= Force per second, Newtons</a:t>
            </a:r>
          </a:p>
          <a:p>
            <a:r>
              <a:rPr lang="en-AU" sz="1000" b="1" dirty="0" smtClean="0"/>
              <a:t>A thick shell of a hollow sphere</a:t>
            </a:r>
          </a:p>
        </p:txBody>
      </p:sp>
      <p:graphicFrame>
        <p:nvGraphicFramePr>
          <p:cNvPr id="17425" name="Object 17"/>
          <p:cNvGraphicFramePr>
            <a:graphicFrameLocks noChangeAspect="1"/>
          </p:cNvGraphicFramePr>
          <p:nvPr/>
        </p:nvGraphicFramePr>
        <p:xfrm>
          <a:off x="107504" y="4509120"/>
          <a:ext cx="149416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" name="Equation" r:id="rId11" imgW="1054080" imgH="457200" progId="Equation.3">
                  <p:embed/>
                </p:oleObj>
              </mc:Choice>
              <mc:Fallback>
                <p:oleObj name="Equation" r:id="rId11" imgW="1054080" imgH="4572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509120"/>
                        <a:ext cx="1494166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3275856" y="4613066"/>
            <a:ext cx="2088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day length must equal </a:t>
            </a: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L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the planet to disintegrate</a:t>
            </a:r>
            <a:endParaRPr kumimoji="0" lang="en-A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27" name="Object 19"/>
          <p:cNvGraphicFramePr>
            <a:graphicFrameLocks noChangeAspect="1"/>
          </p:cNvGraphicFramePr>
          <p:nvPr/>
        </p:nvGraphicFramePr>
        <p:xfrm>
          <a:off x="107504" y="5445224"/>
          <a:ext cx="1399258" cy="56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" name="Equation" r:id="rId13" imgW="1041120" imgH="419040" progId="Equation.3">
                  <p:embed/>
                </p:oleObj>
              </mc:Choice>
              <mc:Fallback>
                <p:oleObj name="Equation" r:id="rId13" imgW="1041120" imgH="4190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445224"/>
                        <a:ext cx="1399258" cy="563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3275856" y="5517232"/>
            <a:ext cx="20882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angular momentum needed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for the planet to disintegrate is: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364088" y="476672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[27]</a:t>
            </a:r>
            <a:endParaRPr lang="en-AU" b="1" dirty="0"/>
          </a:p>
        </p:txBody>
      </p:sp>
      <p:sp>
        <p:nvSpPr>
          <p:cNvPr id="50" name="Rectangle 49"/>
          <p:cNvSpPr/>
          <p:nvPr/>
        </p:nvSpPr>
        <p:spPr>
          <a:xfrm>
            <a:off x="5364088" y="2204864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[29]</a:t>
            </a:r>
            <a:endParaRPr lang="en-AU" b="1" dirty="0"/>
          </a:p>
        </p:txBody>
      </p:sp>
      <p:sp>
        <p:nvSpPr>
          <p:cNvPr id="51" name="Rectangle 50"/>
          <p:cNvSpPr/>
          <p:nvPr/>
        </p:nvSpPr>
        <p:spPr>
          <a:xfrm>
            <a:off x="0" y="6611779"/>
            <a:ext cx="12057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u="sng" dirty="0" smtClean="0"/>
              <a:t>www.creation.com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364088" y="4643844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[32]</a:t>
            </a:r>
            <a:endParaRPr lang="en-AU" b="1" dirty="0"/>
          </a:p>
        </p:txBody>
      </p:sp>
      <p:sp>
        <p:nvSpPr>
          <p:cNvPr id="53" name="Rectangle 52"/>
          <p:cNvSpPr/>
          <p:nvPr/>
        </p:nvSpPr>
        <p:spPr>
          <a:xfrm>
            <a:off x="5364088" y="558924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[33]</a:t>
            </a:r>
            <a:endParaRPr lang="en-AU" b="1" dirty="0"/>
          </a:p>
        </p:txBody>
      </p:sp>
      <p:graphicFrame>
        <p:nvGraphicFramePr>
          <p:cNvPr id="20500" name="Object 19"/>
          <p:cNvGraphicFramePr>
            <a:graphicFrameLocks noChangeAspect="1"/>
          </p:cNvGraphicFramePr>
          <p:nvPr/>
        </p:nvGraphicFramePr>
        <p:xfrm>
          <a:off x="107504" y="3658096"/>
          <a:ext cx="9985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4" name="Equation" r:id="rId15" imgW="685800" imgH="419040" progId="Equation.3">
                  <p:embed/>
                </p:oleObj>
              </mc:Choice>
              <mc:Fallback>
                <p:oleObj name="Equation" r:id="rId15" imgW="685800" imgH="419040" progId="Equation.3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658096"/>
                        <a:ext cx="998537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Rectangle 54"/>
          <p:cNvSpPr/>
          <p:nvPr/>
        </p:nvSpPr>
        <p:spPr>
          <a:xfrm>
            <a:off x="3275856" y="3645024"/>
            <a:ext cx="20361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 = Angular kinetic force, Newtons</a:t>
            </a:r>
          </a:p>
          <a:p>
            <a:r>
              <a:rPr lang="en-AU" sz="1000" b="1" dirty="0" smtClean="0"/>
              <a:t>M= Planet’s mass, kilograms</a:t>
            </a:r>
          </a:p>
          <a:p>
            <a:r>
              <a:rPr lang="en-AU" sz="1000" b="1" dirty="0" smtClean="0"/>
              <a:t>t = Planet’s day length, seconds</a:t>
            </a:r>
          </a:p>
          <a:p>
            <a:r>
              <a:rPr lang="en-AU" sz="1000" b="1" dirty="0" smtClean="0"/>
              <a:t>r = Planet's radius, metres</a:t>
            </a:r>
          </a:p>
        </p:txBody>
      </p:sp>
      <p:sp>
        <p:nvSpPr>
          <p:cNvPr id="56" name="Rectangle 55"/>
          <p:cNvSpPr/>
          <p:nvPr/>
        </p:nvSpPr>
        <p:spPr>
          <a:xfrm>
            <a:off x="5364088" y="378904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[31]</a:t>
            </a:r>
            <a:endParaRPr lang="en-AU" b="1" dirty="0"/>
          </a:p>
        </p:txBody>
      </p:sp>
      <p:sp>
        <p:nvSpPr>
          <p:cNvPr id="57" name="Rectangle 56"/>
          <p:cNvSpPr/>
          <p:nvPr/>
        </p:nvSpPr>
        <p:spPr>
          <a:xfrm>
            <a:off x="5364088" y="3068960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[30]</a:t>
            </a:r>
            <a:endParaRPr lang="en-AU" b="1" dirty="0"/>
          </a:p>
        </p:txBody>
      </p:sp>
      <p:sp>
        <p:nvSpPr>
          <p:cNvPr id="58" name="Rectangle 57"/>
          <p:cNvSpPr/>
          <p:nvPr/>
        </p:nvSpPr>
        <p:spPr>
          <a:xfrm>
            <a:off x="5364088" y="1412776"/>
            <a:ext cx="20882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[28]</a:t>
            </a:r>
            <a:endParaRPr lang="en-AU" b="1" dirty="0"/>
          </a:p>
        </p:txBody>
      </p:sp>
      <p:sp>
        <p:nvSpPr>
          <p:cNvPr id="31" name="Rectangle 30"/>
          <p:cNvSpPr/>
          <p:nvPr/>
        </p:nvSpPr>
        <p:spPr>
          <a:xfrm>
            <a:off x="3275856" y="2996952"/>
            <a:ext cx="1843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S</a:t>
            </a:r>
            <a:r>
              <a:rPr lang="en-AU" sz="1000" b="1" dirty="0" smtClean="0"/>
              <a:t>= Force per second, Newtons</a:t>
            </a:r>
          </a:p>
          <a:p>
            <a:r>
              <a:rPr lang="en-AU" sz="1000" b="1" dirty="0" smtClean="0"/>
              <a:t>A thick shell of a hollow sphere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0" y="285293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275856" y="1412776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= Angular momentum, Newtons</a:t>
            </a:r>
          </a:p>
          <a:p>
            <a:r>
              <a:rPr lang="en-AU" sz="1000" b="1" dirty="0" smtClean="0"/>
              <a:t>A thick shelled hollow sphere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0" y="1196752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-153144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02332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5725" y="2951163"/>
          <a:ext cx="747713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9" name="Equation" r:id="rId3" imgW="622080" imgH="495000" progId="Equation.3">
                  <p:embed/>
                </p:oleObj>
              </mc:Choice>
              <mc:Fallback>
                <p:oleObj name="Equation" r:id="rId3" imgW="622080" imgH="495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" y="2951163"/>
                        <a:ext cx="747713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33745" y="2996952"/>
            <a:ext cx="19463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>
                <a:latin typeface="Symbol" pitchFamily="18" charset="2"/>
              </a:rPr>
              <a:t>m= </a:t>
            </a:r>
            <a:r>
              <a:rPr lang="en-AU" sz="1000" b="1" dirty="0" smtClean="0"/>
              <a:t>Planet's Distance ratio cubed</a:t>
            </a:r>
          </a:p>
          <a:p>
            <a:pPr>
              <a:buFont typeface="Symbol" pitchFamily="18" charset="2"/>
              <a:buChar char="L"/>
            </a:pPr>
            <a:r>
              <a:rPr lang="en-AU" sz="1000" b="1" dirty="0" smtClean="0"/>
              <a:t>= Fields regional power Ratio</a:t>
            </a:r>
          </a:p>
          <a:p>
            <a:r>
              <a:rPr lang="en-AU" sz="1000" b="1" dirty="0" smtClean="0"/>
              <a:t>J= Jupiter’s orbital radius, metres</a:t>
            </a:r>
            <a:endParaRPr lang="en-AU" sz="1000" b="1" dirty="0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06896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0" y="220486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0" y="29249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7503" y="3717032"/>
          <a:ext cx="1038661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0" name="Equation" r:id="rId5" imgW="863280" imgH="419040" progId="Equation.3">
                  <p:embed/>
                </p:oleObj>
              </mc:Choice>
              <mc:Fallback>
                <p:oleObj name="Equation" r:id="rId5" imgW="863280" imgH="4190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3" y="3717032"/>
                        <a:ext cx="1038661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0" y="42930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0" y="6611779"/>
            <a:ext cx="12057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u="sng" dirty="0" smtClean="0"/>
              <a:t>www.creation.com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1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4" name="Object 8"/>
          <p:cNvGraphicFramePr>
            <a:graphicFrameLocks noChangeAspect="1"/>
          </p:cNvGraphicFramePr>
          <p:nvPr/>
        </p:nvGraphicFramePr>
        <p:xfrm>
          <a:off x="107503" y="4424660"/>
          <a:ext cx="1195347" cy="5165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2" name="Equation" r:id="rId9" imgW="1028520" imgH="444240" progId="Equation.3">
                  <p:embed/>
                </p:oleObj>
              </mc:Choice>
              <mc:Fallback>
                <p:oleObj name="Equation" r:id="rId9" imgW="1028520" imgH="4442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3" y="4424660"/>
                        <a:ext cx="1195347" cy="5165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10"/>
          <p:cNvGraphicFramePr>
            <a:graphicFrameLocks noChangeAspect="1"/>
          </p:cNvGraphicFramePr>
          <p:nvPr/>
        </p:nvGraphicFramePr>
        <p:xfrm>
          <a:off x="179512" y="5877272"/>
          <a:ext cx="1733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3" name="Equation" r:id="rId11" imgW="1587240" imgH="444240" progId="Equation.3">
                  <p:embed/>
                </p:oleObj>
              </mc:Choice>
              <mc:Fallback>
                <p:oleObj name="Equation" r:id="rId11" imgW="1587240" imgH="4442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5877272"/>
                        <a:ext cx="1733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0" y="573325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688629" y="3861048"/>
            <a:ext cx="16754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dirty="0" smtClean="0">
                <a:latin typeface="Symbol" pitchFamily="18" charset="2"/>
              </a:rPr>
              <a:t>F</a:t>
            </a:r>
            <a:r>
              <a:rPr lang="en-AU" sz="1000" dirty="0" smtClean="0"/>
              <a:t> </a:t>
            </a:r>
            <a:r>
              <a:rPr lang="en-AU" sz="1000" b="1" dirty="0" smtClean="0"/>
              <a:t>= Fields total power Ratio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70261" y="4365104"/>
            <a:ext cx="392607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M = Jupiter’s mass, kilograms</a:t>
            </a:r>
          </a:p>
          <a:p>
            <a:r>
              <a:rPr lang="en-AU" sz="1000" b="1" dirty="0" smtClean="0"/>
              <a:t>m = Planet’s mass, kilograms</a:t>
            </a:r>
          </a:p>
          <a:p>
            <a:pPr>
              <a:buFont typeface="Symbol"/>
              <a:buChar char="t"/>
            </a:pPr>
            <a:r>
              <a:rPr lang="en-AU" sz="1000" b="1" dirty="0" smtClean="0"/>
              <a:t>= Torque, planets axial momentum</a:t>
            </a:r>
          </a:p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 = Jupiter’s simultaneous angular momentum with an identical radius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35896" y="594928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1000" b="1" dirty="0" smtClean="0"/>
              <a:t>t = Planet's day length, seconds</a:t>
            </a:r>
          </a:p>
          <a:p>
            <a:r>
              <a:rPr lang="en-AU" sz="1000" b="1" dirty="0" smtClean="0">
                <a:latin typeface="Symbol" pitchFamily="18" charset="2"/>
              </a:rPr>
              <a:t>w</a:t>
            </a:r>
            <a:r>
              <a:rPr lang="en-AU" sz="1000" b="1" dirty="0" smtClean="0"/>
              <a:t> = Jupiter’s  simultaneous angular momentum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4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7812360" y="306896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[38]</a:t>
            </a:r>
            <a:endParaRPr lang="en-AU" b="1" dirty="0"/>
          </a:p>
        </p:txBody>
      </p:sp>
      <p:sp>
        <p:nvSpPr>
          <p:cNvPr id="33" name="Rectangle 32"/>
          <p:cNvSpPr/>
          <p:nvPr/>
        </p:nvSpPr>
        <p:spPr>
          <a:xfrm>
            <a:off x="7812360" y="378904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[39]</a:t>
            </a:r>
            <a:endParaRPr lang="en-AU" b="1" dirty="0"/>
          </a:p>
        </p:txBody>
      </p:sp>
      <p:sp>
        <p:nvSpPr>
          <p:cNvPr id="34" name="Rectangle 33"/>
          <p:cNvSpPr/>
          <p:nvPr/>
        </p:nvSpPr>
        <p:spPr>
          <a:xfrm>
            <a:off x="7812360" y="450912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[40]</a:t>
            </a:r>
            <a:endParaRPr lang="en-AU" b="1" dirty="0"/>
          </a:p>
        </p:txBody>
      </p:sp>
      <p:sp>
        <p:nvSpPr>
          <p:cNvPr id="35" name="Rectangle 34"/>
          <p:cNvSpPr/>
          <p:nvPr/>
        </p:nvSpPr>
        <p:spPr>
          <a:xfrm>
            <a:off x="7812360" y="594928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[42]</a:t>
            </a:r>
            <a:endParaRPr lang="en-AU" b="1" dirty="0"/>
          </a:p>
        </p:txBody>
      </p:sp>
      <p:graphicFrame>
        <p:nvGraphicFramePr>
          <p:cNvPr id="14350" name="Object 14"/>
          <p:cNvGraphicFramePr>
            <a:graphicFrameLocks noChangeAspect="1"/>
          </p:cNvGraphicFramePr>
          <p:nvPr/>
        </p:nvGraphicFramePr>
        <p:xfrm>
          <a:off x="107504" y="5157192"/>
          <a:ext cx="115032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5" name="Equation" r:id="rId14" imgW="1015920" imgH="444240" progId="Equation.3">
                  <p:embed/>
                </p:oleObj>
              </mc:Choice>
              <mc:Fallback>
                <p:oleObj name="Equation" r:id="rId14" imgW="1015920" imgH="44424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5157192"/>
                        <a:ext cx="1150328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7812360" y="522920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[41]</a:t>
            </a:r>
            <a:endParaRPr lang="en-AU" b="1" dirty="0"/>
          </a:p>
        </p:txBody>
      </p:sp>
      <p:graphicFrame>
        <p:nvGraphicFramePr>
          <p:cNvPr id="14352" name="Object 16"/>
          <p:cNvGraphicFramePr>
            <a:graphicFrameLocks noChangeAspect="1"/>
          </p:cNvGraphicFramePr>
          <p:nvPr/>
        </p:nvGraphicFramePr>
        <p:xfrm>
          <a:off x="107504" y="836712"/>
          <a:ext cx="228909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6" name="Equation" r:id="rId16" imgW="1916868" imgH="482391" progId="Equation.3">
                  <p:embed/>
                </p:oleObj>
              </mc:Choice>
              <mc:Fallback>
                <p:oleObj name="Equation" r:id="rId16" imgW="1916868" imgH="482391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836712"/>
                        <a:ext cx="228909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1" name="Object 15"/>
          <p:cNvGraphicFramePr>
            <a:graphicFrameLocks noChangeAspect="1"/>
          </p:cNvGraphicFramePr>
          <p:nvPr/>
        </p:nvGraphicFramePr>
        <p:xfrm>
          <a:off x="107950" y="1598613"/>
          <a:ext cx="1985963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7" name="Equation" r:id="rId18" imgW="1650960" imgH="469800" progId="Equation.3">
                  <p:embed/>
                </p:oleObj>
              </mc:Choice>
              <mc:Fallback>
                <p:oleObj name="Equation" r:id="rId18" imgW="1650960" imgH="4698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1598613"/>
                        <a:ext cx="1985963" cy="566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21"/>
          <p:cNvSpPr>
            <a:spLocks noChangeArrowheads="1"/>
          </p:cNvSpPr>
          <p:nvPr/>
        </p:nvSpPr>
        <p:spPr bwMode="auto">
          <a:xfrm>
            <a:off x="3635896" y="1052736"/>
            <a:ext cx="4464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angular </a:t>
            </a: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momentum needed for the planet to disintegrate is: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812360" y="1700808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[36]</a:t>
            </a:r>
            <a:endParaRPr lang="en-AU" b="1" dirty="0"/>
          </a:p>
        </p:txBody>
      </p:sp>
      <p:graphicFrame>
        <p:nvGraphicFramePr>
          <p:cNvPr id="14356" name="Object 23"/>
          <p:cNvGraphicFramePr>
            <a:graphicFrameLocks noChangeAspect="1"/>
          </p:cNvGraphicFramePr>
          <p:nvPr/>
        </p:nvGraphicFramePr>
        <p:xfrm>
          <a:off x="107950" y="2276475"/>
          <a:ext cx="3240088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8" name="Equation" r:id="rId20" imgW="2603160" imgH="482400" progId="Equation.3">
                  <p:embed/>
                </p:oleObj>
              </mc:Choice>
              <mc:Fallback>
                <p:oleObj name="Equation" r:id="rId20" imgW="2603160" imgH="4824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276475"/>
                        <a:ext cx="3240088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3635896" y="2204864"/>
            <a:ext cx="381642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/>
              <a:t>T=Years</a:t>
            </a:r>
          </a:p>
          <a:p>
            <a:r>
              <a:rPr lang="en-AU" sz="1000" b="1" dirty="0" smtClean="0">
                <a:latin typeface="Symbol" pitchFamily="18" charset="2"/>
              </a:rPr>
              <a:t>q = </a:t>
            </a:r>
            <a:r>
              <a:rPr lang="en-AU" sz="1000" b="1" dirty="0" smtClean="0">
                <a:latin typeface="Times New Roman" pitchFamily="18" charset="0"/>
                <a:cs typeface="Times New Roman" pitchFamily="18" charset="0"/>
              </a:rPr>
              <a:t>Angular momentum when accretion stops</a:t>
            </a:r>
          </a:p>
          <a:p>
            <a:r>
              <a:rPr lang="en-AU" sz="1000" b="1" dirty="0" smtClean="0"/>
              <a:t>How much time after  formation before the planet destroys itself</a:t>
            </a:r>
            <a:endParaRPr lang="en-AU" sz="1000" dirty="0"/>
          </a:p>
        </p:txBody>
      </p:sp>
      <p:sp>
        <p:nvSpPr>
          <p:cNvPr id="42" name="Rectangle 41"/>
          <p:cNvSpPr/>
          <p:nvPr/>
        </p:nvSpPr>
        <p:spPr>
          <a:xfrm>
            <a:off x="7812360" y="2420888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[37]</a:t>
            </a:r>
            <a:endParaRPr lang="en-AU" b="1" dirty="0"/>
          </a:p>
        </p:txBody>
      </p:sp>
      <p:sp>
        <p:nvSpPr>
          <p:cNvPr id="37" name="Rectangle 36"/>
          <p:cNvSpPr/>
          <p:nvPr/>
        </p:nvSpPr>
        <p:spPr>
          <a:xfrm>
            <a:off x="7812360" y="980728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[35]</a:t>
            </a:r>
            <a:endParaRPr lang="en-AU" b="1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57" name="Object 20"/>
          <p:cNvGraphicFramePr>
            <a:graphicFrameLocks noChangeAspect="1"/>
          </p:cNvGraphicFramePr>
          <p:nvPr/>
        </p:nvGraphicFramePr>
        <p:xfrm>
          <a:off x="46955" y="137071"/>
          <a:ext cx="2436813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89" name="Equation" r:id="rId22" imgW="2120760" imgH="482400" progId="Equation.3">
                  <p:embed/>
                </p:oleObj>
              </mc:Choice>
              <mc:Fallback>
                <p:oleObj name="Equation" r:id="rId22" imgW="2120760" imgH="48240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55" y="137071"/>
                        <a:ext cx="2436813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7812360" y="188640"/>
            <a:ext cx="1331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[34]</a:t>
            </a:r>
            <a:endParaRPr lang="en-AU" b="1" dirty="0"/>
          </a:p>
        </p:txBody>
      </p:sp>
      <p:sp>
        <p:nvSpPr>
          <p:cNvPr id="44" name="Rectangle 21"/>
          <p:cNvSpPr>
            <a:spLocks noChangeArrowheads="1"/>
          </p:cNvSpPr>
          <p:nvPr/>
        </p:nvSpPr>
        <p:spPr bwMode="auto">
          <a:xfrm>
            <a:off x="3635896" y="260648"/>
            <a:ext cx="410445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angular momentum needed for the planet to disintegrate is: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635896" y="5157192"/>
            <a:ext cx="36808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000" b="1" dirty="0" smtClean="0"/>
              <a:t>e = Planet’s angular kinetic energy </a:t>
            </a:r>
          </a:p>
          <a:p>
            <a:r>
              <a:rPr lang="en-AU" sz="1000" b="1" dirty="0" smtClean="0">
                <a:latin typeface="Symbol" pitchFamily="18" charset="2"/>
              </a:rPr>
              <a:t>E</a:t>
            </a:r>
            <a:r>
              <a:rPr lang="en-AU" sz="1000" b="1" dirty="0" smtClean="0"/>
              <a:t> = Jupiter’s simultaneous angular energy with an identical radius</a:t>
            </a: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4383360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21"/>
          <p:cNvSpPr>
            <a:spLocks noChangeArrowheads="1"/>
          </p:cNvSpPr>
          <p:nvPr/>
        </p:nvSpPr>
        <p:spPr bwMode="auto">
          <a:xfrm>
            <a:off x="3635896" y="1772816"/>
            <a:ext cx="4464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 angular </a:t>
            </a: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ymbol" pitchFamily="18" charset="2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momentum needed for the planet to disintegrate is: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0" y="652534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7504" y="116632"/>
          <a:ext cx="635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39" name="Equation" r:id="rId3" imgW="634680" imgH="482400" progId="Equation.3">
                  <p:embed/>
                </p:oleObj>
              </mc:Choice>
              <mc:Fallback>
                <p:oleObj name="Equation" r:id="rId3" imgW="63468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16632"/>
                        <a:ext cx="635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rot="5400000">
            <a:off x="-1809328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1619672" y="138499"/>
            <a:ext cx="44644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R= The radius of a sphere.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/>
              <a:buChar char="P"/>
              <a:tabLst/>
            </a:pPr>
            <a:r>
              <a:rPr lang="en-AU" sz="11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kumimoji="0" lang="en-AU" sz="11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The angular momentum needed for the planet to disintegrate.</a:t>
            </a:r>
            <a:endParaRPr kumimoji="0" lang="en-A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88224" y="188640"/>
            <a:ext cx="255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[43]</a:t>
            </a:r>
            <a:endParaRPr lang="en-AU" b="1" dirty="0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91232" y="832768"/>
          <a:ext cx="1334018" cy="580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0" name="Equation" r:id="rId5" imgW="1168200" imgH="507960" progId="Equation.3">
                  <p:embed/>
                </p:oleObj>
              </mc:Choice>
              <mc:Fallback>
                <p:oleObj name="Equation" r:id="rId5" imgW="1168200" imgH="5079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32" y="832768"/>
                        <a:ext cx="1334018" cy="580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619672" y="764704"/>
            <a:ext cx="3816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b="1" dirty="0" smtClean="0"/>
              <a:t>T=Years</a:t>
            </a:r>
          </a:p>
          <a:p>
            <a:r>
              <a:rPr lang="en-AU" sz="1000" b="1" dirty="0" smtClean="0"/>
              <a:t>r</a:t>
            </a:r>
            <a:r>
              <a:rPr lang="en-AU" sz="1000" b="1" dirty="0" smtClean="0">
                <a:latin typeface="Symbol" pitchFamily="18" charset="2"/>
              </a:rPr>
              <a:t> = </a:t>
            </a:r>
            <a:r>
              <a:rPr lang="en-AU" sz="1000" b="1" dirty="0" smtClean="0">
                <a:latin typeface="Times New Roman" pitchFamily="18" charset="0"/>
                <a:cs typeface="Times New Roman" pitchFamily="18" charset="0"/>
              </a:rPr>
              <a:t>Planets radius when accretion stops</a:t>
            </a:r>
          </a:p>
          <a:p>
            <a:r>
              <a:rPr lang="en-AU" sz="1000" b="1" dirty="0" smtClean="0">
                <a:latin typeface="Times New Roman" pitchFamily="18" charset="0"/>
                <a:cs typeface="Times New Roman" pitchFamily="18" charset="0"/>
              </a:rPr>
              <a:t>Z = Accretion rate, metres/year</a:t>
            </a:r>
          </a:p>
          <a:p>
            <a:r>
              <a:rPr lang="en-AU" sz="1000" b="1" dirty="0" smtClean="0"/>
              <a:t>How much time after  formation before the planet destroys itself</a:t>
            </a:r>
            <a:endParaRPr lang="en-AU" sz="10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88224" y="908720"/>
            <a:ext cx="2555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b="1" dirty="0" smtClean="0"/>
              <a:t>[44]</a:t>
            </a:r>
            <a:endParaRPr lang="en-AU" b="1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3159224" y="3429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7504" y="1556792"/>
          <a:ext cx="110504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1" name="Equation" r:id="rId7" imgW="723600" imgH="330120" progId="Equation.3">
                  <p:embed/>
                </p:oleObj>
              </mc:Choice>
              <mc:Fallback>
                <p:oleObj name="Equation" r:id="rId7" imgW="723600" imgH="3301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556792"/>
                        <a:ext cx="1105046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909008"/>
              </p:ext>
            </p:extLst>
          </p:nvPr>
        </p:nvGraphicFramePr>
        <p:xfrm>
          <a:off x="-1588" y="2328863"/>
          <a:ext cx="1609726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2" name="Equation" r:id="rId9" imgW="1054080" imgH="545760" progId="Equation.3">
                  <p:embed/>
                </p:oleObj>
              </mc:Choice>
              <mc:Fallback>
                <p:oleObj name="Equation" r:id="rId9" imgW="1054080" imgH="5457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2328863"/>
                        <a:ext cx="1609726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251520" y="3356992"/>
          <a:ext cx="1104900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3" name="Equation" r:id="rId11" imgW="723600" imgH="330120" progId="Equation.3">
                  <p:embed/>
                </p:oleObj>
              </mc:Choice>
              <mc:Fallback>
                <p:oleObj name="Equation" r:id="rId11" imgW="723600" imgH="33012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356992"/>
                        <a:ext cx="1104900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Flowchart: Connector 18"/>
          <p:cNvSpPr/>
          <p:nvPr/>
        </p:nvSpPr>
        <p:spPr>
          <a:xfrm>
            <a:off x="2555776" y="2780928"/>
            <a:ext cx="3024336" cy="3024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19872" y="3068960"/>
            <a:ext cx="115212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419872" y="5517232"/>
            <a:ext cx="1152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19872" y="3068960"/>
            <a:ext cx="10695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Planets Rotation</a:t>
            </a:r>
            <a:endParaRPr lang="en-AU" sz="1000" dirty="0"/>
          </a:p>
        </p:txBody>
      </p:sp>
      <p:sp>
        <p:nvSpPr>
          <p:cNvPr id="26" name="Rectangle 25"/>
          <p:cNvSpPr/>
          <p:nvPr/>
        </p:nvSpPr>
        <p:spPr>
          <a:xfrm>
            <a:off x="3491880" y="5229200"/>
            <a:ext cx="10695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Planets Rotation</a:t>
            </a:r>
            <a:endParaRPr lang="en-AU" sz="1000" dirty="0"/>
          </a:p>
        </p:txBody>
      </p:sp>
      <p:sp>
        <p:nvSpPr>
          <p:cNvPr id="30" name="Flowchart: Connector 29"/>
          <p:cNvSpPr/>
          <p:nvPr/>
        </p:nvSpPr>
        <p:spPr>
          <a:xfrm>
            <a:off x="3960000" y="42120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3667840" y="3974867"/>
            <a:ext cx="7601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North Pole</a:t>
            </a:r>
            <a:endParaRPr lang="en-AU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lowchart: Connector 18"/>
          <p:cNvSpPr/>
          <p:nvPr/>
        </p:nvSpPr>
        <p:spPr>
          <a:xfrm>
            <a:off x="2555776" y="2780928"/>
            <a:ext cx="3024336" cy="3024000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19872" y="3068960"/>
            <a:ext cx="1152128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>
            <a:off x="3419872" y="5517232"/>
            <a:ext cx="11520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3419872" y="3068960"/>
            <a:ext cx="10695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Planets Rotation</a:t>
            </a:r>
            <a:endParaRPr lang="en-AU" sz="1000" dirty="0"/>
          </a:p>
        </p:txBody>
      </p:sp>
      <p:sp>
        <p:nvSpPr>
          <p:cNvPr id="26" name="Rectangle 25"/>
          <p:cNvSpPr/>
          <p:nvPr/>
        </p:nvSpPr>
        <p:spPr>
          <a:xfrm>
            <a:off x="3491880" y="5229200"/>
            <a:ext cx="106952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Planets Rotation</a:t>
            </a:r>
            <a:endParaRPr lang="en-AU" sz="1000" dirty="0"/>
          </a:p>
        </p:txBody>
      </p:sp>
      <p:sp>
        <p:nvSpPr>
          <p:cNvPr id="30" name="Flowchart: Connector 29"/>
          <p:cNvSpPr/>
          <p:nvPr/>
        </p:nvSpPr>
        <p:spPr>
          <a:xfrm>
            <a:off x="3960000" y="421200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7" name="Rectangle 36"/>
          <p:cNvSpPr/>
          <p:nvPr/>
        </p:nvSpPr>
        <p:spPr>
          <a:xfrm>
            <a:off x="3667840" y="3974867"/>
            <a:ext cx="76014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North Pole</a:t>
            </a:r>
            <a:endParaRPr lang="en-AU" sz="1000" dirty="0"/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5796136" y="2996952"/>
            <a:ext cx="1800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5796136" y="4365104"/>
            <a:ext cx="1800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0800000">
            <a:off x="5796136" y="5661248"/>
            <a:ext cx="1800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3217540" y="4279404"/>
            <a:ext cx="5157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796136" y="2708920"/>
            <a:ext cx="175645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Negative Momentum</a:t>
            </a:r>
            <a:endParaRPr lang="en-AU" sz="1000" dirty="0"/>
          </a:p>
        </p:txBody>
      </p:sp>
      <p:sp>
        <p:nvSpPr>
          <p:cNvPr id="34" name="Rectangle 33"/>
          <p:cNvSpPr/>
          <p:nvPr/>
        </p:nvSpPr>
        <p:spPr>
          <a:xfrm>
            <a:off x="5796136" y="5373216"/>
            <a:ext cx="18002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Positive Momentum</a:t>
            </a:r>
            <a:endParaRPr lang="en-AU" sz="1000" dirty="0"/>
          </a:p>
        </p:txBody>
      </p:sp>
      <p:sp>
        <p:nvSpPr>
          <p:cNvPr id="35" name="Rectangle 34"/>
          <p:cNvSpPr/>
          <p:nvPr/>
        </p:nvSpPr>
        <p:spPr>
          <a:xfrm>
            <a:off x="5868144" y="4077072"/>
            <a:ext cx="16844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Neutral Momentum</a:t>
            </a:r>
            <a:endParaRPr lang="en-AU" sz="1000" dirty="0"/>
          </a:p>
        </p:txBody>
      </p:sp>
      <p:sp>
        <p:nvSpPr>
          <p:cNvPr id="36" name="Rectangle 35"/>
          <p:cNvSpPr/>
          <p:nvPr/>
        </p:nvSpPr>
        <p:spPr>
          <a:xfrm>
            <a:off x="5796136" y="2204864"/>
            <a:ext cx="187220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10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Accreting Matter</a:t>
            </a:r>
            <a:endParaRPr lang="en-AU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717032"/>
            <a:ext cx="2304256" cy="350912"/>
          </a:xfrm>
        </p:spPr>
        <p:txBody>
          <a:bodyPr>
            <a:normAutofit/>
          </a:bodyPr>
          <a:lstStyle/>
          <a:p>
            <a:r>
              <a:rPr lang="en-AU" sz="1400" b="1" dirty="0" smtClean="0"/>
              <a:t>Saturn</a:t>
            </a:r>
            <a:endParaRPr lang="en-AU" sz="1400" b="1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2" y="4149080"/>
          <a:ext cx="7704856" cy="1105652"/>
        </p:xfrm>
        <a:graphic>
          <a:graphicData uri="http://schemas.openxmlformats.org/drawingml/2006/table">
            <a:tbl>
              <a:tblPr/>
              <a:tblGrid>
                <a:gridCol w="1497738"/>
                <a:gridCol w="1327891"/>
                <a:gridCol w="1374213"/>
                <a:gridCol w="1729345"/>
                <a:gridCol w="1775669"/>
              </a:tblGrid>
              <a:tr h="276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Saturn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Volume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Radius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Mass Attained%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Mass Remainder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30 Earth Masses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2.60E+23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39,579,757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31.58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68.42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Cubic Metres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Metres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Volume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Volume Remainder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64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32.78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67.22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69" marR="6596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512" y="5373216"/>
          <a:ext cx="8100393" cy="1008112"/>
        </p:xfrm>
        <a:graphic>
          <a:graphicData uri="http://schemas.openxmlformats.org/drawingml/2006/table">
            <a:tbl>
              <a:tblPr/>
              <a:tblGrid>
                <a:gridCol w="1902585"/>
                <a:gridCol w="1571071"/>
                <a:gridCol w="1686381"/>
                <a:gridCol w="1484591"/>
                <a:gridCol w="1455765"/>
              </a:tblGrid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Momentum Attained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Final Momentum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Momentum Difference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Momentum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Momentum Ratio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Segoe UI"/>
                          <a:ea typeface="Times New Roman"/>
                          <a:cs typeface="Times New Roman"/>
                        </a:rPr>
                        <a:t>1.85573E+37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1.27E+38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1.27E+38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14.59046346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6.85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Yearly Momentum Rate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Yearly Rate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Rate Increase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6.18577E+30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1.27188E+34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2,056.14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51520" y="1988840"/>
          <a:ext cx="7632848" cy="1152128"/>
        </p:xfrm>
        <a:graphic>
          <a:graphicData uri="http://schemas.openxmlformats.org/drawingml/2006/table">
            <a:tbl>
              <a:tblPr/>
              <a:tblGrid>
                <a:gridCol w="1792770"/>
                <a:gridCol w="1480392"/>
                <a:gridCol w="1589045"/>
                <a:gridCol w="1398902"/>
                <a:gridCol w="1371739"/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Momentum Attained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Final Momentum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Momentum Difference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Momentum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Momentum Ratio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Segoe UI"/>
                          <a:ea typeface="Times New Roman"/>
                          <a:cs typeface="Times New Roman"/>
                        </a:rPr>
                        <a:t>1.28391E+37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6.88E+38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6.75E+38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1.866908939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53.56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Yearly Momentum Rate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Yearly Rate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Rate Increase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4.27971E+30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6.74882E+34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15,769.34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574" marR="5857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208912" cy="864095"/>
        </p:xfrm>
        <a:graphic>
          <a:graphicData uri="http://schemas.openxmlformats.org/drawingml/2006/table">
            <a:tbl>
              <a:tblPr/>
              <a:tblGrid>
                <a:gridCol w="1595720"/>
                <a:gridCol w="1414763"/>
                <a:gridCol w="1464115"/>
                <a:gridCol w="1842481"/>
                <a:gridCol w="1891833"/>
              </a:tblGrid>
              <a:tr h="1800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Jupiter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Volume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Radius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Mass Attained%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Mass Remainder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30 Earth Masses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1.35E+23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31,803,306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9.43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90.57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Cubic Metres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Metres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Volume %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latin typeface="Calibri"/>
                          <a:ea typeface="Times New Roman"/>
                          <a:cs typeface="Times New Roman"/>
                        </a:rPr>
                        <a:t>Volume Remainder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80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8.80</a:t>
                      </a:r>
                      <a:endParaRPr lang="en-A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000" b="1" dirty="0">
                          <a:latin typeface="Calibri"/>
                          <a:ea typeface="Times New Roman"/>
                          <a:cs typeface="Times New Roman"/>
                        </a:rPr>
                        <a:t>91.20</a:t>
                      </a:r>
                      <a:endParaRPr lang="en-A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 txBox="1">
            <a:spLocks/>
          </p:cNvSpPr>
          <p:nvPr/>
        </p:nvSpPr>
        <p:spPr>
          <a:xfrm>
            <a:off x="457200" y="274638"/>
            <a:ext cx="2026568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Jupiter</a:t>
            </a:r>
            <a:endParaRPr kumimoji="0" lang="en-AU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3573016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7023100" y="6375400"/>
          <a:ext cx="21209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6" name="Equation" r:id="rId3" imgW="2120760" imgH="482400" progId="Equation.3">
                  <p:embed/>
                </p:oleObj>
              </mc:Choice>
              <mc:Fallback>
                <p:oleObj name="Equation" r:id="rId3" imgW="212076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3100" y="6375400"/>
                        <a:ext cx="21209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7633</TotalTime>
  <Words>988</Words>
  <Application>Microsoft Office PowerPoint</Application>
  <PresentationFormat>On-screen Show (4:3)</PresentationFormat>
  <Paragraphs>258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Rockwell</vt:lpstr>
      <vt:lpstr>Segoe UI</vt:lpstr>
      <vt:lpstr>Symbol</vt:lpstr>
      <vt:lpstr>Tahoma</vt:lpstr>
      <vt:lpstr>Times New Roman</vt:lpstr>
      <vt:lpstr>Office Theme</vt:lpstr>
      <vt:lpstr>Equation</vt:lpstr>
      <vt:lpstr>Microsoft Equation 3.0</vt:lpstr>
      <vt:lpstr>Creationism And Planetary Day Lengths  By Paul Nethercott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Saturn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</dc:creator>
  <cp:lastModifiedBy>Paul</cp:lastModifiedBy>
  <cp:revision>255</cp:revision>
  <dcterms:created xsi:type="dcterms:W3CDTF">2010-07-15T09:22:18Z</dcterms:created>
  <dcterms:modified xsi:type="dcterms:W3CDTF">2014-08-27T08:20:09Z</dcterms:modified>
</cp:coreProperties>
</file>