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8" r:id="rId3"/>
    <p:sldId id="256" r:id="rId4"/>
    <p:sldId id="257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2889C-1D1E-47BE-93A8-8EEC9C49F7CB}" type="datetimeFigureOut">
              <a:rPr lang="en-AU" smtClean="0"/>
              <a:pPr/>
              <a:t>6/01/2014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D51A3-3BFA-43C2-BD34-4CCD6991424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0603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7C38-D5EE-40B1-8527-8D4F0CF94033}" type="datetime1">
              <a:rPr lang="en-AU" smtClean="0"/>
              <a:pPr/>
              <a:t>6/01/2014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www.creation.com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91D5-46BD-41C1-855A-76EC7D913A4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E8AD-3EA0-4D3A-B3E1-AC75992C72AA}" type="datetime1">
              <a:rPr lang="en-AU" smtClean="0"/>
              <a:pPr/>
              <a:t>6/01/2014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www.creation.com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91D5-46BD-41C1-855A-76EC7D913A4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1DA-D366-4767-B987-2A84C92EE3F6}" type="datetime1">
              <a:rPr lang="en-AU" smtClean="0"/>
              <a:pPr/>
              <a:t>6/01/2014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www.creation.com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91D5-46BD-41C1-855A-76EC7D913A4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C333-C813-463D-97FE-39AC7BD8716F}" type="datetime1">
              <a:rPr lang="en-AU" smtClean="0"/>
              <a:pPr/>
              <a:t>6/01/2014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www.creation.com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91D5-46BD-41C1-855A-76EC7D913A4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CFE3-7997-4AE7-A392-A4D3B2940025}" type="datetime1">
              <a:rPr lang="en-AU" smtClean="0"/>
              <a:pPr/>
              <a:t>6/01/2014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www.creation.com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91D5-46BD-41C1-855A-76EC7D913A4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3358-D947-437A-A38E-EB8495BC4843}" type="datetime1">
              <a:rPr lang="en-AU" smtClean="0"/>
              <a:pPr/>
              <a:t>6/01/2014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www.creation.com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91D5-46BD-41C1-855A-76EC7D913A4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1170-8E68-48DB-BBCC-6D574E1FA533}" type="datetime1">
              <a:rPr lang="en-AU" smtClean="0"/>
              <a:pPr/>
              <a:t>6/01/2014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www.creation.com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91D5-46BD-41C1-855A-76EC7D913A4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17A9-F09F-49D8-87C0-4A5EC64E43B6}" type="datetime1">
              <a:rPr lang="en-AU" smtClean="0"/>
              <a:pPr/>
              <a:t>6/01/2014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www.creation.com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91D5-46BD-41C1-855A-76EC7D913A4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70D0-76E5-4FEE-B9AF-9455ED659890}" type="datetime1">
              <a:rPr lang="en-AU" smtClean="0"/>
              <a:pPr/>
              <a:t>6/01/2014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www.creation.com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91D5-46BD-41C1-855A-76EC7D913A4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6A3E-FE72-4218-BD09-35979318B9D4}" type="datetime1">
              <a:rPr lang="en-AU" smtClean="0"/>
              <a:pPr/>
              <a:t>6/01/2014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www.creation.com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91D5-46BD-41C1-855A-76EC7D913A4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E798-619C-499E-ADDF-674E57D1EEC1}" type="datetime1">
              <a:rPr lang="en-AU" smtClean="0"/>
              <a:pPr/>
              <a:t>6/01/2014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www.creation.com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91D5-46BD-41C1-855A-76EC7D913A4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DA863-B3A2-44CC-98DC-BEEB57C8A53C}" type="datetime1">
              <a:rPr lang="en-AU" smtClean="0"/>
              <a:pPr/>
              <a:t>6/01/2014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 smtClean="0"/>
              <a:t>www.creation.com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591D5-46BD-41C1-855A-76EC7D913A4E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eation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hyperlink" Target="http://en.wikipedia.org/wiki/Titin" TargetMode="Externa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hyperlink" Target="http://www.uniprot.org/uniprot/?query=taxonomy:423604" TargetMode="Externa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hyperlink" Target="http://www.uniprot.org/uniprot/?query=Pan+troglodytes&amp;sort=score" TargetMode="Externa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hyperlink" Target="http://www.uniprot.org/uniprot/?query=homo+sapiens&amp;sort=score" TargetMode="Externa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 smtClean="0"/>
              <a:t>The Origin Of Life</a:t>
            </a:r>
            <a:endParaRPr lang="en-AU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AU" b="1" dirty="0" smtClean="0"/>
              <a:t>By Paul </a:t>
            </a:r>
            <a:r>
              <a:rPr lang="en-AU" b="1" dirty="0" err="1" smtClean="0"/>
              <a:t>Nethercott</a:t>
            </a:r>
            <a:endParaRPr lang="en-AU" b="1" dirty="0" smtClean="0"/>
          </a:p>
          <a:p>
            <a:pPr algn="ctr">
              <a:buNone/>
            </a:pPr>
            <a:endParaRPr lang="en-AU" b="1" dirty="0" smtClean="0"/>
          </a:p>
          <a:p>
            <a:pPr algn="ctr">
              <a:buNone/>
            </a:pPr>
            <a:r>
              <a:rPr lang="en-AU" b="1" dirty="0" smtClean="0"/>
              <a:t>January 2012</a:t>
            </a:r>
          </a:p>
          <a:p>
            <a:pPr algn="ctr">
              <a:buNone/>
            </a:pPr>
            <a:endParaRPr lang="en-AU" b="1" dirty="0" smtClean="0"/>
          </a:p>
          <a:p>
            <a:pPr algn="ctr">
              <a:buNone/>
            </a:pPr>
            <a:r>
              <a:rPr lang="en-AU" b="1" u="sng" dirty="0" smtClean="0">
                <a:hlinkClick r:id="rId2"/>
              </a:rPr>
              <a:t>www.creation.com</a:t>
            </a:r>
            <a:endParaRPr lang="en-AU" b="1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www.creation.com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91D5-46BD-41C1-855A-76EC7D913A4E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71800" y="332656"/>
            <a:ext cx="3518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1" u="sng" dirty="0">
                <a:hlinkClick r:id="rId3"/>
              </a:rPr>
              <a:t>http://en.wikipedia.org/wiki/Titin</a:t>
            </a:r>
            <a:r>
              <a:rPr lang="en-AU" b="1" dirty="0" smtClean="0"/>
              <a:t> </a:t>
            </a:r>
            <a:endParaRPr lang="en-AU" b="1" u="sng" dirty="0"/>
          </a:p>
        </p:txBody>
      </p:sp>
      <p:sp>
        <p:nvSpPr>
          <p:cNvPr id="9" name="Rectangle 8"/>
          <p:cNvSpPr/>
          <p:nvPr/>
        </p:nvSpPr>
        <p:spPr>
          <a:xfrm>
            <a:off x="251520" y="1196752"/>
            <a:ext cx="8208912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t-IT" b="1" dirty="0" smtClean="0"/>
              <a:t>Probability - </a:t>
            </a:r>
            <a:r>
              <a:rPr lang="en-AU" b="1" dirty="0" smtClean="0"/>
              <a:t>Amino Acids In Correct Order</a:t>
            </a:r>
            <a:endParaRPr lang="it-IT" b="1" dirty="0" smtClean="0"/>
          </a:p>
          <a:p>
            <a:endParaRPr lang="it-IT" b="1" dirty="0" smtClean="0"/>
          </a:p>
          <a:p>
            <a:r>
              <a:rPr lang="it-IT" b="1" dirty="0" smtClean="0"/>
              <a:t>10</a:t>
            </a:r>
            <a:r>
              <a:rPr lang="it-IT" b="1" baseline="30000" dirty="0" smtClean="0"/>
              <a:t>-</a:t>
            </a:r>
            <a:r>
              <a:rPr lang="en-AU" b="1" baseline="30000" dirty="0"/>
              <a:t>44,690</a:t>
            </a:r>
            <a:r>
              <a:rPr lang="en-AU" baseline="30000" dirty="0" smtClean="0"/>
              <a:t> </a:t>
            </a:r>
            <a:endParaRPr lang="it-IT" b="1" baseline="30000" dirty="0"/>
          </a:p>
        </p:txBody>
      </p:sp>
      <p:sp>
        <p:nvSpPr>
          <p:cNvPr id="11" name="Rectangle 10"/>
          <p:cNvSpPr/>
          <p:nvPr/>
        </p:nvSpPr>
        <p:spPr>
          <a:xfrm>
            <a:off x="251520" y="2276872"/>
            <a:ext cx="8208912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AU" b="1" dirty="0" smtClean="0"/>
              <a:t>Probability – </a:t>
            </a:r>
            <a:r>
              <a:rPr lang="en-AU" b="1" dirty="0" err="1" smtClean="0"/>
              <a:t>Chirality</a:t>
            </a:r>
            <a:endParaRPr lang="en-AU" b="1" dirty="0" smtClean="0"/>
          </a:p>
          <a:p>
            <a:endParaRPr lang="en-AU" b="1" dirty="0" smtClean="0"/>
          </a:p>
          <a:p>
            <a:r>
              <a:rPr lang="en-AU" b="1" dirty="0" smtClean="0"/>
              <a:t>10</a:t>
            </a:r>
            <a:r>
              <a:rPr lang="en-AU" b="1" baseline="30000" dirty="0" smtClean="0"/>
              <a:t>-10.340</a:t>
            </a:r>
            <a:endParaRPr lang="en-AU" b="1" baseline="30000" dirty="0"/>
          </a:p>
        </p:txBody>
      </p:sp>
      <p:sp>
        <p:nvSpPr>
          <p:cNvPr id="12" name="Rectangle 11"/>
          <p:cNvSpPr/>
          <p:nvPr/>
        </p:nvSpPr>
        <p:spPr>
          <a:xfrm>
            <a:off x="251520" y="3356992"/>
            <a:ext cx="8208912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AU" b="1" dirty="0" smtClean="0"/>
              <a:t>Probability - </a:t>
            </a:r>
            <a:r>
              <a:rPr lang="it-IT" b="1" dirty="0" smtClean="0"/>
              <a:t>Amino Acids Order </a:t>
            </a:r>
            <a:r>
              <a:rPr lang="en-AU" b="1" dirty="0" smtClean="0"/>
              <a:t>+ </a:t>
            </a:r>
            <a:r>
              <a:rPr lang="en-AU" b="1" dirty="0" err="1" smtClean="0"/>
              <a:t>Chirality</a:t>
            </a:r>
            <a:endParaRPr lang="en-AU" b="1" dirty="0" smtClean="0"/>
          </a:p>
          <a:p>
            <a:endParaRPr lang="en-AU" b="1" dirty="0" smtClean="0"/>
          </a:p>
          <a:p>
            <a:r>
              <a:rPr lang="en-AU" b="1" dirty="0" smtClean="0"/>
              <a:t>10</a:t>
            </a:r>
            <a:r>
              <a:rPr lang="en-AU" b="1" baseline="30000" dirty="0" smtClean="0"/>
              <a:t>-55,031</a:t>
            </a:r>
            <a:r>
              <a:rPr lang="en-AU" baseline="30000" dirty="0" smtClean="0"/>
              <a:t> </a:t>
            </a:r>
            <a:endParaRPr lang="en-AU" b="1" baseline="30000" dirty="0"/>
          </a:p>
        </p:txBody>
      </p:sp>
      <p:sp>
        <p:nvSpPr>
          <p:cNvPr id="13" name="Rectangle 12"/>
          <p:cNvSpPr/>
          <p:nvPr/>
        </p:nvSpPr>
        <p:spPr>
          <a:xfrm>
            <a:off x="251520" y="4437112"/>
            <a:ext cx="8208912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AU" b="1" dirty="0" smtClean="0"/>
              <a:t>Probability - Nucleotide Chance</a:t>
            </a:r>
          </a:p>
          <a:p>
            <a:endParaRPr lang="en-AU" b="1" dirty="0" smtClean="0"/>
          </a:p>
          <a:p>
            <a:r>
              <a:rPr lang="en-AU" b="1" dirty="0" smtClean="0"/>
              <a:t>10</a:t>
            </a:r>
            <a:r>
              <a:rPr lang="en-AU" b="1" baseline="30000" dirty="0" smtClean="0"/>
              <a:t>-20,681</a:t>
            </a:r>
            <a:endParaRPr lang="en-AU" b="1" baseline="30000" dirty="0"/>
          </a:p>
        </p:txBody>
      </p:sp>
      <p:sp>
        <p:nvSpPr>
          <p:cNvPr id="14" name="Rectangle 13"/>
          <p:cNvSpPr/>
          <p:nvPr/>
        </p:nvSpPr>
        <p:spPr>
          <a:xfrm>
            <a:off x="251520" y="5517232"/>
            <a:ext cx="8208912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b="1" dirty="0" smtClean="0"/>
              <a:t>Total Probability - Nucleotide + Amino Acids Order </a:t>
            </a:r>
            <a:r>
              <a:rPr lang="en-AU" b="1" dirty="0" smtClean="0"/>
              <a:t>+ </a:t>
            </a:r>
            <a:r>
              <a:rPr lang="en-AU" b="1" dirty="0" err="1" smtClean="0"/>
              <a:t>Chirality</a:t>
            </a:r>
            <a:endParaRPr lang="en-AU" b="1" dirty="0" smtClean="0"/>
          </a:p>
          <a:p>
            <a:pPr algn="ctr"/>
            <a:endParaRPr lang="en-AU" b="1" dirty="0" smtClean="0"/>
          </a:p>
          <a:p>
            <a:pPr algn="ctr"/>
            <a:r>
              <a:rPr lang="it-IT" b="1" dirty="0" smtClean="0"/>
              <a:t>10</a:t>
            </a:r>
            <a:r>
              <a:rPr lang="it-IT" b="1" baseline="30000" dirty="0" smtClean="0"/>
              <a:t>-102,441</a:t>
            </a:r>
            <a:endParaRPr lang="it-IT" b="1" baseline="300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23528" y="260648"/>
          <a:ext cx="2160240" cy="864096"/>
        </p:xfrm>
        <a:graphic>
          <a:graphicData uri="http://schemas.openxmlformats.org/drawingml/2006/table">
            <a:tbl>
              <a:tblPr/>
              <a:tblGrid>
                <a:gridCol w="2160240"/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sng" strike="noStrike" dirty="0" smtClean="0">
                          <a:latin typeface="Arial Black"/>
                        </a:rPr>
                        <a:t>Largest</a:t>
                      </a:r>
                      <a:r>
                        <a:rPr lang="en-AU" sz="1200" b="1" i="0" u="sng" strike="noStrike" baseline="0" dirty="0" smtClean="0">
                          <a:latin typeface="Arial Black"/>
                        </a:rPr>
                        <a:t> </a:t>
                      </a:r>
                      <a:r>
                        <a:rPr lang="en-AU" sz="1200" b="1" i="0" u="sng" strike="noStrike" dirty="0" smtClean="0">
                          <a:latin typeface="Arial Black"/>
                        </a:rPr>
                        <a:t>Human Protein</a:t>
                      </a:r>
                      <a:endParaRPr lang="en-AU" sz="1200" b="1" i="0" u="sng" strike="noStrike" dirty="0">
                        <a:latin typeface="Arial Blac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sng" strike="noStrike">
                          <a:latin typeface="Arial Black"/>
                        </a:rPr>
                        <a:t>Titin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latin typeface="Arial Black"/>
                        </a:rPr>
                        <a:t>34,350 Amino Acids</a:t>
                      </a:r>
                      <a:endParaRPr lang="en-AU" sz="1200" b="1" i="0" u="none" strike="noStrike" dirty="0">
                        <a:latin typeface="Arial Blac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91D5-46BD-41C1-855A-76EC7D913A4E}" type="slidenum">
              <a:rPr lang="en-AU" smtClean="0"/>
              <a:pPr/>
              <a:t>2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www.creation.com</a:t>
            </a:r>
            <a:endParaRPr lang="en-AU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228183" y="1196752"/>
          <a:ext cx="219740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4" imgW="1091880" imgH="393480" progId="Equation.3">
                  <p:embed/>
                </p:oleObj>
              </mc:Choice>
              <mc:Fallback>
                <p:oleObj name="Equation" r:id="rId4" imgW="1091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3" y="1196752"/>
                        <a:ext cx="2197405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228183" y="2276872"/>
          <a:ext cx="2018547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6" imgW="1002960" imgH="393480" progId="Equation.3">
                  <p:embed/>
                </p:oleObj>
              </mc:Choice>
              <mc:Fallback>
                <p:oleObj name="Equation" r:id="rId6" imgW="10029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3" y="2276872"/>
                        <a:ext cx="2018547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228184" y="3356992"/>
          <a:ext cx="217185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8" imgW="1079280" imgH="393480" progId="Equation.3">
                  <p:embed/>
                </p:oleObj>
              </mc:Choice>
              <mc:Fallback>
                <p:oleObj name="Equation" r:id="rId8" imgW="10792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3356992"/>
                        <a:ext cx="2171854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228183" y="4437112"/>
          <a:ext cx="219740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10" imgW="1091880" imgH="393480" progId="Equation.3">
                  <p:embed/>
                </p:oleObj>
              </mc:Choice>
              <mc:Fallback>
                <p:oleObj name="Equation" r:id="rId10" imgW="10918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3" y="4437112"/>
                        <a:ext cx="2197405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520" y="332656"/>
          <a:ext cx="1998712" cy="645789"/>
        </p:xfrm>
        <a:graphic>
          <a:graphicData uri="http://schemas.openxmlformats.org/drawingml/2006/table">
            <a:tbl>
              <a:tblPr/>
              <a:tblGrid>
                <a:gridCol w="1998712"/>
              </a:tblGrid>
              <a:tr h="21526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sng" strike="noStrike" dirty="0" smtClean="0">
                          <a:latin typeface="Arial Black"/>
                        </a:rPr>
                        <a:t>Insect Bacteria</a:t>
                      </a:r>
                      <a:endParaRPr lang="en-AU" sz="1200" b="1" i="0" u="sng" strike="noStrike" dirty="0">
                        <a:latin typeface="Arial Blac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6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sng" strike="noStrike">
                          <a:latin typeface="Arial Black"/>
                        </a:rPr>
                        <a:t>Total Amino Acids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63">
                <a:tc>
                  <a:txBody>
                    <a:bodyPr/>
                    <a:lstStyle/>
                    <a:p>
                      <a:pPr algn="ctr" fontAlgn="t"/>
                      <a:r>
                        <a:rPr lang="en-AU" sz="1200" b="1" i="0" u="sng" strike="noStrike" dirty="0">
                          <a:latin typeface="Arial Black"/>
                        </a:rPr>
                        <a:t>493,618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771800" y="332656"/>
            <a:ext cx="5906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1" u="sng" dirty="0">
                <a:hlinkClick r:id="rId3"/>
              </a:rPr>
              <a:t>http://www.uniprot.org/uniprot/?query=taxonomy:423604</a:t>
            </a:r>
            <a:endParaRPr lang="en-AU" b="1" u="sng" dirty="0"/>
          </a:p>
        </p:txBody>
      </p:sp>
      <p:sp>
        <p:nvSpPr>
          <p:cNvPr id="9" name="Rectangle 8"/>
          <p:cNvSpPr/>
          <p:nvPr/>
        </p:nvSpPr>
        <p:spPr>
          <a:xfrm>
            <a:off x="251520" y="1196752"/>
            <a:ext cx="8424936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t-IT" b="1" dirty="0" smtClean="0"/>
              <a:t>Probability - </a:t>
            </a:r>
            <a:r>
              <a:rPr lang="en-AU" b="1" dirty="0" smtClean="0"/>
              <a:t>Amino Acids In Correct Order</a:t>
            </a:r>
            <a:endParaRPr lang="it-IT" b="1" dirty="0" smtClean="0"/>
          </a:p>
          <a:p>
            <a:endParaRPr lang="it-IT" b="1" dirty="0" smtClean="0"/>
          </a:p>
          <a:p>
            <a:r>
              <a:rPr lang="it-IT" b="1" dirty="0" smtClean="0"/>
              <a:t>10</a:t>
            </a:r>
            <a:r>
              <a:rPr lang="it-IT" b="1" baseline="30000" dirty="0" smtClean="0"/>
              <a:t>-642,212</a:t>
            </a:r>
            <a:endParaRPr lang="it-IT" b="1" baseline="30000" dirty="0"/>
          </a:p>
        </p:txBody>
      </p:sp>
      <p:sp>
        <p:nvSpPr>
          <p:cNvPr id="11" name="Rectangle 10"/>
          <p:cNvSpPr/>
          <p:nvPr/>
        </p:nvSpPr>
        <p:spPr>
          <a:xfrm>
            <a:off x="251520" y="2276872"/>
            <a:ext cx="8424936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AU" b="1" dirty="0" smtClean="0"/>
              <a:t>Probability – </a:t>
            </a:r>
            <a:r>
              <a:rPr lang="en-AU" b="1" dirty="0" err="1" smtClean="0"/>
              <a:t>Chirality</a:t>
            </a:r>
            <a:endParaRPr lang="en-AU" b="1" dirty="0" smtClean="0"/>
          </a:p>
          <a:p>
            <a:endParaRPr lang="en-AU" b="1" dirty="0" smtClean="0"/>
          </a:p>
          <a:p>
            <a:r>
              <a:rPr lang="en-AU" b="1" dirty="0" smtClean="0"/>
              <a:t>10</a:t>
            </a:r>
            <a:r>
              <a:rPr lang="en-AU" b="1" baseline="30000" dirty="0" smtClean="0"/>
              <a:t>-148,594</a:t>
            </a:r>
            <a:endParaRPr lang="en-AU" b="1" baseline="30000" dirty="0"/>
          </a:p>
        </p:txBody>
      </p:sp>
      <p:sp>
        <p:nvSpPr>
          <p:cNvPr id="12" name="Rectangle 11"/>
          <p:cNvSpPr/>
          <p:nvPr/>
        </p:nvSpPr>
        <p:spPr>
          <a:xfrm>
            <a:off x="251520" y="3356992"/>
            <a:ext cx="8424936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AU" b="1" dirty="0" smtClean="0"/>
              <a:t>Probability - </a:t>
            </a:r>
            <a:r>
              <a:rPr lang="it-IT" b="1" dirty="0" smtClean="0"/>
              <a:t>Amino Acids Order </a:t>
            </a:r>
            <a:r>
              <a:rPr lang="en-AU" b="1" dirty="0" smtClean="0"/>
              <a:t>+ </a:t>
            </a:r>
            <a:r>
              <a:rPr lang="en-AU" b="1" dirty="0" err="1" smtClean="0"/>
              <a:t>Chirality</a:t>
            </a:r>
            <a:endParaRPr lang="en-AU" b="1" dirty="0" smtClean="0"/>
          </a:p>
          <a:p>
            <a:endParaRPr lang="en-AU" b="1" dirty="0" smtClean="0"/>
          </a:p>
          <a:p>
            <a:r>
              <a:rPr lang="en-AU" b="1" dirty="0" smtClean="0"/>
              <a:t>10</a:t>
            </a:r>
            <a:r>
              <a:rPr lang="en-AU" b="1" baseline="30000" dirty="0" smtClean="0"/>
              <a:t>-790,806</a:t>
            </a:r>
            <a:endParaRPr lang="en-AU" b="1" baseline="30000" dirty="0"/>
          </a:p>
        </p:txBody>
      </p:sp>
      <p:sp>
        <p:nvSpPr>
          <p:cNvPr id="13" name="Rectangle 12"/>
          <p:cNvSpPr/>
          <p:nvPr/>
        </p:nvSpPr>
        <p:spPr>
          <a:xfrm>
            <a:off x="251520" y="4437112"/>
            <a:ext cx="8424936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AU" b="1" dirty="0" smtClean="0"/>
              <a:t>Probability - Nucleotide Chance</a:t>
            </a:r>
          </a:p>
          <a:p>
            <a:endParaRPr lang="en-AU" b="1" dirty="0" smtClean="0"/>
          </a:p>
          <a:p>
            <a:r>
              <a:rPr lang="en-AU" b="1" dirty="0" smtClean="0"/>
              <a:t>10</a:t>
            </a:r>
            <a:r>
              <a:rPr lang="en-AU" b="1" baseline="30000" dirty="0" smtClean="0"/>
              <a:t>-681,297</a:t>
            </a:r>
            <a:endParaRPr lang="en-AU" b="1" baseline="30000" dirty="0"/>
          </a:p>
        </p:txBody>
      </p:sp>
      <p:sp>
        <p:nvSpPr>
          <p:cNvPr id="14" name="Rectangle 13"/>
          <p:cNvSpPr/>
          <p:nvPr/>
        </p:nvSpPr>
        <p:spPr>
          <a:xfrm>
            <a:off x="251520" y="5517232"/>
            <a:ext cx="8424936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b="1" dirty="0" smtClean="0"/>
              <a:t>Total Probability - Nucleotide + Amino Acids Order </a:t>
            </a:r>
            <a:r>
              <a:rPr lang="en-AU" b="1" dirty="0" smtClean="0"/>
              <a:t>+ </a:t>
            </a:r>
            <a:r>
              <a:rPr lang="en-AU" b="1" dirty="0" err="1" smtClean="0"/>
              <a:t>Chirality</a:t>
            </a:r>
            <a:endParaRPr lang="en-AU" b="1" dirty="0" smtClean="0"/>
          </a:p>
          <a:p>
            <a:endParaRPr lang="en-AU" b="1" dirty="0" smtClean="0"/>
          </a:p>
          <a:p>
            <a:pPr algn="ctr"/>
            <a:r>
              <a:rPr lang="it-IT" b="1" dirty="0" smtClean="0"/>
              <a:t>10</a:t>
            </a:r>
            <a:r>
              <a:rPr lang="it-IT" b="1" baseline="30000" dirty="0" smtClean="0"/>
              <a:t>-1,472,103</a:t>
            </a:r>
            <a:endParaRPr lang="it-IT" b="1" baseline="30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91D5-46BD-41C1-855A-76EC7D913A4E}" type="slidenum">
              <a:rPr lang="en-AU" smtClean="0"/>
              <a:pPr/>
              <a:t>3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www.creation.com</a:t>
            </a:r>
            <a:endParaRPr lang="en-AU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228184" y="1196752"/>
          <a:ext cx="237626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4" imgW="1180800" imgH="393480" progId="Equation.3">
                  <p:embed/>
                </p:oleObj>
              </mc:Choice>
              <mc:Fallback>
                <p:oleObj name="Equation" r:id="rId4" imgW="11808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1196752"/>
                        <a:ext cx="2376264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228183" y="2276872"/>
          <a:ext cx="219740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6" imgW="1091880" imgH="393480" progId="Equation.3">
                  <p:embed/>
                </p:oleObj>
              </mc:Choice>
              <mc:Fallback>
                <p:oleObj name="Equation" r:id="rId6" imgW="10918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3" y="2276872"/>
                        <a:ext cx="2197405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300191" y="3356992"/>
          <a:ext cx="2350713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8" imgW="1168200" imgH="393480" progId="Equation.3">
                  <p:embed/>
                </p:oleObj>
              </mc:Choice>
              <mc:Fallback>
                <p:oleObj name="Equation" r:id="rId8" imgW="11682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1" y="3356992"/>
                        <a:ext cx="2350713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300192" y="4437112"/>
          <a:ext cx="2350713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10" imgW="1168200" imgH="393480" progId="Equation.3">
                  <p:embed/>
                </p:oleObj>
              </mc:Choice>
              <mc:Fallback>
                <p:oleObj name="Equation" r:id="rId10" imgW="11682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4437112"/>
                        <a:ext cx="2350713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71800" y="332656"/>
            <a:ext cx="6181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600" b="1" u="sng" dirty="0">
                <a:hlinkClick r:id="rId3"/>
              </a:rPr>
              <a:t>http://www.uniprot.org/uniprot/?query=Pan+troglodytes&amp;sort=score</a:t>
            </a:r>
            <a:endParaRPr lang="en-AU" sz="1600" b="1" u="sng" dirty="0"/>
          </a:p>
        </p:txBody>
      </p:sp>
      <p:sp>
        <p:nvSpPr>
          <p:cNvPr id="9" name="Rectangle 8"/>
          <p:cNvSpPr/>
          <p:nvPr/>
        </p:nvSpPr>
        <p:spPr>
          <a:xfrm>
            <a:off x="251520" y="1196752"/>
            <a:ext cx="8784976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t-IT" b="1" dirty="0" smtClean="0"/>
              <a:t>Probability - </a:t>
            </a:r>
            <a:r>
              <a:rPr lang="en-AU" b="1" dirty="0" smtClean="0"/>
              <a:t>Amino Acids In Correct Order</a:t>
            </a:r>
            <a:endParaRPr lang="it-IT" b="1" dirty="0" smtClean="0"/>
          </a:p>
          <a:p>
            <a:endParaRPr lang="it-IT" b="1" dirty="0" smtClean="0"/>
          </a:p>
          <a:p>
            <a:r>
              <a:rPr lang="it-IT" b="1" dirty="0" smtClean="0"/>
              <a:t>10</a:t>
            </a:r>
            <a:r>
              <a:rPr lang="it-IT" b="1" baseline="30000" dirty="0" smtClean="0"/>
              <a:t>-17,655,561</a:t>
            </a:r>
            <a:endParaRPr lang="it-IT" b="1" baseline="30000" dirty="0"/>
          </a:p>
        </p:txBody>
      </p:sp>
      <p:sp>
        <p:nvSpPr>
          <p:cNvPr id="11" name="Rectangle 10"/>
          <p:cNvSpPr/>
          <p:nvPr/>
        </p:nvSpPr>
        <p:spPr>
          <a:xfrm>
            <a:off x="251520" y="2276872"/>
            <a:ext cx="8784976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AU" b="1" dirty="0" smtClean="0"/>
              <a:t>Probability – </a:t>
            </a:r>
            <a:r>
              <a:rPr lang="en-AU" b="1" dirty="0" err="1" smtClean="0"/>
              <a:t>Chirality</a:t>
            </a:r>
            <a:endParaRPr lang="en-AU" b="1" dirty="0" smtClean="0"/>
          </a:p>
          <a:p>
            <a:endParaRPr lang="en-AU" b="1" dirty="0" smtClean="0"/>
          </a:p>
          <a:p>
            <a:r>
              <a:rPr lang="en-AU" b="1" dirty="0" smtClean="0"/>
              <a:t>10</a:t>
            </a:r>
            <a:r>
              <a:rPr lang="en-AU" b="1" baseline="30000" dirty="0" smtClean="0"/>
              <a:t>-</a:t>
            </a:r>
            <a:r>
              <a:rPr lang="en-AU" b="1" baseline="30000" dirty="0"/>
              <a:t>4,085,112</a:t>
            </a:r>
            <a:r>
              <a:rPr lang="en-AU" dirty="0" smtClean="0"/>
              <a:t> </a:t>
            </a:r>
            <a:endParaRPr lang="en-AU" b="1" baseline="30000" dirty="0"/>
          </a:p>
        </p:txBody>
      </p:sp>
      <p:sp>
        <p:nvSpPr>
          <p:cNvPr id="12" name="Rectangle 11"/>
          <p:cNvSpPr/>
          <p:nvPr/>
        </p:nvSpPr>
        <p:spPr>
          <a:xfrm>
            <a:off x="251520" y="3356992"/>
            <a:ext cx="8784976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AU" b="1" dirty="0" smtClean="0"/>
              <a:t>Probability - </a:t>
            </a:r>
            <a:r>
              <a:rPr lang="it-IT" b="1" dirty="0" smtClean="0"/>
              <a:t>Amino Acids Order </a:t>
            </a:r>
            <a:r>
              <a:rPr lang="en-AU" b="1" dirty="0" smtClean="0"/>
              <a:t>+ </a:t>
            </a:r>
            <a:r>
              <a:rPr lang="en-AU" b="1" dirty="0" err="1" smtClean="0"/>
              <a:t>Chirality</a:t>
            </a:r>
            <a:endParaRPr lang="en-AU" b="1" dirty="0" smtClean="0"/>
          </a:p>
          <a:p>
            <a:endParaRPr lang="en-AU" b="1" dirty="0" smtClean="0"/>
          </a:p>
          <a:p>
            <a:r>
              <a:rPr lang="en-AU" b="1" dirty="0" smtClean="0"/>
              <a:t>10</a:t>
            </a:r>
            <a:r>
              <a:rPr lang="en-AU" b="1" baseline="30000" dirty="0" smtClean="0"/>
              <a:t>-</a:t>
            </a:r>
            <a:r>
              <a:rPr lang="en-AU" b="1" baseline="30000" dirty="0"/>
              <a:t>21,740,673</a:t>
            </a:r>
            <a:r>
              <a:rPr lang="en-AU" baseline="30000" dirty="0" smtClean="0"/>
              <a:t> </a:t>
            </a:r>
            <a:endParaRPr lang="en-AU" b="1" baseline="30000" dirty="0"/>
          </a:p>
        </p:txBody>
      </p:sp>
      <p:sp>
        <p:nvSpPr>
          <p:cNvPr id="13" name="Rectangle 12"/>
          <p:cNvSpPr/>
          <p:nvPr/>
        </p:nvSpPr>
        <p:spPr>
          <a:xfrm>
            <a:off x="251520" y="4437112"/>
            <a:ext cx="8784976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AU" b="1" dirty="0" smtClean="0"/>
              <a:t>Probability - Nucleotide Chance</a:t>
            </a:r>
          </a:p>
          <a:p>
            <a:endParaRPr lang="en-AU" b="1" dirty="0" smtClean="0"/>
          </a:p>
          <a:p>
            <a:r>
              <a:rPr lang="en-AU" b="1" dirty="0" smtClean="0"/>
              <a:t>10</a:t>
            </a:r>
            <a:r>
              <a:rPr lang="en-AU" b="1" baseline="30000" dirty="0" smtClean="0"/>
              <a:t>-18,170,224</a:t>
            </a:r>
            <a:endParaRPr lang="en-AU" b="1" baseline="30000" dirty="0"/>
          </a:p>
        </p:txBody>
      </p:sp>
      <p:sp>
        <p:nvSpPr>
          <p:cNvPr id="14" name="Rectangle 13"/>
          <p:cNvSpPr/>
          <p:nvPr/>
        </p:nvSpPr>
        <p:spPr>
          <a:xfrm>
            <a:off x="251520" y="5517232"/>
            <a:ext cx="889248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b="1" dirty="0" smtClean="0"/>
              <a:t>Total Probability - Nucleotide + Amino Acids Order </a:t>
            </a:r>
            <a:r>
              <a:rPr lang="en-AU" b="1" dirty="0" smtClean="0"/>
              <a:t>+ </a:t>
            </a:r>
            <a:r>
              <a:rPr lang="en-AU" b="1" dirty="0" err="1" smtClean="0"/>
              <a:t>Chirality</a:t>
            </a:r>
            <a:endParaRPr lang="en-AU" b="1" dirty="0" smtClean="0"/>
          </a:p>
          <a:p>
            <a:pPr algn="ctr"/>
            <a:endParaRPr lang="en-AU" b="1" dirty="0" smtClean="0"/>
          </a:p>
          <a:p>
            <a:pPr algn="ctr"/>
            <a:r>
              <a:rPr lang="it-IT" b="1" dirty="0" smtClean="0"/>
              <a:t>10</a:t>
            </a:r>
            <a:r>
              <a:rPr lang="it-IT" b="1" baseline="30000" dirty="0" smtClean="0"/>
              <a:t>-40,470,760</a:t>
            </a:r>
            <a:endParaRPr lang="it-IT" b="1" baseline="300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51520" y="188640"/>
          <a:ext cx="2232248" cy="864095"/>
        </p:xfrm>
        <a:graphic>
          <a:graphicData uri="http://schemas.openxmlformats.org/drawingml/2006/table">
            <a:tbl>
              <a:tblPr/>
              <a:tblGrid>
                <a:gridCol w="2232248"/>
              </a:tblGrid>
              <a:tr h="28994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sng" strike="noStrike" dirty="0">
                          <a:latin typeface="Arial Black"/>
                        </a:rPr>
                        <a:t>Chimpanzee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7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sng" strike="noStrike">
                          <a:latin typeface="Arial Black"/>
                        </a:rPr>
                        <a:t>Total Amino Acids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75">
                <a:tc>
                  <a:txBody>
                    <a:bodyPr/>
                    <a:lstStyle/>
                    <a:p>
                      <a:pPr algn="ctr" fontAlgn="t"/>
                      <a:r>
                        <a:rPr lang="en-AU" sz="1000" b="1" i="0" u="sng" strike="noStrike" dirty="0">
                          <a:latin typeface="Arial Black"/>
                        </a:rPr>
                        <a:t>13,570,449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91D5-46BD-41C1-855A-76EC7D913A4E}" type="slidenum">
              <a:rPr lang="en-AU" smtClean="0"/>
              <a:pPr/>
              <a:t>4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www.creation.com</a:t>
            </a:r>
            <a:endParaRPr lang="en-AU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228184" y="1196752"/>
          <a:ext cx="278508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1384200" imgH="393480" progId="Equation.3">
                  <p:embed/>
                </p:oleObj>
              </mc:Choice>
              <mc:Fallback>
                <p:oleObj name="Equation" r:id="rId4" imgW="13842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1196752"/>
                        <a:ext cx="2785084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228183" y="2276872"/>
          <a:ext cx="2555123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6" imgW="1269720" imgH="393480" progId="Equation.3">
                  <p:embed/>
                </p:oleObj>
              </mc:Choice>
              <mc:Fallback>
                <p:oleObj name="Equation" r:id="rId6" imgW="12697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3" y="2276872"/>
                        <a:ext cx="2555123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228183" y="3356992"/>
          <a:ext cx="281063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8" imgW="1396800" imgH="393480" progId="Equation.3">
                  <p:embed/>
                </p:oleObj>
              </mc:Choice>
              <mc:Fallback>
                <p:oleObj name="Equation" r:id="rId8" imgW="13968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3" y="3356992"/>
                        <a:ext cx="2810635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6228183" y="4437112"/>
          <a:ext cx="281063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10" imgW="1396800" imgH="393480" progId="Equation.3">
                  <p:embed/>
                </p:oleObj>
              </mc:Choice>
              <mc:Fallback>
                <p:oleObj name="Equation" r:id="rId10" imgW="13968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3" y="4437112"/>
                        <a:ext cx="2810635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71800" y="332656"/>
            <a:ext cx="60291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600" b="1" u="sng" dirty="0">
                <a:hlinkClick r:id="rId3"/>
              </a:rPr>
              <a:t>http://www.uniprot.org/uniprot/?query=homo+sapiens&amp;sort=score</a:t>
            </a:r>
            <a:endParaRPr lang="en-AU" sz="1600" b="1" u="sng" dirty="0"/>
          </a:p>
        </p:txBody>
      </p:sp>
      <p:sp>
        <p:nvSpPr>
          <p:cNvPr id="9" name="Rectangle 8"/>
          <p:cNvSpPr/>
          <p:nvPr/>
        </p:nvSpPr>
        <p:spPr>
          <a:xfrm>
            <a:off x="251520" y="1196752"/>
            <a:ext cx="8784976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t-IT" b="1" dirty="0" smtClean="0"/>
              <a:t>Probability - </a:t>
            </a:r>
            <a:r>
              <a:rPr lang="en-AU" b="1" dirty="0" smtClean="0"/>
              <a:t>Amino Acids In Correct Order</a:t>
            </a:r>
            <a:endParaRPr lang="it-IT" b="1" dirty="0" smtClean="0"/>
          </a:p>
          <a:p>
            <a:endParaRPr lang="it-IT" b="1" dirty="0" smtClean="0"/>
          </a:p>
          <a:p>
            <a:r>
              <a:rPr lang="it-IT" b="1" dirty="0" smtClean="0"/>
              <a:t>10</a:t>
            </a:r>
            <a:r>
              <a:rPr lang="it-IT" b="1" baseline="30000" dirty="0" smtClean="0"/>
              <a:t>-31,042,850</a:t>
            </a:r>
            <a:endParaRPr lang="it-IT" b="1" baseline="30000" dirty="0"/>
          </a:p>
        </p:txBody>
      </p:sp>
      <p:sp>
        <p:nvSpPr>
          <p:cNvPr id="11" name="Rectangle 10"/>
          <p:cNvSpPr/>
          <p:nvPr/>
        </p:nvSpPr>
        <p:spPr>
          <a:xfrm>
            <a:off x="251520" y="2276872"/>
            <a:ext cx="8784976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AU" b="1" dirty="0" smtClean="0"/>
              <a:t>Probability – </a:t>
            </a:r>
            <a:r>
              <a:rPr lang="en-AU" b="1" dirty="0" err="1" smtClean="0"/>
              <a:t>Chirality</a:t>
            </a:r>
            <a:endParaRPr lang="en-AU" b="1" dirty="0" smtClean="0"/>
          </a:p>
          <a:p>
            <a:endParaRPr lang="en-AU" b="1" dirty="0" smtClean="0"/>
          </a:p>
          <a:p>
            <a:r>
              <a:rPr lang="en-AU" b="1" dirty="0" smtClean="0"/>
              <a:t>10</a:t>
            </a:r>
            <a:r>
              <a:rPr lang="en-AU" b="1" baseline="30000" dirty="0" smtClean="0"/>
              <a:t>-</a:t>
            </a:r>
            <a:r>
              <a:rPr lang="en-AU" b="1" baseline="30000" dirty="0"/>
              <a:t>7,182,639</a:t>
            </a:r>
            <a:r>
              <a:rPr lang="en-AU" baseline="30000" dirty="0" smtClean="0"/>
              <a:t> </a:t>
            </a:r>
            <a:endParaRPr lang="en-AU" b="1" baseline="30000" dirty="0"/>
          </a:p>
        </p:txBody>
      </p:sp>
      <p:sp>
        <p:nvSpPr>
          <p:cNvPr id="12" name="Rectangle 11"/>
          <p:cNvSpPr/>
          <p:nvPr/>
        </p:nvSpPr>
        <p:spPr>
          <a:xfrm>
            <a:off x="251520" y="3356992"/>
            <a:ext cx="8784976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AU" b="1" dirty="0" smtClean="0"/>
              <a:t>Probability - </a:t>
            </a:r>
            <a:r>
              <a:rPr lang="it-IT" b="1" dirty="0" smtClean="0"/>
              <a:t>Amino Acids Order </a:t>
            </a:r>
            <a:r>
              <a:rPr lang="en-AU" b="1" dirty="0" smtClean="0"/>
              <a:t>+ </a:t>
            </a:r>
            <a:r>
              <a:rPr lang="en-AU" b="1" dirty="0" err="1" smtClean="0"/>
              <a:t>Chirality</a:t>
            </a:r>
            <a:endParaRPr lang="en-AU" b="1" dirty="0" smtClean="0"/>
          </a:p>
          <a:p>
            <a:endParaRPr lang="en-AU" b="1" dirty="0" smtClean="0"/>
          </a:p>
          <a:p>
            <a:r>
              <a:rPr lang="en-AU" b="1" dirty="0" smtClean="0"/>
              <a:t>10</a:t>
            </a:r>
            <a:r>
              <a:rPr lang="en-AU" b="1" baseline="30000" dirty="0" smtClean="0"/>
              <a:t>-</a:t>
            </a:r>
            <a:r>
              <a:rPr lang="en-AU" b="1" baseline="30000" dirty="0"/>
              <a:t>38,225,489</a:t>
            </a:r>
            <a:r>
              <a:rPr lang="en-AU" baseline="30000" dirty="0" smtClean="0"/>
              <a:t> </a:t>
            </a:r>
            <a:endParaRPr lang="en-AU" b="1" baseline="30000" dirty="0"/>
          </a:p>
        </p:txBody>
      </p:sp>
      <p:sp>
        <p:nvSpPr>
          <p:cNvPr id="13" name="Rectangle 12"/>
          <p:cNvSpPr/>
          <p:nvPr/>
        </p:nvSpPr>
        <p:spPr>
          <a:xfrm>
            <a:off x="251520" y="4437112"/>
            <a:ext cx="8784976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AU" b="1" dirty="0" smtClean="0"/>
              <a:t>Probability - Nucleotide Chance</a:t>
            </a:r>
          </a:p>
          <a:p>
            <a:endParaRPr lang="en-AU" b="1" dirty="0" smtClean="0"/>
          </a:p>
          <a:p>
            <a:r>
              <a:rPr lang="en-AU" b="1" dirty="0" smtClean="0"/>
              <a:t>10</a:t>
            </a:r>
            <a:r>
              <a:rPr lang="en-AU" b="1" baseline="30000" dirty="0" smtClean="0"/>
              <a:t>-32,932,131 </a:t>
            </a:r>
            <a:endParaRPr lang="en-AU" b="1" baseline="30000" dirty="0"/>
          </a:p>
        </p:txBody>
      </p:sp>
      <p:sp>
        <p:nvSpPr>
          <p:cNvPr id="14" name="Rectangle 13"/>
          <p:cNvSpPr/>
          <p:nvPr/>
        </p:nvSpPr>
        <p:spPr>
          <a:xfrm>
            <a:off x="251520" y="5517232"/>
            <a:ext cx="8784976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b="1" dirty="0" smtClean="0"/>
              <a:t>Total Probability - Nucleotide + Amino Acids Order </a:t>
            </a:r>
            <a:r>
              <a:rPr lang="en-AU" b="1" dirty="0" smtClean="0"/>
              <a:t>+ </a:t>
            </a:r>
            <a:r>
              <a:rPr lang="en-AU" b="1" dirty="0" err="1" smtClean="0"/>
              <a:t>Chirality</a:t>
            </a:r>
            <a:endParaRPr lang="en-AU" b="1" dirty="0" smtClean="0"/>
          </a:p>
          <a:p>
            <a:pPr algn="ctr"/>
            <a:endParaRPr lang="en-AU" b="1" dirty="0" smtClean="0"/>
          </a:p>
          <a:p>
            <a:pPr algn="ctr"/>
            <a:r>
              <a:rPr lang="it-IT" b="1" dirty="0" smtClean="0"/>
              <a:t>10</a:t>
            </a:r>
            <a:r>
              <a:rPr lang="it-IT" b="1" baseline="30000" dirty="0" smtClean="0"/>
              <a:t>-</a:t>
            </a:r>
            <a:r>
              <a:rPr lang="en-AU" b="1" baseline="30000" dirty="0" smtClean="0"/>
              <a:t>71,157,621 </a:t>
            </a:r>
            <a:endParaRPr lang="it-IT" b="1" baseline="30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51520" y="188640"/>
          <a:ext cx="2160240" cy="864096"/>
        </p:xfrm>
        <a:graphic>
          <a:graphicData uri="http://schemas.openxmlformats.org/drawingml/2006/table">
            <a:tbl>
              <a:tblPr/>
              <a:tblGrid>
                <a:gridCol w="2160240"/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sng" strike="noStrike">
                          <a:latin typeface="Arial Black"/>
                        </a:rPr>
                        <a:t>Human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sng" strike="noStrike">
                          <a:latin typeface="Arial Black"/>
                        </a:rPr>
                        <a:t>Total Amino Acids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en-AU" sz="1200" b="1" i="0" u="sng" strike="noStrike" dirty="0">
                          <a:latin typeface="Arial Black"/>
                        </a:rPr>
                        <a:t>23,860,211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91D5-46BD-41C1-855A-76EC7D913A4E}" type="slidenum">
              <a:rPr lang="en-AU" smtClean="0"/>
              <a:pPr/>
              <a:t>5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www.creation.com</a:t>
            </a:r>
            <a:endParaRPr lang="en-AU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618421" y="2348880"/>
          <a:ext cx="2346067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4" imgW="1282680" imgH="393480" progId="Equation.3">
                  <p:embed/>
                </p:oleObj>
              </mc:Choice>
              <mc:Fallback>
                <p:oleObj name="Equation" r:id="rId4" imgW="12826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8421" y="2348880"/>
                        <a:ext cx="2346067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6007777" y="3395340"/>
          <a:ext cx="2956711" cy="825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6" imgW="1409400" imgH="393480" progId="Equation.3">
                  <p:embed/>
                </p:oleObj>
              </mc:Choice>
              <mc:Fallback>
                <p:oleObj name="Equation" r:id="rId6" imgW="14094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7777" y="3395340"/>
                        <a:ext cx="2956711" cy="8257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6156176" y="4509120"/>
          <a:ext cx="278508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8" imgW="1384200" imgH="393480" progId="Equation.3">
                  <p:embed/>
                </p:oleObj>
              </mc:Choice>
              <mc:Fallback>
                <p:oleObj name="Equation" r:id="rId8" imgW="13842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4509120"/>
                        <a:ext cx="2785084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6411788" y="1268760"/>
          <a:ext cx="25527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10" imgW="1396800" imgH="393480" progId="Equation.3">
                  <p:embed/>
                </p:oleObj>
              </mc:Choice>
              <mc:Fallback>
                <p:oleObj name="Equation" r:id="rId10" imgW="13968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788" y="1268760"/>
                        <a:ext cx="2552700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4" y="260648"/>
          <a:ext cx="7128792" cy="6167616"/>
        </p:xfrm>
        <a:graphic>
          <a:graphicData uri="http://schemas.openxmlformats.org/drawingml/2006/table">
            <a:tbl>
              <a:tblPr/>
              <a:tblGrid>
                <a:gridCol w="2533372"/>
                <a:gridCol w="2179879"/>
                <a:gridCol w="2415541"/>
              </a:tblGrid>
              <a:tr h="16515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 dirty="0">
                          <a:latin typeface="Arial"/>
                        </a:rPr>
                        <a:t>The Sun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Hydrogen Atoms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Sand Grains Inside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100% Pure H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The Sun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 dirty="0" smtClean="0">
                          <a:latin typeface="Arial"/>
                        </a:rPr>
                        <a:t>1.20 x 10</a:t>
                      </a:r>
                      <a:r>
                        <a:rPr lang="en-AU" sz="1400" b="1" i="0" u="none" strike="noStrike" baseline="30000" dirty="0" smtClean="0">
                          <a:latin typeface="Arial"/>
                        </a:rPr>
                        <a:t>51</a:t>
                      </a:r>
                      <a:endParaRPr lang="en-AU" sz="1400" b="1" i="0" u="none" strike="noStrike" baseline="30000" dirty="0">
                        <a:latin typeface="Arial"/>
                      </a:endParaRP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 dirty="0" smtClean="0">
                          <a:latin typeface="Arial"/>
                        </a:rPr>
                        <a:t>1.10 x 10</a:t>
                      </a:r>
                      <a:r>
                        <a:rPr lang="en-AU" sz="1400" b="1" i="0" u="none" strike="noStrike" baseline="30000" dirty="0" smtClean="0">
                          <a:latin typeface="Arial"/>
                        </a:rPr>
                        <a:t>37</a:t>
                      </a:r>
                      <a:endParaRPr lang="en-AU" sz="1400" b="1" i="0" u="none" strike="noStrike" baseline="30000" dirty="0">
                        <a:latin typeface="Arial"/>
                      </a:endParaRP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The Earth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Hydrogen Atoms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Sand Grains Inside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 dirty="0">
                          <a:latin typeface="Arial"/>
                        </a:rPr>
                        <a:t>100% Pure H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The Earth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 dirty="0" smtClean="0">
                          <a:latin typeface="Arial"/>
                        </a:rPr>
                        <a:t>3.60 x 10</a:t>
                      </a:r>
                      <a:r>
                        <a:rPr lang="en-AU" sz="1400" b="1" i="0" u="none" strike="noStrike" baseline="30000" dirty="0" smtClean="0">
                          <a:latin typeface="Arial"/>
                        </a:rPr>
                        <a:t>48</a:t>
                      </a:r>
                      <a:endParaRPr lang="en-AU" sz="1400" b="1" i="0" u="none" strike="noStrike" baseline="30000" dirty="0">
                        <a:latin typeface="Arial"/>
                      </a:endParaRP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 dirty="0" smtClean="0">
                          <a:latin typeface="Arial"/>
                        </a:rPr>
                        <a:t>8.50 x 10</a:t>
                      </a:r>
                      <a:r>
                        <a:rPr lang="en-AU" sz="1400" b="1" i="0" u="none" strike="noStrike" baseline="30000" dirty="0" smtClean="0">
                          <a:latin typeface="Arial"/>
                        </a:rPr>
                        <a:t>30</a:t>
                      </a:r>
                      <a:endParaRPr lang="en-AU" sz="1400" b="1" i="0" u="none" strike="noStrike" baseline="30000" dirty="0">
                        <a:latin typeface="Arial"/>
                      </a:endParaRP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Sphere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Hydrogen Atoms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Sand Grains Inside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Light Year Radius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100% Pure H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Sphere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 dirty="0" smtClean="0">
                          <a:latin typeface="Arial"/>
                        </a:rPr>
                        <a:t>3.01 x 10</a:t>
                      </a:r>
                      <a:r>
                        <a:rPr lang="en-AU" sz="1400" b="1" i="0" u="none" strike="noStrike" baseline="30000" dirty="0" smtClean="0">
                          <a:latin typeface="Arial"/>
                        </a:rPr>
                        <a:t>75</a:t>
                      </a:r>
                      <a:endParaRPr lang="en-AU" sz="1400" b="1" i="0" u="none" strike="noStrike" baseline="30000" dirty="0">
                        <a:latin typeface="Arial"/>
                      </a:endParaRP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 dirty="0" smtClean="0">
                          <a:latin typeface="Arial"/>
                        </a:rPr>
                        <a:t>2.77 x 10</a:t>
                      </a:r>
                      <a:r>
                        <a:rPr lang="en-AU" sz="1400" b="1" i="0" u="none" strike="noStrike" baseline="30000" dirty="0" smtClean="0">
                          <a:latin typeface="Arial"/>
                        </a:rPr>
                        <a:t>58</a:t>
                      </a:r>
                      <a:endParaRPr lang="en-AU" sz="1400" b="1" i="0" u="none" strike="noStrike" baseline="30000" dirty="0">
                        <a:latin typeface="Arial"/>
                      </a:endParaRP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 dirty="0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Sphere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Hydrogen Atoms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Sand Grains Inside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Billion LY Radius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100% Pure H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Sphere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 dirty="0" smtClean="0">
                          <a:latin typeface="Arial"/>
                        </a:rPr>
                        <a:t>3.01 x 10</a:t>
                      </a:r>
                      <a:r>
                        <a:rPr lang="en-AU" sz="1400" b="1" i="0" u="none" strike="noStrike" baseline="30000" dirty="0" smtClean="0">
                          <a:latin typeface="Arial"/>
                        </a:rPr>
                        <a:t>102</a:t>
                      </a:r>
                      <a:endParaRPr lang="en-AU" sz="1400" b="1" i="0" u="none" strike="noStrike" baseline="30000" dirty="0">
                        <a:latin typeface="Arial"/>
                      </a:endParaRP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 dirty="0" smtClean="0">
                          <a:latin typeface="Arial"/>
                        </a:rPr>
                        <a:t>2.77 x 10</a:t>
                      </a:r>
                      <a:r>
                        <a:rPr lang="en-AU" sz="1400" b="1" i="0" u="none" strike="noStrike" baseline="30000" dirty="0" smtClean="0">
                          <a:latin typeface="Arial"/>
                        </a:rPr>
                        <a:t>85</a:t>
                      </a:r>
                      <a:endParaRPr lang="en-AU" sz="1400" b="1" i="0" u="none" strike="noStrike" baseline="30000" dirty="0">
                        <a:latin typeface="Arial"/>
                      </a:endParaRP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Cube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Hydrogen Atoms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Sand Grains Inside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Billion LY Wide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100% Pure H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Cube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 dirty="0" smtClean="0">
                          <a:latin typeface="Arial"/>
                        </a:rPr>
                        <a:t>7.18 x 10</a:t>
                      </a:r>
                      <a:r>
                        <a:rPr lang="en-AU" sz="1400" b="1" i="0" u="none" strike="noStrike" baseline="30000" dirty="0" smtClean="0">
                          <a:latin typeface="Arial"/>
                        </a:rPr>
                        <a:t>101</a:t>
                      </a:r>
                      <a:endParaRPr lang="en-AU" sz="1400" b="1" i="0" u="none" strike="noStrike" baseline="30000" dirty="0">
                        <a:latin typeface="Arial"/>
                      </a:endParaRP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 dirty="0" smtClean="0">
                          <a:latin typeface="Arial"/>
                        </a:rPr>
                        <a:t>6.62 x 10</a:t>
                      </a:r>
                      <a:r>
                        <a:rPr lang="en-AU" sz="1400" b="1" i="0" u="none" strike="noStrike" baseline="30000" dirty="0" smtClean="0">
                          <a:latin typeface="Arial"/>
                        </a:rPr>
                        <a:t>84</a:t>
                      </a:r>
                      <a:endParaRPr lang="en-AU" sz="1400" b="1" i="0" u="none" strike="noStrike" baseline="30000" dirty="0">
                        <a:latin typeface="Arial"/>
                      </a:endParaRP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400" b="1" i="0" u="none" strike="noStrike">
                        <a:latin typeface="Arial"/>
                      </a:endParaRPr>
                    </a:p>
                  </a:txBody>
                  <a:tcPr marL="6912" marR="6912" marT="6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Cube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Hydrogen Atoms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Sand Grains Inside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100 Billion LY Wide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100% Pure H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Cube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5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 dirty="0" smtClean="0">
                          <a:latin typeface="Arial"/>
                        </a:rPr>
                        <a:t>7.18 x 10</a:t>
                      </a:r>
                      <a:r>
                        <a:rPr lang="en-AU" sz="1400" b="1" i="0" u="none" strike="noStrike" baseline="30000" dirty="0" smtClean="0">
                          <a:latin typeface="Arial"/>
                        </a:rPr>
                        <a:t>107</a:t>
                      </a:r>
                      <a:endParaRPr lang="en-AU" sz="1400" b="1" i="0" u="none" strike="noStrike" baseline="30000" dirty="0">
                        <a:latin typeface="Arial"/>
                      </a:endParaRP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i="0" u="none" strike="noStrike" dirty="0" smtClean="0">
                          <a:latin typeface="Arial"/>
                        </a:rPr>
                        <a:t>6.62 x 10</a:t>
                      </a:r>
                      <a:r>
                        <a:rPr lang="en-AU" sz="1400" b="1" i="0" u="none" strike="noStrike" baseline="30000" dirty="0" smtClean="0">
                          <a:latin typeface="Arial"/>
                        </a:rPr>
                        <a:t>90</a:t>
                      </a:r>
                      <a:endParaRPr lang="en-AU" sz="1400" b="1" i="0" u="none" strike="noStrike" baseline="30000" dirty="0">
                        <a:latin typeface="Arial"/>
                      </a:endParaRPr>
                    </a:p>
                  </a:txBody>
                  <a:tcPr marL="6912" marR="6912" marT="6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91D5-46BD-41C1-855A-76EC7D913A4E}" type="slidenum">
              <a:rPr lang="en-AU" smtClean="0"/>
              <a:pPr/>
              <a:t>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www.creation.com</a:t>
            </a:r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u="sng" smtClean="0"/>
              <a:t>Numerical Probability </a:t>
            </a:r>
            <a:r>
              <a:rPr lang="en-AU" sz="1400" b="1" u="sng" dirty="0" smtClean="0"/>
              <a:t>Comparison</a:t>
            </a:r>
            <a:endParaRPr lang="en-AU" sz="1400" b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8864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u="sng" dirty="0" smtClean="0"/>
              <a:t>From Protein To Bacteria</a:t>
            </a:r>
            <a:endParaRPr lang="en-AU" b="1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91D5-46BD-41C1-855A-76EC7D913A4E}" type="slidenum">
              <a:rPr lang="en-AU" smtClean="0"/>
              <a:pPr/>
              <a:t>7</a:t>
            </a:fld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www.creation.com</a:t>
            </a:r>
            <a:endParaRPr lang="en-AU"/>
          </a:p>
        </p:txBody>
      </p:sp>
      <p:sp>
        <p:nvSpPr>
          <p:cNvPr id="2" name="TextBox 1"/>
          <p:cNvSpPr txBox="1"/>
          <p:nvPr/>
        </p:nvSpPr>
        <p:spPr>
          <a:xfrm>
            <a:off x="0" y="573325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All numbers are 10</a:t>
            </a:r>
            <a:r>
              <a:rPr lang="en-AU" b="1" baseline="30000" dirty="0" smtClean="0"/>
              <a:t>-x</a:t>
            </a:r>
            <a:endParaRPr lang="en-AU" b="1" baseline="30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23528" y="692697"/>
          <a:ext cx="8424936" cy="4824534"/>
        </p:xfrm>
        <a:graphic>
          <a:graphicData uri="http://schemas.openxmlformats.org/drawingml/2006/table">
            <a:tbl>
              <a:tblPr/>
              <a:tblGrid>
                <a:gridCol w="3493658"/>
                <a:gridCol w="3311612"/>
                <a:gridCol w="1619666"/>
              </a:tblGrid>
              <a:tr h="438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Human </a:t>
                      </a:r>
                      <a:r>
                        <a:rPr lang="en-AU" sz="1800" b="1" u="sng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Titin</a:t>
                      </a:r>
                      <a:r>
                        <a:rPr lang="en-AU" sz="1800" b="1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Protein</a:t>
                      </a:r>
                      <a:endParaRPr lang="en-AU" sz="1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Insect Bacteria</a:t>
                      </a:r>
                      <a:endParaRPr lang="en-AU" sz="1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Probability</a:t>
                      </a:r>
                      <a:endParaRPr lang="en-AU" sz="1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38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Amino Acids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Amino Acids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Difference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8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-44,690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-642,212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597,521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8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Chirality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Chirality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8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-10,340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-148,594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138,253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8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Amino Acids + </a:t>
                      </a:r>
                      <a:r>
                        <a:rPr lang="en-AU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Chirality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Amino Acids + </a:t>
                      </a:r>
                      <a:r>
                        <a:rPr lang="en-AU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Chirality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8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-55,031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-790,806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735,775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8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Nucleotide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Nucleotide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8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-47,410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-681,297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633,887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8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Nucleotide + 20 AA + </a:t>
                      </a:r>
                      <a:r>
                        <a:rPr lang="en-AU" sz="1800" b="1" u="sng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Chiral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Nucleotide + 20 AA + </a:t>
                      </a:r>
                      <a:r>
                        <a:rPr lang="en-AU" sz="1800" b="1" u="sng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Chiral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8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-102,441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-1,472,103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1,369,662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8864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u="sng" dirty="0" smtClean="0"/>
              <a:t>From Bacteria To Chimpanzee</a:t>
            </a:r>
            <a:endParaRPr lang="en-AU" b="1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91D5-46BD-41C1-855A-76EC7D913A4E}" type="slidenum">
              <a:rPr lang="en-AU" smtClean="0"/>
              <a:pPr/>
              <a:t>8</a:t>
            </a:fld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www.creation.com</a:t>
            </a:r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0" y="573325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All numbers are 10</a:t>
            </a:r>
            <a:r>
              <a:rPr lang="en-AU" b="1" baseline="30000" dirty="0" smtClean="0"/>
              <a:t>-x</a:t>
            </a:r>
            <a:endParaRPr lang="en-AU" b="1" baseline="30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620688"/>
          <a:ext cx="8892480" cy="5050936"/>
        </p:xfrm>
        <a:graphic>
          <a:graphicData uri="http://schemas.openxmlformats.org/drawingml/2006/table">
            <a:tbl>
              <a:tblPr/>
              <a:tblGrid>
                <a:gridCol w="3687594"/>
                <a:gridCol w="3495533"/>
                <a:gridCol w="1709353"/>
              </a:tblGrid>
              <a:tr h="476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Insect Bacteria</a:t>
                      </a:r>
                      <a:endParaRPr lang="en-AU" sz="1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Chimpanzee</a:t>
                      </a:r>
                      <a:endParaRPr lang="en-AU" sz="1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Probability</a:t>
                      </a:r>
                      <a:endParaRPr lang="en-AU" sz="1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76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Amino Acids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Amino Acids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Difference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4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-642,212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-17,655,561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17,013,349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4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Chirality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Chirality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4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-148,594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-4,085,112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3,936,518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4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Amino Acids + </a:t>
                      </a:r>
                      <a:r>
                        <a:rPr lang="en-AU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Chirality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Amino Acids + </a:t>
                      </a:r>
                      <a:r>
                        <a:rPr lang="en-AU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Chirality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4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-790,806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-21,740,673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20,949,868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4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Nucleotide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Nucleotide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4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-681,297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-18,730,086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18,048,789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4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Nucleotide + 20 AA + </a:t>
                      </a:r>
                      <a:r>
                        <a:rPr lang="en-AU" sz="1800" b="1" u="sng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Chiral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Nucleotide + 20 AA + </a:t>
                      </a:r>
                      <a:r>
                        <a:rPr lang="en-AU" sz="1800" b="1" u="sng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Chiral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4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-1,472,103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-40,470,760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38,998,657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8864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u="sng" dirty="0" smtClean="0"/>
              <a:t>From Chimpanzee To Human</a:t>
            </a:r>
            <a:endParaRPr lang="en-AU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91D5-46BD-41C1-855A-76EC7D913A4E}" type="slidenum">
              <a:rPr lang="en-AU" smtClean="0"/>
              <a:pPr/>
              <a:t>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www.creation.com</a:t>
            </a:r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0" y="586798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All numbers are 10</a:t>
            </a:r>
            <a:r>
              <a:rPr lang="en-AU" b="1" baseline="30000" dirty="0" smtClean="0"/>
              <a:t>-x</a:t>
            </a:r>
            <a:endParaRPr lang="en-AU" b="1" baseline="30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9512" y="620688"/>
          <a:ext cx="8496944" cy="5184577"/>
        </p:xfrm>
        <a:graphic>
          <a:graphicData uri="http://schemas.openxmlformats.org/drawingml/2006/table">
            <a:tbl>
              <a:tblPr/>
              <a:tblGrid>
                <a:gridCol w="3523571"/>
                <a:gridCol w="3340052"/>
                <a:gridCol w="1633321"/>
              </a:tblGrid>
              <a:tr h="490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Chimpanzee</a:t>
                      </a:r>
                      <a:endParaRPr lang="en-AU" sz="1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Human</a:t>
                      </a:r>
                      <a:endParaRPr lang="en-AU" sz="1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Probability</a:t>
                      </a:r>
                      <a:endParaRPr lang="en-AU" sz="1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90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Amino Acids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Amino Acids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Difference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67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-17,655,561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-31,042,850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13,387,289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7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Chirality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Chirality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67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-4,085,112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-7,182,639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3,097,527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7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Amino Acids + </a:t>
                      </a:r>
                      <a:r>
                        <a:rPr lang="en-AU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Chirality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Amino Acids + </a:t>
                      </a:r>
                      <a:r>
                        <a:rPr lang="en-AU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Chirality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67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-21,740,673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-38,225,489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16,484,816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7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Nucleotide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Nucleotide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67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-18,730,086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-32,932,131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14,202,045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7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Nucleotide + 20 AA + </a:t>
                      </a:r>
                      <a:r>
                        <a:rPr lang="en-AU" sz="1800" b="1" u="sng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Chiral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Nucleotide + 20 AA + </a:t>
                      </a:r>
                      <a:r>
                        <a:rPr lang="en-AU" sz="1800" b="1" u="sng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Chiral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67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-40,470,760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en-AU" sz="1800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71,157,621</a:t>
                      </a:r>
                      <a:endParaRPr lang="en-A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AU" sz="18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30,686,861</a:t>
                      </a:r>
                      <a:endParaRPr lang="en-A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518</Words>
  <Application>Microsoft Office PowerPoint</Application>
  <PresentationFormat>On-screen Show (4:3)</PresentationFormat>
  <Paragraphs>260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Office Theme</vt:lpstr>
      <vt:lpstr>Equation</vt:lpstr>
      <vt:lpstr>The Origin Of Life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BMB</dc:creator>
  <cp:lastModifiedBy>Paul</cp:lastModifiedBy>
  <cp:revision>62</cp:revision>
  <cp:lastPrinted>2012-01-07T00:16:46Z</cp:lastPrinted>
  <dcterms:created xsi:type="dcterms:W3CDTF">2011-12-29T23:43:33Z</dcterms:created>
  <dcterms:modified xsi:type="dcterms:W3CDTF">2014-01-06T03:54:41Z</dcterms:modified>
</cp:coreProperties>
</file>