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85" r:id="rId2"/>
    <p:sldId id="275" r:id="rId3"/>
    <p:sldId id="276" r:id="rId4"/>
    <p:sldId id="281" r:id="rId5"/>
    <p:sldId id="282" r:id="rId6"/>
    <p:sldId id="283" r:id="rId7"/>
    <p:sldId id="284" r:id="rId8"/>
    <p:sldId id="279" r:id="rId9"/>
    <p:sldId id="278" r:id="rId10"/>
    <p:sldId id="277" r:id="rId11"/>
    <p:sldId id="280" r:id="rId12"/>
    <p:sldId id="307" r:id="rId13"/>
    <p:sldId id="256" r:id="rId14"/>
    <p:sldId id="257" r:id="rId15"/>
    <p:sldId id="258" r:id="rId16"/>
    <p:sldId id="259" r:id="rId17"/>
    <p:sldId id="260" r:id="rId18"/>
    <p:sldId id="261" r:id="rId19"/>
    <p:sldId id="262" r:id="rId20"/>
    <p:sldId id="263" r:id="rId21"/>
    <p:sldId id="264" r:id="rId22"/>
    <p:sldId id="265" r:id="rId23"/>
    <p:sldId id="266" r:id="rId24"/>
    <p:sldId id="267" r:id="rId25"/>
    <p:sldId id="268" r:id="rId26"/>
    <p:sldId id="269" r:id="rId27"/>
    <p:sldId id="270" r:id="rId28"/>
    <p:sldId id="271" r:id="rId29"/>
    <p:sldId id="272" r:id="rId30"/>
    <p:sldId id="273" r:id="rId31"/>
    <p:sldId id="286" r:id="rId32"/>
    <p:sldId id="288" r:id="rId33"/>
    <p:sldId id="289" r:id="rId34"/>
    <p:sldId id="290" r:id="rId35"/>
    <p:sldId id="291" r:id="rId36"/>
    <p:sldId id="293" r:id="rId37"/>
    <p:sldId id="292" r:id="rId38"/>
    <p:sldId id="294" r:id="rId39"/>
    <p:sldId id="295" r:id="rId40"/>
    <p:sldId id="296" r:id="rId41"/>
    <p:sldId id="297" r:id="rId42"/>
    <p:sldId id="298" r:id="rId43"/>
    <p:sldId id="304" r:id="rId44"/>
    <p:sldId id="299" r:id="rId45"/>
    <p:sldId id="302" r:id="rId46"/>
    <p:sldId id="300" r:id="rId47"/>
    <p:sldId id="303" r:id="rId48"/>
    <p:sldId id="301" r:id="rId49"/>
    <p:sldId id="274" r:id="rId50"/>
    <p:sldId id="306"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F7FA"/>
    <a:srgbClr val="5934F6"/>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60" autoAdjust="0"/>
  </p:normalViewPr>
  <p:slideViewPr>
    <p:cSldViewPr>
      <p:cViewPr varScale="1">
        <p:scale>
          <a:sx n="104" d="100"/>
          <a:sy n="104" d="100"/>
        </p:scale>
        <p:origin x="-174" y="-90"/>
      </p:cViewPr>
      <p:guideLst>
        <p:guide orient="horz" pos="2160"/>
        <p:guide pos="2880"/>
      </p:guideLst>
    </p:cSldViewPr>
  </p:slideViewPr>
  <p:outlineViewPr>
    <p:cViewPr>
      <p:scale>
        <a:sx n="33" d="100"/>
        <a:sy n="33" d="100"/>
      </p:scale>
      <p:origin x="42" y="2256"/>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8186D9-E07F-46B6-9DAE-5016654D88EE}" type="datetimeFigureOut">
              <a:rPr lang="en-US" smtClean="0"/>
              <a:pPr/>
              <a:t>6/1/2008</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E2219E-7B6A-4129-8790-977FFDFBD686}" type="slidenum">
              <a:rPr lang="en-AU" smtClean="0"/>
              <a:pPr/>
              <a:t>‹#›</a:t>
            </a:fld>
            <a:endParaRPr lang="en-A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11E2219E-7B6A-4129-8790-977FFDFBD686}" type="slidenum">
              <a:rPr lang="en-AU" smtClean="0"/>
              <a:pPr/>
              <a:t>27</a:t>
            </a:fld>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11E2219E-7B6A-4129-8790-977FFDFBD686}" type="slidenum">
              <a:rPr lang="en-AU" smtClean="0"/>
              <a:pPr/>
              <a:t>43</a:t>
            </a:fld>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11E2219E-7B6A-4129-8790-977FFDFBD686}" type="slidenum">
              <a:rPr lang="en-AU" smtClean="0"/>
              <a:pPr/>
              <a:t>46</a:t>
            </a:fld>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3F2B1490-CA21-47AE-8C72-A30BCCE00C5F}" type="datetime1">
              <a:rPr lang="en-US" smtClean="0"/>
              <a:pPr/>
              <a:t>6/1/2008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6B0FF35-0B53-4EE6-A3A0-9EB72DA5FC74}" type="slidenum">
              <a:rPr lang="en-AU" smtClean="0"/>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9B54AA3-382F-461E-9BF8-75AC81A2DC98}" type="datetime1">
              <a:rPr lang="en-US" smtClean="0"/>
              <a:pPr/>
              <a:t>6/1/2008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6B0FF35-0B53-4EE6-A3A0-9EB72DA5FC74}"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E855590-CF9F-44B8-968E-ECBE2E376FF7}" type="datetime1">
              <a:rPr lang="en-US" smtClean="0"/>
              <a:pPr/>
              <a:t>6/1/2008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6B0FF35-0B53-4EE6-A3A0-9EB72DA5FC74}"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A05105D6-E754-4591-A1BE-2E8D38411143}" type="datetime1">
              <a:rPr lang="en-US" smtClean="0"/>
              <a:pPr/>
              <a:t>6/1/2008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6B0FF35-0B53-4EE6-A3A0-9EB72DA5FC74}" type="slidenum">
              <a:rPr lang="en-AU" smtClean="0"/>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744CE1-2341-41C6-BF6A-CE450B34F420}" type="datetime1">
              <a:rPr lang="en-US" smtClean="0"/>
              <a:pPr/>
              <a:t>6/1/2008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6B0FF35-0B53-4EE6-A3A0-9EB72DA5FC74}" type="slidenum">
              <a:rPr lang="en-AU" smtClean="0"/>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BD23FFF0-60C8-44FA-A078-299E55F4F2C5}" type="datetime1">
              <a:rPr lang="en-US" smtClean="0"/>
              <a:pPr/>
              <a:t>6/1/2008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6B0FF35-0B53-4EE6-A3A0-9EB72DA5FC74}" type="slidenum">
              <a:rPr lang="en-AU" smtClean="0"/>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5B4694EF-638A-49BD-9C8A-2954ACC69A65}" type="datetime1">
              <a:rPr lang="en-US" smtClean="0"/>
              <a:pPr/>
              <a:t>6/1/2008</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36B0FF35-0B53-4EE6-A3A0-9EB72DA5FC74}" type="slidenum">
              <a:rPr lang="en-AU" smtClean="0"/>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18BB609E-9C35-4D5A-AA98-F94A8EB43419}" type="datetime1">
              <a:rPr lang="en-US" smtClean="0"/>
              <a:pPr/>
              <a:t>6/1/2008</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36B0FF35-0B53-4EE6-A3A0-9EB72DA5FC74}"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A08290-4C90-423F-9ADB-CE6BFC483A71}" type="datetime1">
              <a:rPr lang="en-US" smtClean="0"/>
              <a:pPr/>
              <a:t>6/1/2008</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36B0FF35-0B53-4EE6-A3A0-9EB72DA5FC74}"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B17B5D-9248-4DB9-AD57-2C401E049AFD}" type="datetime1">
              <a:rPr lang="en-US" smtClean="0"/>
              <a:pPr/>
              <a:t>6/1/2008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6B0FF35-0B53-4EE6-A3A0-9EB72DA5FC74}" type="slidenum">
              <a:rPr lang="en-AU" smtClean="0"/>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B785D5-23FB-4BAE-B401-0183B978668E}" type="datetime1">
              <a:rPr lang="en-US" smtClean="0"/>
              <a:pPr/>
              <a:t>6/1/2008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6B0FF35-0B53-4EE6-A3A0-9EB72DA5FC74}" type="slidenum">
              <a:rPr lang="en-AU" smtClean="0"/>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8B7019-069B-489E-A3B3-2E8039393A86}" type="datetime1">
              <a:rPr lang="en-US" smtClean="0"/>
              <a:pPr/>
              <a:t>6/1/2008</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B0FF35-0B53-4EE6-A3A0-9EB72DA5FC74}" type="slidenum">
              <a:rPr lang="en-AU" smtClean="0"/>
              <a:pPr/>
              <a:t>‹#›</a:t>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creationontheweb.org/"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risda.org/faq.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grisda.org/georpts/2108.htm" TargetMode="External"/><Relationship Id="rId2" Type="http://schemas.openxmlformats.org/officeDocument/2006/relationships/hyperlink" Target="http://www.grisda.org/origins/17086.htm" TargetMode="External"/><Relationship Id="rId1" Type="http://schemas.openxmlformats.org/officeDocument/2006/relationships/slideLayout" Target="../slideLayouts/slideLayout2.xml"/><Relationship Id="rId6" Type="http://schemas.openxmlformats.org/officeDocument/2006/relationships/hyperlink" Target="http://www.watchtower.org/e/20070215/article_02.htm" TargetMode="External"/><Relationship Id="rId5" Type="http://schemas.openxmlformats.org/officeDocument/2006/relationships/hyperlink" Target="http://www.watchtower.org/e/200609a/article_01.htm" TargetMode="External"/><Relationship Id="rId4" Type="http://schemas.openxmlformats.org/officeDocument/2006/relationships/hyperlink" Target="http://www.watchtower.org/library/g/2002/6/8/article_01.htm"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www.watchtower.org/e/20020608/article_01.ht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2.jpe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touristinformationdirectory.com/craters/Meteor_Craters_Impact_Craters.ht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grisda.org/origins/19087.pdf" TargetMode="External"/><Relationship Id="rId7"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15.jpeg"/><Relationship Id="rId4" Type="http://schemas.openxmlformats.org/officeDocument/2006/relationships/image" Target="../media/image5.jpeg"/></Relationships>
</file>

<file path=ppt/slides/_rels/slide4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u="sng" dirty="0" smtClean="0"/>
              <a:t>Adventists And Genesis</a:t>
            </a:r>
            <a:endParaRPr lang="en-AU" b="1" u="sng" dirty="0"/>
          </a:p>
        </p:txBody>
      </p:sp>
      <p:sp>
        <p:nvSpPr>
          <p:cNvPr id="3" name="Content Placeholder 2"/>
          <p:cNvSpPr>
            <a:spLocks noGrp="1"/>
          </p:cNvSpPr>
          <p:nvPr>
            <p:ph idx="1"/>
          </p:nvPr>
        </p:nvSpPr>
        <p:spPr/>
        <p:txBody>
          <a:bodyPr/>
          <a:lstStyle/>
          <a:p>
            <a:pPr algn="ctr">
              <a:buNone/>
            </a:pPr>
            <a:r>
              <a:rPr lang="en-AU" b="1" dirty="0" smtClean="0"/>
              <a:t>The Primary Time Theory Refuted</a:t>
            </a:r>
          </a:p>
          <a:p>
            <a:pPr algn="ctr">
              <a:buNone/>
            </a:pPr>
            <a:endParaRPr lang="en-AU" b="1" dirty="0" smtClean="0"/>
          </a:p>
          <a:p>
            <a:pPr algn="ctr">
              <a:buNone/>
            </a:pPr>
            <a:r>
              <a:rPr lang="en-AU" b="1" dirty="0" smtClean="0"/>
              <a:t>By Paul Nethercott</a:t>
            </a:r>
          </a:p>
          <a:p>
            <a:pPr algn="ctr">
              <a:buNone/>
            </a:pPr>
            <a:r>
              <a:rPr lang="en-AU" b="1" dirty="0" smtClean="0"/>
              <a:t>2008</a:t>
            </a:r>
          </a:p>
          <a:p>
            <a:pPr algn="ctr">
              <a:buNone/>
            </a:pPr>
            <a:endParaRPr lang="en-AU" b="1" dirty="0" smtClean="0"/>
          </a:p>
          <a:p>
            <a:pPr algn="ctr">
              <a:buNone/>
            </a:pPr>
            <a:r>
              <a:rPr lang="en-AU" b="1" dirty="0" smtClean="0"/>
              <a:t>Creation Ministries International</a:t>
            </a:r>
          </a:p>
          <a:p>
            <a:pPr algn="ctr">
              <a:buNone/>
            </a:pPr>
            <a:r>
              <a:rPr lang="en-AU" b="1" dirty="0" err="1" smtClean="0">
                <a:hlinkClick r:id="rId2"/>
              </a:rPr>
              <a:t>www.CreationOnTheWeb.org</a:t>
            </a:r>
            <a:endParaRPr lang="en-AU" b="1" dirty="0" smtClean="0"/>
          </a:p>
          <a:p>
            <a:pPr algn="ctr">
              <a:buNone/>
            </a:pPr>
            <a:endParaRPr lang="en-AU" b="1" dirty="0"/>
          </a:p>
        </p:txBody>
      </p:sp>
      <p:sp>
        <p:nvSpPr>
          <p:cNvPr id="4" name="Rectangle 3"/>
          <p:cNvSpPr/>
          <p:nvPr/>
        </p:nvSpPr>
        <p:spPr>
          <a:xfrm>
            <a:off x="857224" y="285728"/>
            <a:ext cx="7500990" cy="58579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6" name="Straight Connector 5"/>
          <p:cNvCxnSpPr/>
          <p:nvPr/>
        </p:nvCxnSpPr>
        <p:spPr>
          <a:xfrm>
            <a:off x="857224" y="4357694"/>
            <a:ext cx="750099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4214815"/>
          <a:ext cx="9144000" cy="2643181"/>
        </p:xfrm>
        <a:graphic>
          <a:graphicData uri="http://schemas.openxmlformats.org/drawingml/2006/table">
            <a:tbl>
              <a:tblPr/>
              <a:tblGrid>
                <a:gridCol w="4786314"/>
                <a:gridCol w="4357686"/>
              </a:tblGrid>
              <a:tr h="191072">
                <a:tc>
                  <a:txBody>
                    <a:bodyPr/>
                    <a:lstStyle/>
                    <a:p>
                      <a:pPr algn="ctr" fontAlgn="b"/>
                      <a:r>
                        <a:rPr lang="en-AU" sz="800" b="1" i="0" u="sng" strike="noStrike" dirty="0">
                          <a:solidFill>
                            <a:srgbClr val="000000"/>
                          </a:solidFill>
                          <a:latin typeface="Arial Black" pitchFamily="34" charset="0"/>
                        </a:rPr>
                        <a:t>Magazine Reference</a:t>
                      </a:r>
                    </a:p>
                  </a:txBody>
                  <a:tcPr marL="6531" marR="6531" marT="6531" marB="0" anchor="b">
                    <a:lnL>
                      <a:noFill/>
                    </a:lnL>
                    <a:lnR>
                      <a:noFill/>
                    </a:lnR>
                    <a:lnT>
                      <a:noFill/>
                    </a:lnT>
                    <a:lnB w="6350" cap="flat" cmpd="sng" algn="ctr">
                      <a:solidFill>
                        <a:srgbClr val="000000"/>
                      </a:solidFill>
                      <a:prstDash val="solid"/>
                      <a:round/>
                      <a:headEnd type="none" w="med" len="med"/>
                      <a:tailEnd type="none" w="med" len="med"/>
                    </a:lnB>
                    <a:gradFill>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gradFill>
                  </a:tcPr>
                </a:tc>
                <a:tc>
                  <a:txBody>
                    <a:bodyPr/>
                    <a:lstStyle/>
                    <a:p>
                      <a:pPr algn="ctr" fontAlgn="b"/>
                      <a:r>
                        <a:rPr lang="en-AU" sz="800" b="1" i="0" u="sng" strike="noStrike" dirty="0">
                          <a:solidFill>
                            <a:srgbClr val="000000"/>
                          </a:solidFill>
                          <a:latin typeface="Arial Black" pitchFamily="34" charset="0"/>
                        </a:rPr>
                        <a:t>Internet Location</a:t>
                      </a:r>
                    </a:p>
                  </a:txBody>
                  <a:tcPr marL="6531" marR="6531" marT="6531" marB="0" anchor="b">
                    <a:lnL>
                      <a:noFill/>
                    </a:lnL>
                    <a:lnR>
                      <a:noFill/>
                    </a:lnR>
                    <a:lnT>
                      <a:noFill/>
                    </a:lnT>
                    <a:lnB w="6350" cap="flat" cmpd="sng" algn="ctr">
                      <a:solidFill>
                        <a:srgbClr val="000000"/>
                      </a:solidFill>
                      <a:prstDash val="solid"/>
                      <a:round/>
                      <a:headEnd type="none" w="med" len="med"/>
                      <a:tailEnd type="none" w="med" len="med"/>
                    </a:lnB>
                    <a:gradFill>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gradFill>
                  </a:tcPr>
                </a:tc>
              </a:tr>
              <a:tr h="191072">
                <a:tc>
                  <a:txBody>
                    <a:bodyPr/>
                    <a:lstStyle/>
                    <a:p>
                      <a:pPr algn="l" fontAlgn="b"/>
                      <a:r>
                        <a:rPr lang="en-AU" sz="800" b="1" i="0" u="none" strike="noStrike" dirty="0">
                          <a:solidFill>
                            <a:srgbClr val="000000"/>
                          </a:solidFill>
                          <a:latin typeface="Arial Black" pitchFamily="34" charset="0"/>
                        </a:rPr>
                        <a:t>Origins, “Geo And Cosmic Chronology”, Vol. 8, Page 20.</a:t>
                      </a:r>
                    </a:p>
                  </a:txBody>
                  <a:tcPr marL="6531" marR="6531" marT="6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gradFill>
                  </a:tcPr>
                </a:tc>
                <a:tc>
                  <a:txBody>
                    <a:bodyPr/>
                    <a:lstStyle/>
                    <a:p>
                      <a:pPr algn="l" fontAlgn="b"/>
                      <a:r>
                        <a:rPr lang="en-AU" sz="800" b="1" i="0" u="none" strike="noStrike" dirty="0">
                          <a:solidFill>
                            <a:srgbClr val="5934F6"/>
                          </a:solidFill>
                          <a:latin typeface="Arial Black" pitchFamily="34" charset="0"/>
                        </a:rPr>
                        <a:t>http://www.grisda.org/origins/08020.pdf</a:t>
                      </a:r>
                    </a:p>
                  </a:txBody>
                  <a:tcPr marL="6531" marR="6531" marT="6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gradFill>
                  </a:tcPr>
                </a:tc>
              </a:tr>
              <a:tr h="191072">
                <a:tc>
                  <a:txBody>
                    <a:bodyPr/>
                    <a:lstStyle/>
                    <a:p>
                      <a:pPr algn="l" fontAlgn="b"/>
                      <a:r>
                        <a:rPr lang="en-AU" sz="800" b="1" i="0" u="none" strike="noStrike">
                          <a:solidFill>
                            <a:srgbClr val="000000"/>
                          </a:solidFill>
                          <a:latin typeface="Arial Black" pitchFamily="34" charset="0"/>
                        </a:rPr>
                        <a:t>Origins, “A Reference On Radiometric Dating”, Volume 6, Page 47, 48. </a:t>
                      </a:r>
                    </a:p>
                  </a:txBody>
                  <a:tcPr marL="6531" marR="6531" marT="6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gradFill>
                  </a:tcPr>
                </a:tc>
                <a:tc>
                  <a:txBody>
                    <a:bodyPr/>
                    <a:lstStyle/>
                    <a:p>
                      <a:pPr algn="l" fontAlgn="b"/>
                      <a:r>
                        <a:rPr lang="en-AU" sz="800" b="1" i="0" u="none" strike="noStrike" dirty="0">
                          <a:solidFill>
                            <a:srgbClr val="5934F6"/>
                          </a:solidFill>
                          <a:latin typeface="Arial Black" pitchFamily="34" charset="0"/>
                        </a:rPr>
                        <a:t>http://www.grisda.org/origins/06047.pdf</a:t>
                      </a:r>
                    </a:p>
                  </a:txBody>
                  <a:tcPr marL="6531" marR="6531" marT="6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gradFill>
                  </a:tcPr>
                </a:tc>
              </a:tr>
              <a:tr h="191072">
                <a:tc>
                  <a:txBody>
                    <a:bodyPr/>
                    <a:lstStyle/>
                    <a:p>
                      <a:pPr algn="l" fontAlgn="b"/>
                      <a:r>
                        <a:rPr lang="en-AU" sz="800" b="1" i="0" u="none" strike="noStrike">
                          <a:solidFill>
                            <a:srgbClr val="000000"/>
                          </a:solidFill>
                          <a:latin typeface="Arial Black" pitchFamily="34" charset="0"/>
                        </a:rPr>
                        <a:t>Origins, “An Age Old Question”, Volume 19, Page 89.</a:t>
                      </a:r>
                    </a:p>
                  </a:txBody>
                  <a:tcPr marL="6531" marR="6531" marT="6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gradFill>
                  </a:tcPr>
                </a:tc>
                <a:tc>
                  <a:txBody>
                    <a:bodyPr/>
                    <a:lstStyle/>
                    <a:p>
                      <a:pPr algn="l" fontAlgn="b"/>
                      <a:r>
                        <a:rPr lang="en-AU" sz="800" b="1" i="0" u="none" strike="noStrike" dirty="0">
                          <a:solidFill>
                            <a:srgbClr val="5934F6"/>
                          </a:solidFill>
                          <a:latin typeface="Arial Black" pitchFamily="34" charset="0"/>
                        </a:rPr>
                        <a:t>http://www.grisda.org/origins/19087.pdf</a:t>
                      </a:r>
                    </a:p>
                  </a:txBody>
                  <a:tcPr marL="6531" marR="6531" marT="6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gradFill>
                  </a:tcPr>
                </a:tc>
              </a:tr>
              <a:tr h="191072">
                <a:tc>
                  <a:txBody>
                    <a:bodyPr/>
                    <a:lstStyle/>
                    <a:p>
                      <a:pPr algn="l" fontAlgn="b"/>
                      <a:r>
                        <a:rPr lang="en-AU" sz="800" b="1" i="0" u="none" strike="noStrike">
                          <a:solidFill>
                            <a:srgbClr val="000000"/>
                          </a:solidFill>
                          <a:latin typeface="Arial Black" pitchFamily="34" charset="0"/>
                        </a:rPr>
                        <a:t>Origins, “The Oklo Phenomenon”, Vol. 17, pages 87, 91.</a:t>
                      </a:r>
                    </a:p>
                  </a:txBody>
                  <a:tcPr marL="6531" marR="6531" marT="6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gradFill>
                  </a:tcPr>
                </a:tc>
                <a:tc>
                  <a:txBody>
                    <a:bodyPr/>
                    <a:lstStyle/>
                    <a:p>
                      <a:pPr algn="l" fontAlgn="b"/>
                      <a:r>
                        <a:rPr lang="en-AU" sz="800" b="1" i="0" u="none" strike="noStrike" dirty="0">
                          <a:solidFill>
                            <a:srgbClr val="5934F6"/>
                          </a:solidFill>
                          <a:latin typeface="Arial Black" pitchFamily="34" charset="0"/>
                        </a:rPr>
                        <a:t>http://www.grisda.org/origins/17086.htm</a:t>
                      </a:r>
                    </a:p>
                  </a:txBody>
                  <a:tcPr marL="6531" marR="6531" marT="6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gradFill>
                  </a:tcPr>
                </a:tc>
              </a:tr>
              <a:tr h="191072">
                <a:tc>
                  <a:txBody>
                    <a:bodyPr/>
                    <a:lstStyle/>
                    <a:p>
                      <a:pPr algn="l" fontAlgn="b"/>
                      <a:r>
                        <a:rPr lang="en-AU" sz="800" b="1" i="0" u="none" strike="noStrike">
                          <a:solidFill>
                            <a:srgbClr val="000000"/>
                          </a:solidFill>
                          <a:latin typeface="Arial Black" pitchFamily="34" charset="0"/>
                        </a:rPr>
                        <a:t>Dr. Clyde Webster, Geo-Science Reports, page 8.</a:t>
                      </a:r>
                    </a:p>
                  </a:txBody>
                  <a:tcPr marL="6531" marR="6531" marT="6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gradFill>
                  </a:tcPr>
                </a:tc>
                <a:tc>
                  <a:txBody>
                    <a:bodyPr/>
                    <a:lstStyle/>
                    <a:p>
                      <a:pPr algn="l" fontAlgn="b"/>
                      <a:r>
                        <a:rPr lang="en-AU" sz="800" b="1" i="0" u="none" strike="noStrike">
                          <a:solidFill>
                            <a:srgbClr val="5934F6"/>
                          </a:solidFill>
                          <a:latin typeface="Arial Black" pitchFamily="34" charset="0"/>
                        </a:rPr>
                        <a:t>http://www.grisda.org/georpts/2108.htm</a:t>
                      </a:r>
                    </a:p>
                  </a:txBody>
                  <a:tcPr marL="6531" marR="6531" marT="6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gradFill>
                  </a:tcPr>
                </a:tc>
              </a:tr>
              <a:tr h="191072">
                <a:tc>
                  <a:txBody>
                    <a:bodyPr/>
                    <a:lstStyle/>
                    <a:p>
                      <a:pPr algn="l" fontAlgn="b"/>
                      <a:r>
                        <a:rPr lang="fr-FR" sz="800" b="1" i="0" u="none" strike="noStrike">
                          <a:solidFill>
                            <a:srgbClr val="000000"/>
                          </a:solidFill>
                          <a:latin typeface="Arial Black" pitchFamily="34" charset="0"/>
                        </a:rPr>
                        <a:t>Origins, 1990, Volume 17, Number 2, pages 82-85.</a:t>
                      </a:r>
                    </a:p>
                  </a:txBody>
                  <a:tcPr marL="6531" marR="6531" marT="6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gradFill>
                  </a:tcPr>
                </a:tc>
                <a:tc>
                  <a:txBody>
                    <a:bodyPr/>
                    <a:lstStyle/>
                    <a:p>
                      <a:pPr algn="l" fontAlgn="b"/>
                      <a:r>
                        <a:rPr lang="en-AU" sz="800" b="1" i="0" u="none" strike="noStrike" dirty="0">
                          <a:solidFill>
                            <a:srgbClr val="5934F6"/>
                          </a:solidFill>
                          <a:latin typeface="Arial Black" pitchFamily="34" charset="0"/>
                        </a:rPr>
                        <a:t>http://www.grisda.org/origins/17082.htm</a:t>
                      </a:r>
                    </a:p>
                  </a:txBody>
                  <a:tcPr marL="6531" marR="6531" marT="6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gradFill>
                  </a:tcPr>
                </a:tc>
              </a:tr>
              <a:tr h="191072">
                <a:tc>
                  <a:txBody>
                    <a:bodyPr/>
                    <a:lstStyle/>
                    <a:p>
                      <a:pPr algn="l" fontAlgn="b"/>
                      <a:r>
                        <a:rPr lang="en-AU" sz="800" b="1" i="0" u="none" strike="noStrike">
                          <a:solidFill>
                            <a:srgbClr val="000000"/>
                          </a:solidFill>
                          <a:latin typeface="Arial Black" pitchFamily="34" charset="0"/>
                        </a:rPr>
                        <a:t>Benjamin Clausen, Geo-Science Reports, 1997.</a:t>
                      </a:r>
                    </a:p>
                  </a:txBody>
                  <a:tcPr marL="6531" marR="6531" marT="6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gradFill>
                  </a:tcPr>
                </a:tc>
                <a:tc>
                  <a:txBody>
                    <a:bodyPr/>
                    <a:lstStyle/>
                    <a:p>
                      <a:pPr algn="l" fontAlgn="b"/>
                      <a:r>
                        <a:rPr lang="en-AU" sz="800" b="1" i="0" u="none" strike="noStrike" dirty="0">
                          <a:solidFill>
                            <a:srgbClr val="5934F6"/>
                          </a:solidFill>
                          <a:latin typeface="Arial Black" pitchFamily="34" charset="0"/>
                        </a:rPr>
                        <a:t>http://www.grisda.org/georpts/2201.pdf</a:t>
                      </a:r>
                    </a:p>
                  </a:txBody>
                  <a:tcPr marL="6531" marR="6531" marT="6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gradFill>
                  </a:tcPr>
                </a:tc>
              </a:tr>
              <a:tr h="191072">
                <a:tc>
                  <a:txBody>
                    <a:bodyPr/>
                    <a:lstStyle/>
                    <a:p>
                      <a:pPr algn="l" fontAlgn="b"/>
                      <a:r>
                        <a:rPr lang="en-AU" sz="800" b="1" i="0" u="none" strike="noStrike">
                          <a:solidFill>
                            <a:srgbClr val="000000"/>
                          </a:solidFill>
                          <a:latin typeface="Arial Black" pitchFamily="34" charset="0"/>
                        </a:rPr>
                        <a:t>Questions And Answers</a:t>
                      </a:r>
                    </a:p>
                  </a:txBody>
                  <a:tcPr marL="6531" marR="6531" marT="6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gradFill>
                  </a:tcPr>
                </a:tc>
                <a:tc>
                  <a:txBody>
                    <a:bodyPr/>
                    <a:lstStyle/>
                    <a:p>
                      <a:pPr algn="l" fontAlgn="b"/>
                      <a:r>
                        <a:rPr lang="en-AU" sz="800" b="1" i="0" u="none" strike="noStrike" dirty="0">
                          <a:solidFill>
                            <a:srgbClr val="5934F6"/>
                          </a:solidFill>
                          <a:latin typeface="Arial Black" pitchFamily="34" charset="0"/>
                          <a:hlinkClick r:id="rId2"/>
                        </a:rPr>
                        <a:t>http://www.GriSda.org/faq.html</a:t>
                      </a:r>
                      <a:endParaRPr lang="en-AU" sz="800" b="1" i="0" u="none" strike="noStrike" dirty="0">
                        <a:solidFill>
                          <a:srgbClr val="5934F6"/>
                        </a:solidFill>
                        <a:latin typeface="Arial Black" pitchFamily="34" charset="0"/>
                      </a:endParaRPr>
                    </a:p>
                  </a:txBody>
                  <a:tcPr marL="6531" marR="6531" marT="6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gradFill>
                  </a:tcPr>
                </a:tc>
              </a:tr>
              <a:tr h="191072">
                <a:tc>
                  <a:txBody>
                    <a:bodyPr/>
                    <a:lstStyle/>
                    <a:p>
                      <a:pPr algn="l" fontAlgn="b"/>
                      <a:r>
                        <a:rPr lang="en-AU" sz="800" b="1" i="0" u="none" strike="noStrike">
                          <a:solidFill>
                            <a:srgbClr val="000000"/>
                          </a:solidFill>
                          <a:latin typeface="Arial Black" pitchFamily="34" charset="0"/>
                        </a:rPr>
                        <a:t>Ministry Magazine, May 1973, Pages 16-17</a:t>
                      </a:r>
                    </a:p>
                  </a:txBody>
                  <a:tcPr marL="6531" marR="6531" marT="6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gradFill>
                  </a:tcPr>
                </a:tc>
                <a:tc>
                  <a:txBody>
                    <a:bodyPr/>
                    <a:lstStyle/>
                    <a:p>
                      <a:pPr algn="l" fontAlgn="b"/>
                      <a:r>
                        <a:rPr lang="en-AU" sz="800" b="1" i="0" u="none" strike="noStrike" dirty="0">
                          <a:solidFill>
                            <a:srgbClr val="5934F6"/>
                          </a:solidFill>
                          <a:latin typeface="Arial Black" pitchFamily="34" charset="0"/>
                        </a:rPr>
                        <a:t>http://www.adventistarchives.org/docs/MIN/MIN1973-05.pdf</a:t>
                      </a:r>
                    </a:p>
                  </a:txBody>
                  <a:tcPr marL="6531" marR="6531" marT="6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gradFill>
                  </a:tcPr>
                </a:tc>
              </a:tr>
              <a:tr h="191072">
                <a:tc>
                  <a:txBody>
                    <a:bodyPr/>
                    <a:lstStyle/>
                    <a:p>
                      <a:pPr algn="l" fontAlgn="b"/>
                      <a:r>
                        <a:rPr lang="en-AU" sz="800" b="1" i="0" u="none" strike="noStrike">
                          <a:solidFill>
                            <a:srgbClr val="000000"/>
                          </a:solidFill>
                          <a:latin typeface="Arial Black" pitchFamily="34" charset="0"/>
                        </a:rPr>
                        <a:t>Ministry Magazine, February 1958, Pages 8-11</a:t>
                      </a:r>
                    </a:p>
                  </a:txBody>
                  <a:tcPr marL="6531" marR="6531" marT="6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gradFill>
                  </a:tcPr>
                </a:tc>
                <a:tc>
                  <a:txBody>
                    <a:bodyPr/>
                    <a:lstStyle/>
                    <a:p>
                      <a:pPr algn="l" fontAlgn="b"/>
                      <a:r>
                        <a:rPr lang="en-AU" sz="800" b="1" i="0" u="none" strike="noStrike" dirty="0">
                          <a:solidFill>
                            <a:srgbClr val="5934F6"/>
                          </a:solidFill>
                          <a:latin typeface="Arial Black" pitchFamily="34" charset="0"/>
                        </a:rPr>
                        <a:t>http://www.adventistarchives.org/docs/MIN/MIN1958-02.pdf</a:t>
                      </a:r>
                    </a:p>
                  </a:txBody>
                  <a:tcPr marL="6531" marR="6531" marT="6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gradFill>
                  </a:tcPr>
                </a:tc>
              </a:tr>
              <a:tr h="191072">
                <a:tc>
                  <a:txBody>
                    <a:bodyPr/>
                    <a:lstStyle/>
                    <a:p>
                      <a:pPr algn="l" fontAlgn="b"/>
                      <a:r>
                        <a:rPr lang="en-AU" sz="800" b="1" i="0" u="none" strike="noStrike">
                          <a:solidFill>
                            <a:srgbClr val="000000"/>
                          </a:solidFill>
                          <a:latin typeface="Arial Black" pitchFamily="34" charset="0"/>
                        </a:rPr>
                        <a:t>Ministry Magazine, February 2007, Page 25</a:t>
                      </a:r>
                    </a:p>
                  </a:txBody>
                  <a:tcPr marL="6531" marR="6531" marT="6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gradFill>
                  </a:tcPr>
                </a:tc>
                <a:tc>
                  <a:txBody>
                    <a:bodyPr/>
                    <a:lstStyle/>
                    <a:p>
                      <a:pPr algn="l" fontAlgn="b"/>
                      <a:r>
                        <a:rPr lang="en-AU" sz="800" b="1" i="0" u="none" strike="noStrike" dirty="0">
                          <a:solidFill>
                            <a:srgbClr val="5934F6"/>
                          </a:solidFill>
                          <a:latin typeface="Arial Black" pitchFamily="34" charset="0"/>
                        </a:rPr>
                        <a:t>http://www.adventistarchives.org/docs/MIN/MIN20070201-02.pdf</a:t>
                      </a:r>
                    </a:p>
                  </a:txBody>
                  <a:tcPr marL="6531" marR="6531" marT="6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gradFill>
                  </a:tcPr>
                </a:tc>
              </a:tr>
              <a:tr h="159245">
                <a:tc>
                  <a:txBody>
                    <a:bodyPr/>
                    <a:lstStyle/>
                    <a:p>
                      <a:pPr algn="l" fontAlgn="b"/>
                      <a:r>
                        <a:rPr lang="en-AU" sz="800" b="1" i="0" u="none" strike="noStrike">
                          <a:solidFill>
                            <a:srgbClr val="000000"/>
                          </a:solidFill>
                          <a:latin typeface="Arial Black" pitchFamily="34" charset="0"/>
                        </a:rPr>
                        <a:t>Adventist Review, December 8, 1983, page 15</a:t>
                      </a:r>
                    </a:p>
                  </a:txBody>
                  <a:tcPr marL="6531" marR="6531" marT="6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gradFill>
                  </a:tcPr>
                </a:tc>
                <a:tc>
                  <a:txBody>
                    <a:bodyPr/>
                    <a:lstStyle/>
                    <a:p>
                      <a:pPr algn="l" fontAlgn="b"/>
                      <a:r>
                        <a:rPr lang="en-AU" sz="800" b="1" i="0" u="none" strike="noStrike" dirty="0">
                          <a:solidFill>
                            <a:srgbClr val="5934F6"/>
                          </a:solidFill>
                          <a:latin typeface="Arial Black" pitchFamily="34" charset="0"/>
                        </a:rPr>
                        <a:t>http://www.adventistarchives.org/docs/RH/RH19831208-V160-49/index.djvu</a:t>
                      </a:r>
                    </a:p>
                  </a:txBody>
                  <a:tcPr marL="6531" marR="6531" marT="6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gradFill>
                  </a:tcPr>
                </a:tc>
              </a:tr>
              <a:tr h="191072">
                <a:tc>
                  <a:txBody>
                    <a:bodyPr/>
                    <a:lstStyle/>
                    <a:p>
                      <a:pPr algn="l" fontAlgn="b"/>
                      <a:r>
                        <a:rPr lang="en-AU" sz="800" b="1" i="0" u="none" strike="noStrike" dirty="0">
                          <a:solidFill>
                            <a:srgbClr val="000000"/>
                          </a:solidFill>
                          <a:latin typeface="Arial Black" pitchFamily="34" charset="0"/>
                        </a:rPr>
                        <a:t>Spectrum Magazine, Winter 1971</a:t>
                      </a:r>
                    </a:p>
                  </a:txBody>
                  <a:tcPr marL="6531" marR="6531" marT="6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gradFill>
                  </a:tcPr>
                </a:tc>
                <a:tc>
                  <a:txBody>
                    <a:bodyPr/>
                    <a:lstStyle/>
                    <a:p>
                      <a:pPr algn="l" fontAlgn="b"/>
                      <a:r>
                        <a:rPr lang="en-AU" sz="800" b="1" i="0" u="none" strike="noStrike" dirty="0">
                          <a:solidFill>
                            <a:srgbClr val="5934F6"/>
                          </a:solidFill>
                          <a:latin typeface="Arial Black" pitchFamily="34" charset="0"/>
                        </a:rPr>
                        <a:t>http://spectrummagazine.org/files/archive/archive01-05/3-1brown.pdf</a:t>
                      </a:r>
                    </a:p>
                  </a:txBody>
                  <a:tcPr marL="6531" marR="6531" marT="6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gradFill>
                  </a:tcPr>
                </a:tc>
              </a:tr>
            </a:tbl>
          </a:graphicData>
        </a:graphic>
      </p:graphicFrame>
      <p:sp>
        <p:nvSpPr>
          <p:cNvPr id="5" name="Rectangle 4"/>
          <p:cNvSpPr/>
          <p:nvPr/>
        </p:nvSpPr>
        <p:spPr>
          <a:xfrm>
            <a:off x="0" y="3357562"/>
            <a:ext cx="9144000" cy="861774"/>
          </a:xfrm>
          <a:prstGeom prst="rect">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a:solidFill>
              <a:schemeClr val="tx1"/>
            </a:solidFill>
          </a:ln>
        </p:spPr>
        <p:txBody>
          <a:bodyPr wrap="square">
            <a:spAutoFit/>
          </a:bodyPr>
          <a:lstStyle/>
          <a:p>
            <a:r>
              <a:rPr lang="fr-FR" sz="1000" b="1" i="1" dirty="0" err="1" smtClean="0"/>
              <a:t>Adventist</a:t>
            </a:r>
            <a:r>
              <a:rPr lang="fr-FR" sz="1000" b="1" i="1" dirty="0" smtClean="0"/>
              <a:t> Bible </a:t>
            </a:r>
            <a:r>
              <a:rPr lang="fr-FR" sz="1000" b="1" i="1" dirty="0" err="1" smtClean="0"/>
              <a:t>Commentary</a:t>
            </a:r>
            <a:r>
              <a:rPr lang="fr-FR" sz="1000" b="1" i="1" dirty="0" smtClean="0"/>
              <a:t>, Volume 12, Page 419.</a:t>
            </a:r>
          </a:p>
          <a:p>
            <a:r>
              <a:rPr lang="en-US" sz="1000" b="1" dirty="0" smtClean="0"/>
              <a:t>Randall Younker, Ogden Utah CD, 2003, Pages 259-261</a:t>
            </a:r>
          </a:p>
          <a:p>
            <a:r>
              <a:rPr lang="en-AU" sz="1000" b="1" dirty="0" smtClean="0"/>
              <a:t>Australian Record, March 11, 1995, Pages 6-9</a:t>
            </a:r>
          </a:p>
          <a:p>
            <a:r>
              <a:rPr lang="en-AU" sz="1000" b="1" i="1" u="sng" dirty="0" smtClean="0"/>
              <a:t>God’s Creation - Exploring The Genesis Story , </a:t>
            </a:r>
            <a:r>
              <a:rPr lang="en-AU" sz="1000" b="1" i="1" dirty="0" smtClean="0"/>
              <a:t>Randall Younker, Pacific Press, 1999, Page 33. </a:t>
            </a:r>
          </a:p>
          <a:p>
            <a:r>
              <a:rPr lang="en-AU" sz="1000" b="1" i="1" u="sng" dirty="0" smtClean="0"/>
              <a:t>Origin By Design</a:t>
            </a:r>
            <a:r>
              <a:rPr lang="en-AU" sz="1000" b="1" i="1" dirty="0" smtClean="0"/>
              <a:t>, </a:t>
            </a:r>
            <a:r>
              <a:rPr lang="en-AU" sz="1000" b="1" i="1" dirty="0" err="1" smtClean="0"/>
              <a:t>Harrold</a:t>
            </a:r>
            <a:r>
              <a:rPr lang="en-AU" sz="1000" b="1" i="1" dirty="0" smtClean="0"/>
              <a:t> Coffin, Review and Herald Publishers, Washington DC, 1983, Page 286.</a:t>
            </a:r>
          </a:p>
        </p:txBody>
      </p:sp>
      <p:sp>
        <p:nvSpPr>
          <p:cNvPr id="6" name="Rectangle 5"/>
          <p:cNvSpPr/>
          <p:nvPr/>
        </p:nvSpPr>
        <p:spPr>
          <a:xfrm>
            <a:off x="2000232" y="357166"/>
            <a:ext cx="7143768" cy="2554545"/>
          </a:xfrm>
          <a:prstGeom prst="rect">
            <a:avLst/>
          </a:prstGeom>
          <a:gradFill>
            <a:gsLst>
              <a:gs pos="0">
                <a:srgbClr val="FFEFD1"/>
              </a:gs>
              <a:gs pos="64999">
                <a:srgbClr val="F0EBD5"/>
              </a:gs>
              <a:gs pos="100000">
                <a:srgbClr val="D1C39F"/>
              </a:gs>
            </a:gsLst>
            <a:lin ang="5400000" scaled="0"/>
          </a:gradFill>
          <a:ln>
            <a:solidFill>
              <a:schemeClr val="tx1"/>
            </a:solidFill>
          </a:ln>
        </p:spPr>
        <p:txBody>
          <a:bodyPr wrap="square">
            <a:spAutoFit/>
          </a:bodyPr>
          <a:lstStyle/>
          <a:p>
            <a:pPr algn="ctr"/>
            <a:r>
              <a:rPr lang="en-AU" sz="1000" b="1" u="sng" dirty="0" smtClean="0"/>
              <a:t>The New Creation, 1904, Pastor Charles Russell, page 18,19.</a:t>
            </a:r>
          </a:p>
          <a:p>
            <a:pPr algn="ctr"/>
            <a:r>
              <a:rPr lang="en-AU" sz="1000" b="1" u="sng" dirty="0" smtClean="0"/>
              <a:t>“Creation,” 1927, Judge Rutherford, Page 14, 27, 30, 35, 36, 37, 45</a:t>
            </a:r>
          </a:p>
          <a:p>
            <a:pPr algn="ctr"/>
            <a:r>
              <a:rPr lang="en-AU" sz="1000" b="1" dirty="0" smtClean="0"/>
              <a:t>http://www.watchtower.org/e/20020608/article_01.htm</a:t>
            </a:r>
          </a:p>
          <a:p>
            <a:pPr algn="ctr"/>
            <a:r>
              <a:rPr lang="en-AU" sz="1000" b="1" dirty="0" smtClean="0"/>
              <a:t>http://www.watchtower.org/e/20040122a/article_01.htm</a:t>
            </a:r>
          </a:p>
          <a:p>
            <a:pPr algn="ctr"/>
            <a:r>
              <a:rPr lang="en-AU" sz="1000" b="1" dirty="0" smtClean="0"/>
              <a:t>http://www.watchtower.org/e/200609a/article_01.htm</a:t>
            </a:r>
          </a:p>
          <a:p>
            <a:pPr algn="ctr"/>
            <a:r>
              <a:rPr lang="en-AU" sz="1000" b="1" dirty="0" smtClean="0"/>
              <a:t>http://www.watchtower.org/e/20070215/article_01.htm</a:t>
            </a:r>
          </a:p>
          <a:p>
            <a:pPr algn="ctr"/>
            <a:r>
              <a:rPr lang="en-AU" sz="1000" b="1" dirty="0" smtClean="0"/>
              <a:t>http://</a:t>
            </a:r>
            <a:r>
              <a:rPr lang="en-AU" sz="1000" b="1" dirty="0" smtClean="0"/>
              <a:t>www.watchtower.org/e/20070215/article_02.htm</a:t>
            </a:r>
            <a:endParaRPr lang="en-US" sz="1000" b="1" u="sng" dirty="0" smtClean="0">
              <a:solidFill>
                <a:srgbClr val="0000FF"/>
              </a:solidFill>
            </a:endParaRPr>
          </a:p>
          <a:p>
            <a:pPr algn="ctr"/>
            <a:r>
              <a:rPr lang="en-AU" sz="1000" b="1" u="sng" dirty="0" smtClean="0"/>
              <a:t>Evolution Or By Creation?, Chapter 3, 1985 Edition</a:t>
            </a:r>
          </a:p>
          <a:p>
            <a:pPr algn="ctr"/>
            <a:r>
              <a:rPr lang="en-AU" sz="1000" b="1" i="1" u="sng" dirty="0" smtClean="0"/>
              <a:t>Evolution Or Creation, Watchtower Society, 1985, Page 26</a:t>
            </a:r>
          </a:p>
          <a:p>
            <a:pPr algn="ctr"/>
            <a:r>
              <a:rPr lang="en-AU" sz="1000" b="1" i="1" dirty="0" smtClean="0"/>
              <a:t>All Scripture Inspired, Watchtower Society, 1990, Page 14</a:t>
            </a:r>
          </a:p>
          <a:p>
            <a:pPr algn="ctr"/>
            <a:r>
              <a:rPr lang="en-AU" sz="1000" b="1" i="1" dirty="0" smtClean="0"/>
              <a:t>Aid To Bible Understanding, Watchtower Society, Page 476</a:t>
            </a:r>
          </a:p>
          <a:p>
            <a:pPr algn="ctr"/>
            <a:r>
              <a:rPr lang="en-AU" sz="1000" b="1" i="1" dirty="0" smtClean="0"/>
              <a:t>Reasoning From The Scriptures, Watchtower Society, 1989, Page 88</a:t>
            </a:r>
          </a:p>
          <a:p>
            <a:pPr algn="ctr"/>
            <a:r>
              <a:rPr lang="en-AU" sz="1000" b="1" i="1" dirty="0" smtClean="0"/>
              <a:t>Awake!, May 8, 1997, p. 12</a:t>
            </a:r>
          </a:p>
          <a:p>
            <a:pPr algn="ctr"/>
            <a:r>
              <a:rPr lang="en-AU" sz="1000" b="1" i="1" dirty="0" smtClean="0"/>
              <a:t>The Watchtower, April 1, 1986, pp. 12-13</a:t>
            </a:r>
          </a:p>
          <a:p>
            <a:pPr algn="ctr"/>
            <a:r>
              <a:rPr lang="en-AU" sz="1000" b="1" i="1" dirty="0" smtClean="0"/>
              <a:t>Awake!, March 22, 1983, pp. 12-13</a:t>
            </a:r>
          </a:p>
          <a:p>
            <a:pPr algn="ctr"/>
            <a:r>
              <a:rPr lang="nb-NO" sz="1000" b="1" dirty="0" smtClean="0"/>
              <a:t>Awake, September 2006, Page 3, 18, 19, 20, 28</a:t>
            </a:r>
            <a:endParaRPr lang="en-AU" sz="1000" b="1" u="sng" dirty="0" smtClean="0"/>
          </a:p>
        </p:txBody>
      </p:sp>
      <p:sp>
        <p:nvSpPr>
          <p:cNvPr id="7" name="TextBox 6"/>
          <p:cNvSpPr txBox="1"/>
          <p:nvPr/>
        </p:nvSpPr>
        <p:spPr>
          <a:xfrm>
            <a:off x="0" y="0"/>
            <a:ext cx="9144000" cy="369332"/>
          </a:xfrm>
          <a:prstGeom prst="rect">
            <a:avLst/>
          </a:prstGeom>
          <a:gradFill>
            <a:gsLst>
              <a:gs pos="0">
                <a:srgbClr val="FFEFD1"/>
              </a:gs>
              <a:gs pos="64999">
                <a:srgbClr val="F0EBD5"/>
              </a:gs>
              <a:gs pos="100000">
                <a:srgbClr val="D1C39F"/>
              </a:gs>
            </a:gsLst>
            <a:lin ang="5400000" scaled="0"/>
          </a:gradFill>
          <a:ln>
            <a:solidFill>
              <a:schemeClr val="tx1"/>
            </a:solidFill>
          </a:ln>
        </p:spPr>
        <p:txBody>
          <a:bodyPr wrap="square" rtlCol="0">
            <a:spAutoFit/>
          </a:bodyPr>
          <a:lstStyle/>
          <a:p>
            <a:pPr algn="ctr"/>
            <a:r>
              <a:rPr lang="en-AU" b="1" dirty="0" smtClean="0">
                <a:latin typeface="+mj-lt"/>
              </a:rPr>
              <a:t>Jehovah’s Witness Publications</a:t>
            </a:r>
            <a:endParaRPr lang="en-AU" b="1" dirty="0">
              <a:latin typeface="+mj-lt"/>
            </a:endParaRPr>
          </a:p>
        </p:txBody>
      </p:sp>
      <p:sp>
        <p:nvSpPr>
          <p:cNvPr id="8" name="TextBox 7"/>
          <p:cNvSpPr txBox="1"/>
          <p:nvPr/>
        </p:nvSpPr>
        <p:spPr>
          <a:xfrm>
            <a:off x="0" y="3000372"/>
            <a:ext cx="9144000" cy="369332"/>
          </a:xfrm>
          <a:prstGeom prst="rect">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a:solidFill>
              <a:schemeClr val="tx1"/>
            </a:solidFill>
          </a:ln>
        </p:spPr>
        <p:txBody>
          <a:bodyPr wrap="square" rtlCol="0">
            <a:spAutoFit/>
          </a:bodyPr>
          <a:lstStyle/>
          <a:p>
            <a:pPr algn="ctr"/>
            <a:r>
              <a:rPr lang="en-AU" b="1" dirty="0" smtClean="0"/>
              <a:t>SDA Church Publications</a:t>
            </a:r>
            <a:endParaRPr lang="en-AU" b="1" dirty="0"/>
          </a:p>
        </p:txBody>
      </p:sp>
      <p:cxnSp>
        <p:nvCxnSpPr>
          <p:cNvPr id="10" name="Straight Connector 9"/>
          <p:cNvCxnSpPr/>
          <p:nvPr/>
        </p:nvCxnSpPr>
        <p:spPr>
          <a:xfrm>
            <a:off x="0" y="3000372"/>
            <a:ext cx="91440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13313" name="Picture 1" descr="G:\GapTheory\Photos\JW.jpg"/>
          <p:cNvPicPr>
            <a:picLocks noChangeAspect="1" noChangeArrowheads="1"/>
          </p:cNvPicPr>
          <p:nvPr/>
        </p:nvPicPr>
        <p:blipFill>
          <a:blip r:embed="rId3"/>
          <a:srcRect/>
          <a:stretch>
            <a:fillRect/>
          </a:stretch>
        </p:blipFill>
        <p:spPr bwMode="auto">
          <a:xfrm>
            <a:off x="0" y="357166"/>
            <a:ext cx="1975675" cy="264320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42844" y="-2"/>
          <a:ext cx="8858312" cy="6858000"/>
        </p:xfrm>
        <a:graphic>
          <a:graphicData uri="http://schemas.openxmlformats.org/drawingml/2006/table">
            <a:tbl>
              <a:tblPr/>
              <a:tblGrid>
                <a:gridCol w="3957532"/>
                <a:gridCol w="4900780"/>
              </a:tblGrid>
              <a:tr h="239792">
                <a:tc>
                  <a:txBody>
                    <a:bodyPr/>
                    <a:lstStyle/>
                    <a:p>
                      <a:pPr algn="ctr" fontAlgn="b"/>
                      <a:r>
                        <a:rPr lang="en-AU" sz="1400" b="1" i="0" u="sng" strike="noStrike" dirty="0">
                          <a:solidFill>
                            <a:srgbClr val="000000"/>
                          </a:solidFill>
                          <a:latin typeface="+mj-lt"/>
                        </a:rPr>
                        <a:t>Seventh Day Adventist</a:t>
                      </a:r>
                    </a:p>
                  </a:txBody>
                  <a:tcPr marL="5684" marR="5684" marT="56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400" b="1" i="0" u="sng" strike="noStrike" dirty="0">
                          <a:solidFill>
                            <a:srgbClr val="000000"/>
                          </a:solidFill>
                          <a:latin typeface="Calibri"/>
                        </a:rPr>
                        <a:t>Jehovah </a:t>
                      </a:r>
                      <a:r>
                        <a:rPr lang="en-AU" sz="1400" b="1" i="0" u="sng" strike="noStrike" dirty="0" smtClean="0">
                          <a:solidFill>
                            <a:srgbClr val="000000"/>
                          </a:solidFill>
                          <a:latin typeface="Calibri"/>
                        </a:rPr>
                        <a:t>Witness Sources</a:t>
                      </a:r>
                      <a:endParaRPr lang="en-AU" sz="1400" b="1" i="0" u="sng" strike="noStrike" dirty="0">
                        <a:solidFill>
                          <a:srgbClr val="000000"/>
                        </a:solidFill>
                        <a:latin typeface="Calibri"/>
                      </a:endParaRPr>
                    </a:p>
                  </a:txBody>
                  <a:tcPr marL="5684" marR="5684" marT="56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1424">
                <a:tc>
                  <a:txBody>
                    <a:bodyPr/>
                    <a:lstStyle/>
                    <a:p>
                      <a:pPr algn="ctr" fontAlgn="b"/>
                      <a:r>
                        <a:rPr lang="en-AU" sz="1000" b="1" i="0" u="sng" strike="noStrike">
                          <a:solidFill>
                            <a:srgbClr val="000000"/>
                          </a:solidFill>
                          <a:latin typeface="Calibri"/>
                        </a:rPr>
                        <a:t>Indefinite Time Interval</a:t>
                      </a:r>
                    </a:p>
                  </a:txBody>
                  <a:tcPr marL="5684" marR="5684" marT="56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AU" sz="1000" b="1" i="0" u="sng" strike="noStrike" dirty="0">
                          <a:solidFill>
                            <a:srgbClr val="000000"/>
                          </a:solidFill>
                          <a:latin typeface="Calibri"/>
                        </a:rPr>
                        <a:t>Indefinite Time Interval</a:t>
                      </a:r>
                    </a:p>
                  </a:txBody>
                  <a:tcPr marL="5684" marR="5684" marT="56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201424">
                <a:tc>
                  <a:txBody>
                    <a:bodyPr/>
                    <a:lstStyle/>
                    <a:p>
                      <a:pPr algn="ctr" fontAlgn="b"/>
                      <a:r>
                        <a:rPr lang="fr-FR" sz="800" b="1" i="0" u="none" strike="noStrike" dirty="0">
                          <a:solidFill>
                            <a:srgbClr val="000000"/>
                          </a:solidFill>
                          <a:latin typeface="Calibri"/>
                        </a:rPr>
                        <a:t>SDA Bible </a:t>
                      </a:r>
                      <a:r>
                        <a:rPr lang="fr-FR" sz="800" b="1" i="0" u="none" strike="noStrike" dirty="0" err="1">
                          <a:solidFill>
                            <a:srgbClr val="000000"/>
                          </a:solidFill>
                          <a:latin typeface="Calibri"/>
                        </a:rPr>
                        <a:t>Commentary</a:t>
                      </a:r>
                      <a:r>
                        <a:rPr lang="fr-FR" sz="800" b="1" i="0" u="none" strike="noStrike" dirty="0">
                          <a:solidFill>
                            <a:srgbClr val="000000"/>
                          </a:solidFill>
                          <a:latin typeface="Calibri"/>
                        </a:rPr>
                        <a:t>, Volume 12, Page 419.</a:t>
                      </a:r>
                    </a:p>
                  </a:txBody>
                  <a:tcPr marL="5684" marR="5684" marT="56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ctr" fontAlgn="b"/>
                      <a:r>
                        <a:rPr lang="en-AU" sz="800" b="1" i="0" u="none" strike="noStrike">
                          <a:solidFill>
                            <a:srgbClr val="000000"/>
                          </a:solidFill>
                          <a:latin typeface="Times New Roman"/>
                        </a:rPr>
                        <a:t>The New Creation, 1904, pages 18, 19</a:t>
                      </a:r>
                    </a:p>
                  </a:txBody>
                  <a:tcPr marL="5684" marR="5684" marT="56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r>
              <a:tr h="191832">
                <a:tc>
                  <a:txBody>
                    <a:bodyPr/>
                    <a:lstStyle/>
                    <a:p>
                      <a:pPr algn="ctr" fontAlgn="b"/>
                      <a:r>
                        <a:rPr lang="en-AU" sz="800" b="1" i="0" u="none" strike="noStrike" dirty="0">
                          <a:solidFill>
                            <a:srgbClr val="000000"/>
                          </a:solidFill>
                          <a:latin typeface="Calibri"/>
                        </a:rPr>
                        <a:t> </a:t>
                      </a:r>
                    </a:p>
                  </a:txBody>
                  <a:tcPr marL="5684" marR="5684" marT="56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AU" sz="800" b="1" i="0" u="none" strike="noStrike">
                          <a:solidFill>
                            <a:srgbClr val="000000"/>
                          </a:solidFill>
                          <a:latin typeface="Times New Roman"/>
                        </a:rPr>
                        <a:t>“Creation,” 1927, Judge Rutherford, Page 14, 27</a:t>
                      </a:r>
                    </a:p>
                  </a:txBody>
                  <a:tcPr marL="5684" marR="5684" marT="56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91832">
                <a:tc>
                  <a:txBody>
                    <a:bodyPr/>
                    <a:lstStyle/>
                    <a:p>
                      <a:pPr algn="ctr" fontAlgn="b"/>
                      <a:r>
                        <a:rPr lang="en-AU" sz="800" b="1" i="0" u="none" strike="noStrike" dirty="0">
                          <a:solidFill>
                            <a:srgbClr val="000000"/>
                          </a:solidFill>
                          <a:latin typeface="Calibri"/>
                        </a:rPr>
                        <a:t> </a:t>
                      </a:r>
                    </a:p>
                  </a:txBody>
                  <a:tcPr marL="5684" marR="5684" marT="56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AU" sz="800" b="1" i="0" u="none" strike="noStrike">
                          <a:solidFill>
                            <a:srgbClr val="000000"/>
                          </a:solidFill>
                          <a:latin typeface="Times New Roman"/>
                        </a:rPr>
                        <a:t>Evolution Or By Creation?, Chapter 3, 1985 Edition</a:t>
                      </a:r>
                    </a:p>
                  </a:txBody>
                  <a:tcPr marL="5684" marR="5684" marT="56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91832">
                <a:tc>
                  <a:txBody>
                    <a:bodyPr/>
                    <a:lstStyle/>
                    <a:p>
                      <a:pPr algn="ctr" fontAlgn="b"/>
                      <a:r>
                        <a:rPr lang="en-AU" sz="800" b="1" i="0" u="none" strike="noStrike" dirty="0">
                          <a:solidFill>
                            <a:srgbClr val="000000"/>
                          </a:solidFill>
                          <a:latin typeface="Calibri"/>
                        </a:rPr>
                        <a:t> </a:t>
                      </a:r>
                    </a:p>
                  </a:txBody>
                  <a:tcPr marL="5684" marR="5684" marT="56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AU" sz="800" b="1" i="0" u="none" strike="noStrike">
                          <a:solidFill>
                            <a:srgbClr val="000000"/>
                          </a:solidFill>
                          <a:latin typeface="Times New Roman"/>
                        </a:rPr>
                        <a:t>Evolution Or Creation, 1985, Page 26</a:t>
                      </a:r>
                    </a:p>
                  </a:txBody>
                  <a:tcPr marL="5684" marR="5684" marT="56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91832">
                <a:tc>
                  <a:txBody>
                    <a:bodyPr/>
                    <a:lstStyle/>
                    <a:p>
                      <a:pPr algn="ctr" fontAlgn="b"/>
                      <a:r>
                        <a:rPr lang="en-AU" sz="800" b="1" i="0" u="none" strike="noStrike" dirty="0">
                          <a:solidFill>
                            <a:srgbClr val="000000"/>
                          </a:solidFill>
                          <a:latin typeface="Calibri"/>
                        </a:rPr>
                        <a:t> </a:t>
                      </a:r>
                    </a:p>
                  </a:txBody>
                  <a:tcPr marL="5684" marR="5684" marT="56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AU" sz="800" b="1" i="0" u="none" strike="noStrike">
                          <a:solidFill>
                            <a:srgbClr val="000000"/>
                          </a:solidFill>
                          <a:latin typeface="Times New Roman"/>
                        </a:rPr>
                        <a:t>Aid To Bible Understanding, Page 476</a:t>
                      </a:r>
                    </a:p>
                  </a:txBody>
                  <a:tcPr marL="5684" marR="5684" marT="56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91832">
                <a:tc>
                  <a:txBody>
                    <a:bodyPr/>
                    <a:lstStyle/>
                    <a:p>
                      <a:pPr algn="ctr" fontAlgn="b"/>
                      <a:r>
                        <a:rPr lang="en-AU" sz="800" b="1" i="0" u="none" strike="noStrike" dirty="0">
                          <a:solidFill>
                            <a:srgbClr val="000000"/>
                          </a:solidFill>
                          <a:latin typeface="Calibri"/>
                        </a:rPr>
                        <a:t> </a:t>
                      </a:r>
                    </a:p>
                  </a:txBody>
                  <a:tcPr marL="5684" marR="5684" marT="56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b-NO" sz="800" b="1" i="0" u="none" strike="noStrike">
                          <a:solidFill>
                            <a:srgbClr val="000000"/>
                          </a:solidFill>
                          <a:latin typeface="Times New Roman"/>
                        </a:rPr>
                        <a:t>Awake, September 2006, Page 19</a:t>
                      </a:r>
                    </a:p>
                  </a:txBody>
                  <a:tcPr marL="5684" marR="5684" marT="56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91832">
                <a:tc>
                  <a:txBody>
                    <a:bodyPr/>
                    <a:lstStyle/>
                    <a:p>
                      <a:pPr algn="ctr" fontAlgn="b"/>
                      <a:r>
                        <a:rPr lang="en-AU" sz="800" b="1" i="0" u="none" strike="noStrike" dirty="0">
                          <a:solidFill>
                            <a:srgbClr val="000000"/>
                          </a:solidFill>
                          <a:latin typeface="Calibri"/>
                        </a:rPr>
                        <a:t> </a:t>
                      </a:r>
                    </a:p>
                  </a:txBody>
                  <a:tcPr marL="5684" marR="5684" marT="56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nb-NO" sz="800" b="1" i="0" u="none" strike="noStrike" dirty="0">
                          <a:solidFill>
                            <a:srgbClr val="000000"/>
                          </a:solidFill>
                          <a:latin typeface="Times New Roman"/>
                        </a:rPr>
                        <a:t>Awake, September 2006, Page 28</a:t>
                      </a:r>
                    </a:p>
                  </a:txBody>
                  <a:tcPr marL="5684" marR="5684" marT="56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01424">
                <a:tc>
                  <a:txBody>
                    <a:bodyPr/>
                    <a:lstStyle/>
                    <a:p>
                      <a:pPr algn="ctr" fontAlgn="b"/>
                      <a:r>
                        <a:rPr lang="en-AU" sz="1000" b="1" i="0" u="sng" strike="noStrike" dirty="0">
                          <a:solidFill>
                            <a:srgbClr val="000000"/>
                          </a:solidFill>
                          <a:latin typeface="Calibri"/>
                        </a:rPr>
                        <a:t>Two Stage Creation</a:t>
                      </a:r>
                    </a:p>
                  </a:txBody>
                  <a:tcPr marL="5684" marR="5684" marT="56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AU" sz="1000" b="1" i="0" u="sng" strike="noStrike" dirty="0">
                          <a:solidFill>
                            <a:srgbClr val="000000"/>
                          </a:solidFill>
                          <a:latin typeface="Calibri"/>
                        </a:rPr>
                        <a:t>Two Stage Creation</a:t>
                      </a:r>
                    </a:p>
                  </a:txBody>
                  <a:tcPr marL="5684" marR="5684" marT="56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201424">
                <a:tc>
                  <a:txBody>
                    <a:bodyPr/>
                    <a:lstStyle/>
                    <a:p>
                      <a:pPr algn="ctr" fontAlgn="b"/>
                      <a:r>
                        <a:rPr lang="en-AU" sz="800" b="1" i="0" u="none" strike="noStrike" dirty="0">
                          <a:solidFill>
                            <a:srgbClr val="000000"/>
                          </a:solidFill>
                          <a:latin typeface="Calibri"/>
                        </a:rPr>
                        <a:t>Radiometric Dating, L. J. Gibson, Page 4, 5.</a:t>
                      </a:r>
                    </a:p>
                  </a:txBody>
                  <a:tcPr marL="5684" marR="5684" marT="56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ctr" fontAlgn="b"/>
                      <a:r>
                        <a:rPr lang="en-AU" sz="800" b="1" i="0" u="none" strike="noStrike">
                          <a:solidFill>
                            <a:srgbClr val="000000"/>
                          </a:solidFill>
                          <a:latin typeface="Times New Roman"/>
                        </a:rPr>
                        <a:t>The New Creation, 1904, pages 18, 19</a:t>
                      </a:r>
                    </a:p>
                  </a:txBody>
                  <a:tcPr marL="5684" marR="5684" marT="56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r>
              <a:tr h="191832">
                <a:tc>
                  <a:txBody>
                    <a:bodyPr/>
                    <a:lstStyle/>
                    <a:p>
                      <a:pPr algn="ctr" fontAlgn="b"/>
                      <a:r>
                        <a:rPr lang="en-AU" sz="800" b="1" i="0" u="none" strike="noStrike" dirty="0">
                          <a:solidFill>
                            <a:srgbClr val="000000"/>
                          </a:solidFill>
                          <a:latin typeface="Calibri"/>
                        </a:rPr>
                        <a:t>Record, March 11, 1995, Pages 6-9</a:t>
                      </a:r>
                    </a:p>
                  </a:txBody>
                  <a:tcPr marL="5684" marR="5684" marT="56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AU" sz="800" b="1" i="0" u="none" strike="noStrike">
                          <a:solidFill>
                            <a:srgbClr val="000000"/>
                          </a:solidFill>
                          <a:latin typeface="Times New Roman"/>
                        </a:rPr>
                        <a:t>“Creation,” 1927, Judge Rutherford, Page 14, 27</a:t>
                      </a:r>
                    </a:p>
                  </a:txBody>
                  <a:tcPr marL="5684" marR="5684" marT="56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91832">
                <a:tc>
                  <a:txBody>
                    <a:bodyPr/>
                    <a:lstStyle/>
                    <a:p>
                      <a:pPr algn="ctr" fontAlgn="b"/>
                      <a:r>
                        <a:rPr lang="en-AU" sz="800" b="1" i="0" u="none" strike="noStrike" dirty="0">
                          <a:solidFill>
                            <a:srgbClr val="000000"/>
                          </a:solidFill>
                          <a:latin typeface="Calibri"/>
                        </a:rPr>
                        <a:t>God’s Creation, Pacific Press, 1999, Page 33. </a:t>
                      </a:r>
                    </a:p>
                  </a:txBody>
                  <a:tcPr marL="5684" marR="5684" marT="56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AU" sz="800" b="1" i="0" u="none" strike="noStrike">
                          <a:solidFill>
                            <a:srgbClr val="000000"/>
                          </a:solidFill>
                          <a:latin typeface="Times New Roman"/>
                        </a:rPr>
                        <a:t>Evolution Or By Creation?, Chapter 3, 1985 Edition</a:t>
                      </a:r>
                    </a:p>
                  </a:txBody>
                  <a:tcPr marL="5684" marR="5684" marT="56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91832">
                <a:tc>
                  <a:txBody>
                    <a:bodyPr/>
                    <a:lstStyle/>
                    <a:p>
                      <a:pPr algn="ctr" fontAlgn="b"/>
                      <a:r>
                        <a:rPr lang="en-AU" sz="800" b="1" i="0" u="none" strike="noStrike" dirty="0">
                          <a:solidFill>
                            <a:srgbClr val="000000"/>
                          </a:solidFill>
                          <a:latin typeface="Calibri"/>
                          <a:hlinkClick r:id="rId2"/>
                        </a:rPr>
                        <a:t>www.grisda.org/origins/08020.pdf</a:t>
                      </a:r>
                      <a:endParaRPr lang="en-AU" sz="800" b="1" i="0" u="none" strike="noStrike" dirty="0">
                        <a:solidFill>
                          <a:srgbClr val="000000"/>
                        </a:solidFill>
                        <a:latin typeface="Calibri"/>
                      </a:endParaRPr>
                    </a:p>
                  </a:txBody>
                  <a:tcPr marL="5684" marR="5684" marT="56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AU" sz="800" b="1" i="0" u="none" strike="noStrike">
                          <a:solidFill>
                            <a:srgbClr val="000000"/>
                          </a:solidFill>
                          <a:latin typeface="Times New Roman"/>
                        </a:rPr>
                        <a:t>Evolution Or Creation, 1985, Page 26</a:t>
                      </a:r>
                    </a:p>
                  </a:txBody>
                  <a:tcPr marL="5684" marR="5684" marT="56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91832">
                <a:tc>
                  <a:txBody>
                    <a:bodyPr/>
                    <a:lstStyle/>
                    <a:p>
                      <a:pPr algn="ctr" fontAlgn="b"/>
                      <a:r>
                        <a:rPr lang="en-AU" sz="800" b="1" i="0" u="none" strike="noStrike" dirty="0">
                          <a:solidFill>
                            <a:srgbClr val="000000"/>
                          </a:solidFill>
                          <a:latin typeface="Calibri"/>
                          <a:hlinkClick r:id="rId2"/>
                        </a:rPr>
                        <a:t>www.grisda.org/origins/19087.pdf</a:t>
                      </a:r>
                      <a:endParaRPr lang="en-AU" sz="800" b="1" i="0" u="none" strike="noStrike" dirty="0">
                        <a:solidFill>
                          <a:srgbClr val="000000"/>
                        </a:solidFill>
                        <a:latin typeface="Calibri"/>
                      </a:endParaRPr>
                    </a:p>
                  </a:txBody>
                  <a:tcPr marL="5684" marR="5684" marT="56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AU" sz="800" b="1" i="0" u="none" strike="noStrike">
                          <a:solidFill>
                            <a:srgbClr val="000000"/>
                          </a:solidFill>
                          <a:latin typeface="Times New Roman"/>
                        </a:rPr>
                        <a:t>Aid To Bible Understanding, Page 476</a:t>
                      </a:r>
                    </a:p>
                  </a:txBody>
                  <a:tcPr marL="5684" marR="5684" marT="56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91832">
                <a:tc>
                  <a:txBody>
                    <a:bodyPr/>
                    <a:lstStyle/>
                    <a:p>
                      <a:pPr algn="ctr" fontAlgn="b"/>
                      <a:r>
                        <a:rPr lang="en-AU" sz="800" b="1" i="0" u="none" strike="noStrike" dirty="0">
                          <a:solidFill>
                            <a:srgbClr val="000000"/>
                          </a:solidFill>
                          <a:latin typeface="Calibri"/>
                          <a:hlinkClick r:id="rId3"/>
                        </a:rPr>
                        <a:t>www.grisda.org/origins/17086.htm</a:t>
                      </a:r>
                      <a:endParaRPr lang="en-AU" sz="800" b="1" i="0" u="none" strike="noStrike" dirty="0">
                        <a:solidFill>
                          <a:srgbClr val="000000"/>
                        </a:solidFill>
                        <a:latin typeface="Calibri"/>
                      </a:endParaRPr>
                    </a:p>
                  </a:txBody>
                  <a:tcPr marL="5684" marR="5684" marT="56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b-NO" sz="800" b="1" i="0" u="none" strike="noStrike">
                          <a:solidFill>
                            <a:srgbClr val="000000"/>
                          </a:solidFill>
                          <a:latin typeface="Times New Roman"/>
                        </a:rPr>
                        <a:t>Awake, September 2006, Page 19</a:t>
                      </a:r>
                    </a:p>
                  </a:txBody>
                  <a:tcPr marL="5684" marR="5684" marT="56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91832">
                <a:tc>
                  <a:txBody>
                    <a:bodyPr/>
                    <a:lstStyle/>
                    <a:p>
                      <a:pPr algn="ctr" fontAlgn="b"/>
                      <a:r>
                        <a:rPr lang="en-AU" sz="800" b="1" i="0" u="none" strike="noStrike" dirty="0">
                          <a:solidFill>
                            <a:srgbClr val="000000"/>
                          </a:solidFill>
                          <a:latin typeface="Calibri"/>
                          <a:hlinkClick r:id="rId2"/>
                        </a:rPr>
                        <a:t> </a:t>
                      </a:r>
                      <a:endParaRPr lang="en-AU" sz="800" b="1" i="0" u="none" strike="noStrike" dirty="0">
                        <a:solidFill>
                          <a:srgbClr val="000000"/>
                        </a:solidFill>
                        <a:latin typeface="Calibri"/>
                      </a:endParaRPr>
                    </a:p>
                  </a:txBody>
                  <a:tcPr marL="5684" marR="5684" marT="56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nb-NO" sz="800" b="1" i="0" u="none" strike="noStrike" dirty="0">
                          <a:solidFill>
                            <a:srgbClr val="000000"/>
                          </a:solidFill>
                          <a:latin typeface="Times New Roman"/>
                        </a:rPr>
                        <a:t>Awake, September 2006, Page 28</a:t>
                      </a:r>
                    </a:p>
                  </a:txBody>
                  <a:tcPr marL="5684" marR="5684" marT="56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01424">
                <a:tc>
                  <a:txBody>
                    <a:bodyPr/>
                    <a:lstStyle/>
                    <a:p>
                      <a:pPr algn="ctr" fontAlgn="b"/>
                      <a:r>
                        <a:rPr lang="en-AU" sz="1000" b="1" i="0" u="sng" strike="noStrike" dirty="0">
                          <a:solidFill>
                            <a:srgbClr val="000000"/>
                          </a:solidFill>
                          <a:latin typeface="Calibri"/>
                        </a:rPr>
                        <a:t>5 Billion Year Gap</a:t>
                      </a:r>
                    </a:p>
                  </a:txBody>
                  <a:tcPr marL="5684" marR="5684" marT="56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AU" sz="1000" b="1" i="0" u="sng" strike="noStrike" dirty="0">
                          <a:solidFill>
                            <a:srgbClr val="000000"/>
                          </a:solidFill>
                          <a:latin typeface="Calibri"/>
                        </a:rPr>
                        <a:t>5 Billion Year Gap</a:t>
                      </a:r>
                    </a:p>
                  </a:txBody>
                  <a:tcPr marL="5684" marR="5684" marT="56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201424">
                <a:tc>
                  <a:txBody>
                    <a:bodyPr/>
                    <a:lstStyle/>
                    <a:p>
                      <a:pPr algn="ctr" fontAlgn="b"/>
                      <a:r>
                        <a:rPr lang="en-AU" sz="800" b="1" i="0" u="none" strike="noStrike" dirty="0">
                          <a:solidFill>
                            <a:srgbClr val="000000"/>
                          </a:solidFill>
                          <a:latin typeface="Calibri"/>
                        </a:rPr>
                        <a:t>Record March 11, 1995, Pages 6-9</a:t>
                      </a:r>
                    </a:p>
                  </a:txBody>
                  <a:tcPr marL="5684" marR="5684" marT="56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ctr" fontAlgn="b"/>
                      <a:r>
                        <a:rPr lang="en-AU" sz="800" b="1" i="0" u="none" strike="noStrike" dirty="0">
                          <a:solidFill>
                            <a:srgbClr val="000000"/>
                          </a:solidFill>
                          <a:latin typeface="Times New Roman"/>
                          <a:hlinkClick r:id="rId4"/>
                        </a:rPr>
                        <a:t>www.Watchtower.org/library/g/2002/6/8/article_01.htm</a:t>
                      </a:r>
                      <a:endParaRPr lang="en-AU" sz="800" b="1" i="0" u="none" strike="noStrike" dirty="0">
                        <a:solidFill>
                          <a:srgbClr val="000000"/>
                        </a:solidFill>
                        <a:latin typeface="Times New Roman"/>
                      </a:endParaRPr>
                    </a:p>
                  </a:txBody>
                  <a:tcPr marL="5684" marR="5684" marT="56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r>
              <a:tr h="191832">
                <a:tc>
                  <a:txBody>
                    <a:bodyPr/>
                    <a:lstStyle/>
                    <a:p>
                      <a:pPr algn="ctr" fontAlgn="b"/>
                      <a:r>
                        <a:rPr lang="en-AU" sz="800" b="1" i="0" u="none" strike="noStrike" dirty="0">
                          <a:solidFill>
                            <a:srgbClr val="000000"/>
                          </a:solidFill>
                          <a:latin typeface="Calibri"/>
                        </a:rPr>
                        <a:t>Radiometric Dating, L. J. Gibson, Page 4, 5.</a:t>
                      </a:r>
                    </a:p>
                  </a:txBody>
                  <a:tcPr marL="5684" marR="5684" marT="56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AU" sz="800" b="1" i="0" u="none" strike="noStrike">
                          <a:solidFill>
                            <a:srgbClr val="000000"/>
                          </a:solidFill>
                          <a:latin typeface="Times New Roman"/>
                          <a:hlinkClick r:id="rId5"/>
                        </a:rPr>
                        <a:t>www.watchtower.org/e/200609a/article_01.htm</a:t>
                      </a:r>
                      <a:endParaRPr lang="en-AU" sz="800" b="1" i="0" u="none" strike="noStrike">
                        <a:solidFill>
                          <a:srgbClr val="000000"/>
                        </a:solidFill>
                        <a:latin typeface="Times New Roman"/>
                      </a:endParaRPr>
                    </a:p>
                  </a:txBody>
                  <a:tcPr marL="5684" marR="5684" marT="56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91832">
                <a:tc>
                  <a:txBody>
                    <a:bodyPr/>
                    <a:lstStyle/>
                    <a:p>
                      <a:pPr algn="ctr" fontAlgn="b"/>
                      <a:r>
                        <a:rPr lang="en-AU" sz="800" b="1" i="0" u="none" strike="noStrike" dirty="0">
                          <a:solidFill>
                            <a:srgbClr val="000000"/>
                          </a:solidFill>
                          <a:latin typeface="Calibri"/>
                        </a:rPr>
                        <a:t> </a:t>
                      </a:r>
                    </a:p>
                  </a:txBody>
                  <a:tcPr marL="5684" marR="5684" marT="56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AU" sz="800" b="1" i="0" u="none" strike="noStrike">
                          <a:solidFill>
                            <a:srgbClr val="000000"/>
                          </a:solidFill>
                          <a:latin typeface="Times New Roman"/>
                        </a:rPr>
                        <a:t>Evolution Or By Creation?, Chapter 3, 1985 Edition]</a:t>
                      </a:r>
                    </a:p>
                  </a:txBody>
                  <a:tcPr marL="5684" marR="5684" marT="56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91832">
                <a:tc>
                  <a:txBody>
                    <a:bodyPr/>
                    <a:lstStyle/>
                    <a:p>
                      <a:pPr algn="ctr" fontAlgn="b"/>
                      <a:r>
                        <a:rPr lang="en-AU" sz="800" b="1" i="0" u="none" strike="noStrike" dirty="0">
                          <a:solidFill>
                            <a:srgbClr val="000000"/>
                          </a:solidFill>
                          <a:latin typeface="Calibri"/>
                        </a:rPr>
                        <a:t> </a:t>
                      </a:r>
                    </a:p>
                  </a:txBody>
                  <a:tcPr marL="5684" marR="5684" marT="56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AU" sz="800" b="1" i="0" u="none" strike="noStrike">
                          <a:solidFill>
                            <a:srgbClr val="000000"/>
                          </a:solidFill>
                          <a:latin typeface="Times New Roman"/>
                        </a:rPr>
                        <a:t>Evolution Or Creation, 1985, Page 26</a:t>
                      </a:r>
                    </a:p>
                  </a:txBody>
                  <a:tcPr marL="5684" marR="5684" marT="56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91832">
                <a:tc>
                  <a:txBody>
                    <a:bodyPr/>
                    <a:lstStyle/>
                    <a:p>
                      <a:pPr algn="ctr" fontAlgn="b"/>
                      <a:r>
                        <a:rPr lang="en-AU" sz="800" b="1" i="0" u="none" strike="noStrike" dirty="0">
                          <a:solidFill>
                            <a:srgbClr val="000000"/>
                          </a:solidFill>
                          <a:latin typeface="Calibri"/>
                        </a:rPr>
                        <a:t> </a:t>
                      </a:r>
                    </a:p>
                  </a:txBody>
                  <a:tcPr marL="5684" marR="5684" marT="56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AU" sz="800" b="1" i="0" u="none" strike="noStrike">
                          <a:solidFill>
                            <a:srgbClr val="000000"/>
                          </a:solidFill>
                          <a:latin typeface="Times New Roman"/>
                        </a:rPr>
                        <a:t>All Scripture Inspired, 1990, Page 14</a:t>
                      </a:r>
                    </a:p>
                  </a:txBody>
                  <a:tcPr marL="5684" marR="5684" marT="56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91832">
                <a:tc>
                  <a:txBody>
                    <a:bodyPr/>
                    <a:lstStyle/>
                    <a:p>
                      <a:pPr algn="ctr" fontAlgn="b"/>
                      <a:r>
                        <a:rPr lang="en-AU" sz="800" b="1" i="0" u="none" strike="noStrike" dirty="0">
                          <a:solidFill>
                            <a:srgbClr val="000000"/>
                          </a:solidFill>
                          <a:latin typeface="Calibri"/>
                        </a:rPr>
                        <a:t> </a:t>
                      </a:r>
                    </a:p>
                  </a:txBody>
                  <a:tcPr marL="5684" marR="5684" marT="56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AU" sz="800" b="1" i="0" u="none" strike="noStrike">
                          <a:solidFill>
                            <a:srgbClr val="000000"/>
                          </a:solidFill>
                          <a:latin typeface="Times New Roman"/>
                        </a:rPr>
                        <a:t>Aid To Bible Understanding, Page 476</a:t>
                      </a:r>
                    </a:p>
                  </a:txBody>
                  <a:tcPr marL="5684" marR="5684" marT="56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91832">
                <a:tc>
                  <a:txBody>
                    <a:bodyPr/>
                    <a:lstStyle/>
                    <a:p>
                      <a:pPr algn="ctr" fontAlgn="b"/>
                      <a:r>
                        <a:rPr lang="en-AU" sz="800" b="1" i="0" u="none" strike="noStrike" dirty="0">
                          <a:solidFill>
                            <a:srgbClr val="000000"/>
                          </a:solidFill>
                          <a:latin typeface="Calibri"/>
                        </a:rPr>
                        <a:t> </a:t>
                      </a:r>
                    </a:p>
                  </a:txBody>
                  <a:tcPr marL="5684" marR="5684" marT="56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AU" sz="800" b="1" i="0" u="none" strike="noStrike">
                          <a:solidFill>
                            <a:srgbClr val="000000"/>
                          </a:solidFill>
                          <a:latin typeface="Times New Roman"/>
                        </a:rPr>
                        <a:t>Reasoning From The Scriptures, 1989, Page 88</a:t>
                      </a:r>
                    </a:p>
                  </a:txBody>
                  <a:tcPr marL="5684" marR="5684" marT="56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91832">
                <a:tc>
                  <a:txBody>
                    <a:bodyPr/>
                    <a:lstStyle/>
                    <a:p>
                      <a:pPr algn="ctr" fontAlgn="b"/>
                      <a:r>
                        <a:rPr lang="en-AU" sz="800" b="1" i="0" u="none" strike="noStrike" dirty="0">
                          <a:solidFill>
                            <a:srgbClr val="000000"/>
                          </a:solidFill>
                          <a:latin typeface="Calibri"/>
                        </a:rPr>
                        <a:t> </a:t>
                      </a:r>
                    </a:p>
                  </a:txBody>
                  <a:tcPr marL="5684" marR="5684" marT="56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nb-NO" sz="800" b="1" i="0" u="none" strike="noStrike" dirty="0">
                          <a:solidFill>
                            <a:srgbClr val="000000"/>
                          </a:solidFill>
                          <a:latin typeface="Times New Roman"/>
                        </a:rPr>
                        <a:t>Awake, September 2006, Page 19</a:t>
                      </a:r>
                    </a:p>
                  </a:txBody>
                  <a:tcPr marL="5684" marR="5684" marT="56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01424">
                <a:tc>
                  <a:txBody>
                    <a:bodyPr/>
                    <a:lstStyle/>
                    <a:p>
                      <a:pPr algn="ctr" fontAlgn="b"/>
                      <a:r>
                        <a:rPr lang="en-AU" sz="1000" b="1" i="0" u="sng" strike="noStrike" dirty="0">
                          <a:solidFill>
                            <a:srgbClr val="000000"/>
                          </a:solidFill>
                          <a:latin typeface="Calibri"/>
                        </a:rPr>
                        <a:t>Genesis 1:1 = Universe</a:t>
                      </a:r>
                    </a:p>
                  </a:txBody>
                  <a:tcPr marL="5684" marR="5684" marT="56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AU" sz="1000" b="1" i="0" u="sng" strike="noStrike" dirty="0">
                          <a:solidFill>
                            <a:srgbClr val="000000"/>
                          </a:solidFill>
                          <a:latin typeface="Calibri"/>
                        </a:rPr>
                        <a:t>Genesis 1:1 = Universe</a:t>
                      </a:r>
                    </a:p>
                  </a:txBody>
                  <a:tcPr marL="5684" marR="5684" marT="56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201424">
                <a:tc>
                  <a:txBody>
                    <a:bodyPr/>
                    <a:lstStyle/>
                    <a:p>
                      <a:pPr algn="ctr" fontAlgn="b"/>
                      <a:r>
                        <a:rPr lang="en-AU" sz="800" b="1" i="0" u="none" strike="noStrike" dirty="0">
                          <a:solidFill>
                            <a:srgbClr val="000000"/>
                          </a:solidFill>
                          <a:latin typeface="Calibri"/>
                        </a:rPr>
                        <a:t>God’s Creation, Pacific Press, 1999, Page 33. </a:t>
                      </a:r>
                    </a:p>
                  </a:txBody>
                  <a:tcPr marL="5684" marR="5684" marT="56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ctr" fontAlgn="b"/>
                      <a:r>
                        <a:rPr lang="en-AU" sz="800" b="1" i="0" u="none" strike="noStrike">
                          <a:solidFill>
                            <a:srgbClr val="000000"/>
                          </a:solidFill>
                          <a:latin typeface="Calibri"/>
                          <a:hlinkClick r:id="rId5"/>
                        </a:rPr>
                        <a:t>www.watchtower.org/e/200609a/article_01.htm</a:t>
                      </a:r>
                      <a:endParaRPr lang="en-AU" sz="800" b="1" i="0" u="none" strike="noStrike">
                        <a:solidFill>
                          <a:srgbClr val="000000"/>
                        </a:solidFill>
                        <a:latin typeface="Calibri"/>
                      </a:endParaRPr>
                    </a:p>
                  </a:txBody>
                  <a:tcPr marL="5684" marR="5684" marT="56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r>
              <a:tr h="191832">
                <a:tc>
                  <a:txBody>
                    <a:bodyPr/>
                    <a:lstStyle/>
                    <a:p>
                      <a:pPr algn="ctr" fontAlgn="b"/>
                      <a:r>
                        <a:rPr lang="en-AU" sz="800" b="1" i="0" u="none" strike="noStrike" dirty="0">
                          <a:solidFill>
                            <a:srgbClr val="000000"/>
                          </a:solidFill>
                          <a:latin typeface="Calibri"/>
                        </a:rPr>
                        <a:t> </a:t>
                      </a:r>
                    </a:p>
                  </a:txBody>
                  <a:tcPr marL="5684" marR="5684" marT="56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AU" sz="800" b="1" i="0" u="none" strike="noStrike">
                          <a:solidFill>
                            <a:srgbClr val="000000"/>
                          </a:solidFill>
                          <a:latin typeface="Calibri"/>
                          <a:hlinkClick r:id="rId6"/>
                        </a:rPr>
                        <a:t>www.watchtower.org/e/20070215/article_02.htm</a:t>
                      </a:r>
                      <a:endParaRPr lang="en-AU" sz="800" b="1" i="0" u="none" strike="noStrike">
                        <a:solidFill>
                          <a:srgbClr val="000000"/>
                        </a:solidFill>
                        <a:latin typeface="Calibri"/>
                      </a:endParaRPr>
                    </a:p>
                  </a:txBody>
                  <a:tcPr marL="5684" marR="5684" marT="56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91832">
                <a:tc>
                  <a:txBody>
                    <a:bodyPr/>
                    <a:lstStyle/>
                    <a:p>
                      <a:pPr algn="ctr" fontAlgn="b"/>
                      <a:r>
                        <a:rPr lang="en-AU" sz="800" b="1" i="0" u="none" strike="noStrike" dirty="0">
                          <a:solidFill>
                            <a:srgbClr val="000000"/>
                          </a:solidFill>
                          <a:latin typeface="Calibri"/>
                        </a:rPr>
                        <a:t> </a:t>
                      </a:r>
                    </a:p>
                  </a:txBody>
                  <a:tcPr marL="5684" marR="5684" marT="56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nb-NO" sz="800" b="1" i="0" u="none" strike="noStrike" dirty="0">
                          <a:solidFill>
                            <a:srgbClr val="000000"/>
                          </a:solidFill>
                          <a:latin typeface="Times New Roman"/>
                        </a:rPr>
                        <a:t>Awake, September 2006, Page 19</a:t>
                      </a:r>
                    </a:p>
                  </a:txBody>
                  <a:tcPr marL="5684" marR="5684" marT="56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01424">
                <a:tc>
                  <a:txBody>
                    <a:bodyPr/>
                    <a:lstStyle/>
                    <a:p>
                      <a:pPr algn="ctr" fontAlgn="b"/>
                      <a:r>
                        <a:rPr lang="en-AU" sz="1000" b="1" i="0" u="sng" strike="noStrike" dirty="0">
                          <a:solidFill>
                            <a:srgbClr val="000000"/>
                          </a:solidFill>
                          <a:latin typeface="Calibri"/>
                        </a:rPr>
                        <a:t>Gap Between Genesis 1:1 and Genesis 1:3</a:t>
                      </a:r>
                    </a:p>
                  </a:txBody>
                  <a:tcPr marL="5684" marR="5684" marT="56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AU" sz="1000" b="1" i="0" u="sng" strike="noStrike" dirty="0">
                          <a:solidFill>
                            <a:srgbClr val="000000"/>
                          </a:solidFill>
                          <a:latin typeface="Calibri"/>
                        </a:rPr>
                        <a:t>Gap Between Genesis 1:1 and Genesis 1:3</a:t>
                      </a:r>
                    </a:p>
                  </a:txBody>
                  <a:tcPr marL="5684" marR="5684" marT="56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201424">
                <a:tc>
                  <a:txBody>
                    <a:bodyPr/>
                    <a:lstStyle/>
                    <a:p>
                      <a:pPr algn="ctr" fontAlgn="b"/>
                      <a:r>
                        <a:rPr lang="fr-FR" sz="800" b="1" i="0" u="none" strike="noStrike" dirty="0">
                          <a:solidFill>
                            <a:srgbClr val="000000"/>
                          </a:solidFill>
                          <a:latin typeface="Calibri"/>
                        </a:rPr>
                        <a:t>SDA Bible </a:t>
                      </a:r>
                      <a:r>
                        <a:rPr lang="fr-FR" sz="800" b="1" i="0" u="none" strike="noStrike" dirty="0" err="1">
                          <a:solidFill>
                            <a:srgbClr val="000000"/>
                          </a:solidFill>
                          <a:latin typeface="Calibri"/>
                        </a:rPr>
                        <a:t>Commentary</a:t>
                      </a:r>
                      <a:r>
                        <a:rPr lang="fr-FR" sz="800" b="1" i="0" u="none" strike="noStrike" dirty="0">
                          <a:solidFill>
                            <a:srgbClr val="000000"/>
                          </a:solidFill>
                          <a:latin typeface="Calibri"/>
                        </a:rPr>
                        <a:t>, Volume 12, Page 419.</a:t>
                      </a:r>
                    </a:p>
                  </a:txBody>
                  <a:tcPr marL="5684" marR="5684" marT="56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ctr" fontAlgn="b"/>
                      <a:r>
                        <a:rPr lang="en-AU" sz="800" b="1" i="0" u="none" strike="noStrike">
                          <a:solidFill>
                            <a:srgbClr val="000000"/>
                          </a:solidFill>
                          <a:latin typeface="Times New Roman"/>
                        </a:rPr>
                        <a:t>“Creation,” 1927, Judge Rutherford, Page 37</a:t>
                      </a:r>
                    </a:p>
                  </a:txBody>
                  <a:tcPr marL="5684" marR="5684" marT="56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r>
              <a:tr h="191832">
                <a:tc>
                  <a:txBody>
                    <a:bodyPr/>
                    <a:lstStyle/>
                    <a:p>
                      <a:pPr algn="ctr" fontAlgn="b"/>
                      <a:r>
                        <a:rPr lang="en-AU" sz="800" b="1" i="0" u="none" strike="noStrike" dirty="0">
                          <a:solidFill>
                            <a:srgbClr val="000000"/>
                          </a:solidFill>
                          <a:latin typeface="Calibri"/>
                        </a:rPr>
                        <a:t>Record, March 11, 1995, Pages 6-9</a:t>
                      </a:r>
                    </a:p>
                  </a:txBody>
                  <a:tcPr marL="5684" marR="5684" marT="56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AU" sz="800" b="1" i="0" u="none" strike="noStrike">
                          <a:solidFill>
                            <a:srgbClr val="000000"/>
                          </a:solidFill>
                          <a:latin typeface="Times New Roman"/>
                        </a:rPr>
                        <a:t>Evolution Or Creation, 1985, Page 26</a:t>
                      </a:r>
                    </a:p>
                  </a:txBody>
                  <a:tcPr marL="5684" marR="5684" marT="56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91832">
                <a:tc>
                  <a:txBody>
                    <a:bodyPr/>
                    <a:lstStyle/>
                    <a:p>
                      <a:pPr algn="ctr" fontAlgn="b"/>
                      <a:r>
                        <a:rPr lang="en-AU" sz="800" b="1" i="0" u="none" strike="noStrike" dirty="0">
                          <a:solidFill>
                            <a:srgbClr val="000000"/>
                          </a:solidFill>
                          <a:latin typeface="Calibri"/>
                          <a:hlinkClick r:id="rId2"/>
                        </a:rPr>
                        <a:t>www.grisda.org/origins/17086.htm</a:t>
                      </a:r>
                      <a:endParaRPr lang="en-AU" sz="800" b="1" i="0" u="none" strike="noStrike" dirty="0">
                        <a:solidFill>
                          <a:srgbClr val="000000"/>
                        </a:solidFill>
                        <a:latin typeface="Calibri"/>
                      </a:endParaRPr>
                    </a:p>
                  </a:txBody>
                  <a:tcPr marL="5684" marR="5684" marT="56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b-NO" sz="800" b="1" i="0" u="none" strike="noStrike">
                          <a:solidFill>
                            <a:srgbClr val="000000"/>
                          </a:solidFill>
                          <a:latin typeface="Times New Roman"/>
                        </a:rPr>
                        <a:t>Awake, September 2006, Page 19</a:t>
                      </a:r>
                    </a:p>
                  </a:txBody>
                  <a:tcPr marL="5684" marR="5684" marT="56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91832">
                <a:tc>
                  <a:txBody>
                    <a:bodyPr/>
                    <a:lstStyle/>
                    <a:p>
                      <a:pPr algn="ctr" fontAlgn="b"/>
                      <a:r>
                        <a:rPr lang="en-AU" sz="800" b="1" i="0" u="none" strike="noStrike" dirty="0">
                          <a:solidFill>
                            <a:srgbClr val="000000"/>
                          </a:solidFill>
                          <a:latin typeface="Calibri"/>
                          <a:hlinkClick r:id="rId3"/>
                        </a:rPr>
                        <a:t>www.grisda.org/georpts/2108.htm</a:t>
                      </a:r>
                      <a:endParaRPr lang="en-AU" sz="800" b="1" i="0" u="none" strike="noStrike" dirty="0">
                        <a:solidFill>
                          <a:srgbClr val="000000"/>
                        </a:solidFill>
                        <a:latin typeface="Calibri"/>
                      </a:endParaRPr>
                    </a:p>
                  </a:txBody>
                  <a:tcPr marL="5684" marR="5684" marT="56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AU" sz="800" b="1" i="0" u="none" strike="noStrike" dirty="0">
                          <a:solidFill>
                            <a:srgbClr val="000000"/>
                          </a:solidFill>
                          <a:latin typeface="Calibri"/>
                        </a:rPr>
                        <a:t> </a:t>
                      </a:r>
                    </a:p>
                  </a:txBody>
                  <a:tcPr marL="5684" marR="5684" marT="56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5000628" cy="369332"/>
          </a:xfrm>
          <a:prstGeom prst="rect">
            <a:avLst/>
          </a:prstGeom>
          <a:solidFill>
            <a:srgbClr val="FFFF00"/>
          </a:solidFill>
          <a:ln>
            <a:solidFill>
              <a:schemeClr val="tx1"/>
            </a:solidFill>
          </a:ln>
        </p:spPr>
        <p:txBody>
          <a:bodyPr wrap="square">
            <a:spAutoFit/>
          </a:bodyPr>
          <a:lstStyle/>
          <a:p>
            <a:pPr algn="ctr"/>
            <a:r>
              <a:rPr lang="en-AU" b="1" u="sng" dirty="0" smtClean="0"/>
              <a:t>Complete Watchtower Articles</a:t>
            </a:r>
            <a:endParaRPr lang="en-AU" b="1" u="sng" dirty="0"/>
          </a:p>
        </p:txBody>
      </p:sp>
      <p:graphicFrame>
        <p:nvGraphicFramePr>
          <p:cNvPr id="7" name="Table 6"/>
          <p:cNvGraphicFramePr>
            <a:graphicFrameLocks noGrp="1"/>
          </p:cNvGraphicFramePr>
          <p:nvPr/>
        </p:nvGraphicFramePr>
        <p:xfrm>
          <a:off x="0" y="500042"/>
          <a:ext cx="5000660" cy="5859947"/>
        </p:xfrm>
        <a:graphic>
          <a:graphicData uri="http://schemas.openxmlformats.org/drawingml/2006/table">
            <a:tbl>
              <a:tblPr/>
              <a:tblGrid>
                <a:gridCol w="2480247"/>
                <a:gridCol w="2520413"/>
              </a:tblGrid>
              <a:tr h="182731">
                <a:tc>
                  <a:txBody>
                    <a:bodyPr/>
                    <a:lstStyle/>
                    <a:p>
                      <a:pPr algn="ctr" fontAlgn="b"/>
                      <a:r>
                        <a:rPr lang="en-AU" sz="1400" b="1" i="0" u="sng" strike="noStrike" dirty="0">
                          <a:solidFill>
                            <a:srgbClr val="000000"/>
                          </a:solidFill>
                          <a:latin typeface="Calibri"/>
                        </a:rPr>
                        <a:t>Creation Of The Earth:</a:t>
                      </a:r>
                    </a:p>
                  </a:txBody>
                  <a:tcPr marL="6111" marR="6111" marT="61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AU" sz="1400" b="1" i="0" u="sng" strike="noStrike" dirty="0">
                          <a:solidFill>
                            <a:srgbClr val="000000"/>
                          </a:solidFill>
                          <a:latin typeface="Calibri"/>
                        </a:rPr>
                        <a:t>Measuring Its Age: </a:t>
                      </a:r>
                    </a:p>
                  </a:txBody>
                  <a:tcPr marL="6111" marR="6111" marT="61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74029">
                <a:tc>
                  <a:txBody>
                    <a:bodyPr/>
                    <a:lstStyle/>
                    <a:p>
                      <a:pPr algn="ctr" fontAlgn="b"/>
                      <a:r>
                        <a:rPr lang="en-AU" sz="1000" b="1" i="0" u="none" strike="noStrike">
                          <a:solidFill>
                            <a:srgbClr val="000000"/>
                          </a:solidFill>
                          <a:latin typeface="Calibri"/>
                        </a:rPr>
                        <a:t>Aid To Bible Understanding, page 476</a:t>
                      </a:r>
                    </a:p>
                  </a:txBody>
                  <a:tcPr marL="6111" marR="6111" marT="61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AU" sz="1000" b="1" i="0" u="none" strike="noStrike">
                          <a:solidFill>
                            <a:srgbClr val="000000"/>
                          </a:solidFill>
                          <a:latin typeface="Calibri"/>
                        </a:rPr>
                        <a:t>Awake!, 1939, May 3, page 21</a:t>
                      </a:r>
                    </a:p>
                  </a:txBody>
                  <a:tcPr marL="6111" marR="6111" marT="61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74029">
                <a:tc>
                  <a:txBody>
                    <a:bodyPr/>
                    <a:lstStyle/>
                    <a:p>
                      <a:pPr algn="ctr" fontAlgn="b"/>
                      <a:r>
                        <a:rPr lang="en-AU" sz="1000" b="1" i="0" u="none" strike="noStrike">
                          <a:solidFill>
                            <a:srgbClr val="000000"/>
                          </a:solidFill>
                          <a:latin typeface="Calibri"/>
                        </a:rPr>
                        <a:t>Awake!, 1952, June 22, page 5-9 </a:t>
                      </a:r>
                    </a:p>
                  </a:txBody>
                  <a:tcPr marL="6111" marR="6111" marT="61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AU" sz="1000" b="1" i="0" u="none" strike="noStrike">
                          <a:solidFill>
                            <a:srgbClr val="000000"/>
                          </a:solidFill>
                          <a:latin typeface="Calibri"/>
                        </a:rPr>
                        <a:t>Awake!, 1946, January 16, page 16-17 </a:t>
                      </a:r>
                    </a:p>
                  </a:txBody>
                  <a:tcPr marL="6111" marR="6111" marT="61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74029">
                <a:tc>
                  <a:txBody>
                    <a:bodyPr/>
                    <a:lstStyle/>
                    <a:p>
                      <a:pPr algn="ctr" fontAlgn="b"/>
                      <a:r>
                        <a:rPr lang="en-AU" sz="1000" b="1" i="0" u="none" strike="noStrike">
                          <a:solidFill>
                            <a:srgbClr val="000000"/>
                          </a:solidFill>
                          <a:latin typeface="Calibri"/>
                        </a:rPr>
                        <a:t>Awake!, 1956, July 8, page 14 </a:t>
                      </a:r>
                    </a:p>
                  </a:txBody>
                  <a:tcPr marL="6111" marR="6111" marT="61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AU" sz="1000" b="1" i="0" u="none" strike="noStrike">
                          <a:solidFill>
                            <a:srgbClr val="000000"/>
                          </a:solidFill>
                          <a:latin typeface="Calibri"/>
                        </a:rPr>
                        <a:t>Awake!, 1948, November 22, page 24-26 </a:t>
                      </a:r>
                    </a:p>
                  </a:txBody>
                  <a:tcPr marL="6111" marR="6111" marT="61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74029">
                <a:tc>
                  <a:txBody>
                    <a:bodyPr/>
                    <a:lstStyle/>
                    <a:p>
                      <a:pPr algn="ctr" fontAlgn="b"/>
                      <a:r>
                        <a:rPr lang="en-AU" sz="1000" b="1" i="0" u="none" strike="noStrike">
                          <a:solidFill>
                            <a:srgbClr val="000000"/>
                          </a:solidFill>
                          <a:latin typeface="Calibri"/>
                        </a:rPr>
                        <a:t>Awake!, 1961, May 22, page 23 </a:t>
                      </a:r>
                    </a:p>
                  </a:txBody>
                  <a:tcPr marL="6111" marR="6111" marT="61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AU" sz="1000" b="1" i="0" u="none" strike="noStrike">
                          <a:solidFill>
                            <a:srgbClr val="000000"/>
                          </a:solidFill>
                          <a:latin typeface="Calibri"/>
                        </a:rPr>
                        <a:t>Awake!, 1952, August 8, page 17-19 </a:t>
                      </a:r>
                    </a:p>
                  </a:txBody>
                  <a:tcPr marL="6111" marR="6111" marT="61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74029">
                <a:tc>
                  <a:txBody>
                    <a:bodyPr/>
                    <a:lstStyle/>
                    <a:p>
                      <a:pPr algn="ctr" fontAlgn="b"/>
                      <a:r>
                        <a:rPr lang="en-AU" sz="1000" b="1" i="0" u="none" strike="noStrike">
                          <a:solidFill>
                            <a:srgbClr val="000000"/>
                          </a:solidFill>
                          <a:latin typeface="Calibri"/>
                        </a:rPr>
                        <a:t>Awake!, 1963, April 22, page 4-7 </a:t>
                      </a:r>
                    </a:p>
                  </a:txBody>
                  <a:tcPr marL="6111" marR="6111" marT="61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AU" sz="1000" b="1" i="0" u="none" strike="noStrike">
                          <a:solidFill>
                            <a:srgbClr val="000000"/>
                          </a:solidFill>
                          <a:latin typeface="Calibri"/>
                        </a:rPr>
                        <a:t>Awake!, 1952, February 22, page 13-16 </a:t>
                      </a:r>
                    </a:p>
                  </a:txBody>
                  <a:tcPr marL="6111" marR="6111" marT="61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74029">
                <a:tc>
                  <a:txBody>
                    <a:bodyPr/>
                    <a:lstStyle/>
                    <a:p>
                      <a:pPr algn="ctr" fontAlgn="b"/>
                      <a:r>
                        <a:rPr lang="en-AU" sz="1000" b="1" i="0" u="none" strike="noStrike">
                          <a:solidFill>
                            <a:srgbClr val="000000"/>
                          </a:solidFill>
                          <a:latin typeface="Calibri"/>
                        </a:rPr>
                        <a:t>Awake!, 1963, May 22, page 31 </a:t>
                      </a:r>
                    </a:p>
                  </a:txBody>
                  <a:tcPr marL="6111" marR="6111" marT="61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AU" sz="1000" b="1" i="0" u="none" strike="noStrike">
                          <a:solidFill>
                            <a:srgbClr val="000000"/>
                          </a:solidFill>
                          <a:latin typeface="Calibri"/>
                        </a:rPr>
                        <a:t>Awake!, 1952, February 8, page 14-20 </a:t>
                      </a:r>
                    </a:p>
                  </a:txBody>
                  <a:tcPr marL="6111" marR="6111" marT="61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74029">
                <a:tc>
                  <a:txBody>
                    <a:bodyPr/>
                    <a:lstStyle/>
                    <a:p>
                      <a:pPr algn="ctr" fontAlgn="b"/>
                      <a:r>
                        <a:rPr lang="en-AU" sz="1000" b="1" i="0" u="none" strike="noStrike">
                          <a:solidFill>
                            <a:srgbClr val="000000"/>
                          </a:solidFill>
                          <a:latin typeface="Calibri"/>
                        </a:rPr>
                        <a:t>Awake!, 1963, October 8, page 6-9 </a:t>
                      </a:r>
                    </a:p>
                  </a:txBody>
                  <a:tcPr marL="6111" marR="6111" marT="61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AU" sz="1000" b="1" i="0" u="none" strike="noStrike">
                          <a:solidFill>
                            <a:srgbClr val="000000"/>
                          </a:solidFill>
                          <a:latin typeface="Calibri"/>
                        </a:rPr>
                        <a:t>Awake!, 1954, November 22, page 20 </a:t>
                      </a:r>
                    </a:p>
                  </a:txBody>
                  <a:tcPr marL="6111" marR="6111" marT="61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74029">
                <a:tc>
                  <a:txBody>
                    <a:bodyPr/>
                    <a:lstStyle/>
                    <a:p>
                      <a:pPr algn="ctr" fontAlgn="b"/>
                      <a:r>
                        <a:rPr lang="en-AU" sz="1000" b="1" i="0" u="none" strike="noStrike">
                          <a:solidFill>
                            <a:srgbClr val="000000"/>
                          </a:solidFill>
                          <a:latin typeface="Calibri"/>
                        </a:rPr>
                        <a:t>Awake!, 1964, May 8, page 7 </a:t>
                      </a:r>
                    </a:p>
                  </a:txBody>
                  <a:tcPr marL="6111" marR="6111" marT="61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AU" sz="1000" b="1" i="0" u="none" strike="noStrike">
                          <a:solidFill>
                            <a:srgbClr val="000000"/>
                          </a:solidFill>
                          <a:latin typeface="Calibri"/>
                        </a:rPr>
                        <a:t>Awake!, 1956, November 22, page 8-11 </a:t>
                      </a:r>
                    </a:p>
                  </a:txBody>
                  <a:tcPr marL="6111" marR="6111" marT="61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74029">
                <a:tc>
                  <a:txBody>
                    <a:bodyPr/>
                    <a:lstStyle/>
                    <a:p>
                      <a:pPr algn="ctr" fontAlgn="b"/>
                      <a:r>
                        <a:rPr lang="en-AU" sz="1000" b="1" i="0" u="none" strike="noStrike">
                          <a:solidFill>
                            <a:srgbClr val="000000"/>
                          </a:solidFill>
                          <a:latin typeface="Calibri"/>
                        </a:rPr>
                        <a:t>Awake!, 1967, April 22, page 29 </a:t>
                      </a:r>
                    </a:p>
                  </a:txBody>
                  <a:tcPr marL="6111" marR="6111" marT="61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AU" sz="1000" b="1" i="0" u="none" strike="noStrike">
                          <a:solidFill>
                            <a:srgbClr val="000000"/>
                          </a:solidFill>
                          <a:latin typeface="Calibri"/>
                        </a:rPr>
                        <a:t>Awake!, 1958, April 22, page 22 </a:t>
                      </a:r>
                    </a:p>
                  </a:txBody>
                  <a:tcPr marL="6111" marR="6111" marT="61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74029">
                <a:tc>
                  <a:txBody>
                    <a:bodyPr/>
                    <a:lstStyle/>
                    <a:p>
                      <a:pPr algn="ctr" fontAlgn="b"/>
                      <a:r>
                        <a:rPr lang="en-AU" sz="1000" b="1" i="0" u="none" strike="noStrike">
                          <a:solidFill>
                            <a:srgbClr val="000000"/>
                          </a:solidFill>
                          <a:latin typeface="Calibri"/>
                        </a:rPr>
                        <a:t>Awake!, 1971, January 8, page 5 </a:t>
                      </a:r>
                    </a:p>
                  </a:txBody>
                  <a:tcPr marL="6111" marR="6111" marT="61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AU" sz="1000" b="1" i="0" u="none" strike="noStrike">
                          <a:solidFill>
                            <a:srgbClr val="000000"/>
                          </a:solidFill>
                          <a:latin typeface="Calibri"/>
                        </a:rPr>
                        <a:t>Awake!, 1958, March 8, page 12-15 </a:t>
                      </a:r>
                    </a:p>
                  </a:txBody>
                  <a:tcPr marL="6111" marR="6111" marT="61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74029">
                <a:tc>
                  <a:txBody>
                    <a:bodyPr/>
                    <a:lstStyle/>
                    <a:p>
                      <a:pPr algn="ctr" fontAlgn="b"/>
                      <a:r>
                        <a:rPr lang="en-AU" sz="1000" b="1" i="0" u="none" strike="noStrike">
                          <a:solidFill>
                            <a:srgbClr val="000000"/>
                          </a:solidFill>
                          <a:latin typeface="Calibri"/>
                        </a:rPr>
                        <a:t>Basis For Belief, page 21-22 </a:t>
                      </a:r>
                    </a:p>
                  </a:txBody>
                  <a:tcPr marL="6111" marR="6111" marT="61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AU" sz="1000" b="1" i="0" u="none" strike="noStrike">
                          <a:solidFill>
                            <a:srgbClr val="000000"/>
                          </a:solidFill>
                          <a:latin typeface="Calibri"/>
                        </a:rPr>
                        <a:t>Awake!, 1962, October 22, page 9-11 </a:t>
                      </a:r>
                    </a:p>
                  </a:txBody>
                  <a:tcPr marL="6111" marR="6111" marT="61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74029">
                <a:tc>
                  <a:txBody>
                    <a:bodyPr/>
                    <a:lstStyle/>
                    <a:p>
                      <a:pPr algn="ctr" fontAlgn="b"/>
                      <a:r>
                        <a:rPr lang="en-AU" sz="1000" b="1" i="0" u="none" strike="noStrike">
                          <a:solidFill>
                            <a:srgbClr val="000000"/>
                          </a:solidFill>
                          <a:latin typeface="Calibri"/>
                        </a:rPr>
                        <a:t>Did Man Get Here By Evolution?, page 97 </a:t>
                      </a:r>
                    </a:p>
                  </a:txBody>
                  <a:tcPr marL="6111" marR="6111" marT="61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AU" sz="1000" b="1" i="0" u="none" strike="noStrike" dirty="0">
                          <a:solidFill>
                            <a:srgbClr val="000000"/>
                          </a:solidFill>
                          <a:latin typeface="Calibri"/>
                        </a:rPr>
                        <a:t>Awake!, 1967, April 22, page 14-16 </a:t>
                      </a:r>
                    </a:p>
                  </a:txBody>
                  <a:tcPr marL="6111" marR="6111" marT="61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74029">
                <a:tc>
                  <a:txBody>
                    <a:bodyPr/>
                    <a:lstStyle/>
                    <a:p>
                      <a:pPr algn="ctr" fontAlgn="b"/>
                      <a:r>
                        <a:rPr lang="en-AU" sz="1000" b="1" i="0" u="none" strike="noStrike">
                          <a:solidFill>
                            <a:srgbClr val="000000"/>
                          </a:solidFill>
                          <a:latin typeface="Calibri"/>
                        </a:rPr>
                        <a:t>Evolution Versus New World, page 35-36 </a:t>
                      </a:r>
                    </a:p>
                  </a:txBody>
                  <a:tcPr marL="6111" marR="6111" marT="61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AU" sz="1000" b="1" i="0" u="none" strike="noStrike">
                          <a:solidFill>
                            <a:srgbClr val="000000"/>
                          </a:solidFill>
                          <a:latin typeface="Calibri"/>
                        </a:rPr>
                        <a:t>Awake!, 1968, June 22, page 30 </a:t>
                      </a:r>
                    </a:p>
                  </a:txBody>
                  <a:tcPr marL="6111" marR="6111" marT="61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74029">
                <a:tc>
                  <a:txBody>
                    <a:bodyPr/>
                    <a:lstStyle/>
                    <a:p>
                      <a:pPr algn="ctr" fontAlgn="b"/>
                      <a:r>
                        <a:rPr lang="en-AU" sz="1000" b="1" i="0" u="none" strike="noStrike">
                          <a:solidFill>
                            <a:srgbClr val="000000"/>
                          </a:solidFill>
                          <a:latin typeface="Calibri"/>
                        </a:rPr>
                        <a:t>Let Your Name Be Sanctified, page 14 </a:t>
                      </a:r>
                    </a:p>
                  </a:txBody>
                  <a:tcPr marL="6111" marR="6111" marT="61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AU" sz="1000" b="1" i="0" u="none" strike="noStrike">
                          <a:solidFill>
                            <a:srgbClr val="000000"/>
                          </a:solidFill>
                          <a:latin typeface="Calibri"/>
                        </a:rPr>
                        <a:t>Awake!, 1969, November 8, page 29 </a:t>
                      </a:r>
                    </a:p>
                  </a:txBody>
                  <a:tcPr marL="6111" marR="6111" marT="61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74029">
                <a:tc>
                  <a:txBody>
                    <a:bodyPr/>
                    <a:lstStyle/>
                    <a:p>
                      <a:pPr algn="ctr" fontAlgn="b"/>
                      <a:r>
                        <a:rPr lang="en-AU" sz="1000" b="1" i="0" u="none" strike="noStrike">
                          <a:solidFill>
                            <a:srgbClr val="000000"/>
                          </a:solidFill>
                          <a:latin typeface="Calibri"/>
                        </a:rPr>
                        <a:t>Life- How Did It Get Here?, page 128-141 </a:t>
                      </a:r>
                    </a:p>
                  </a:txBody>
                  <a:tcPr marL="6111" marR="6111" marT="61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AU" sz="1000" b="1" i="0" u="none" strike="noStrike">
                          <a:solidFill>
                            <a:srgbClr val="000000"/>
                          </a:solidFill>
                          <a:latin typeface="Calibri"/>
                        </a:rPr>
                        <a:t>Awake!, 1972, April 8, page 15 </a:t>
                      </a:r>
                    </a:p>
                  </a:txBody>
                  <a:tcPr marL="6111" marR="6111" marT="61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74029">
                <a:tc>
                  <a:txBody>
                    <a:bodyPr/>
                    <a:lstStyle/>
                    <a:p>
                      <a:pPr algn="ctr" fontAlgn="b"/>
                      <a:r>
                        <a:rPr lang="en-AU" sz="1000" b="1" i="0" u="none" strike="noStrike">
                          <a:solidFill>
                            <a:srgbClr val="000000"/>
                          </a:solidFill>
                          <a:latin typeface="Calibri"/>
                        </a:rPr>
                        <a:t>New Heavens And New Earth, page 34-53 </a:t>
                      </a:r>
                    </a:p>
                  </a:txBody>
                  <a:tcPr marL="6111" marR="6111" marT="61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AU" sz="1000" b="1" i="0" u="none" strike="noStrike">
                          <a:solidFill>
                            <a:srgbClr val="000000"/>
                          </a:solidFill>
                          <a:latin typeface="Calibri"/>
                        </a:rPr>
                        <a:t>Awake!, 1973, May 8, page 19 </a:t>
                      </a:r>
                    </a:p>
                  </a:txBody>
                  <a:tcPr marL="6111" marR="6111" marT="61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74029">
                <a:tc>
                  <a:txBody>
                    <a:bodyPr/>
                    <a:lstStyle/>
                    <a:p>
                      <a:pPr algn="ctr" fontAlgn="b"/>
                      <a:r>
                        <a:rPr lang="en-AU" sz="1000" b="1" i="0" u="none" strike="noStrike">
                          <a:solidFill>
                            <a:srgbClr val="000000"/>
                          </a:solidFill>
                          <a:latin typeface="Calibri"/>
                        </a:rPr>
                        <a:t>Paradise Lost And Regained, page 9-13 </a:t>
                      </a:r>
                    </a:p>
                  </a:txBody>
                  <a:tcPr marL="6111" marR="6111" marT="61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AU" sz="1000" b="1" i="0" u="none" strike="noStrike">
                          <a:solidFill>
                            <a:srgbClr val="000000"/>
                          </a:solidFill>
                          <a:latin typeface="Calibri"/>
                        </a:rPr>
                        <a:t>Awake!, 1986, Sep 22, page 17-20, 27</a:t>
                      </a:r>
                    </a:p>
                  </a:txBody>
                  <a:tcPr marL="6111" marR="6111" marT="61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74029">
                <a:tc>
                  <a:txBody>
                    <a:bodyPr/>
                    <a:lstStyle/>
                    <a:p>
                      <a:pPr algn="ctr" fontAlgn="b"/>
                      <a:r>
                        <a:rPr lang="en-AU" sz="1000" b="1" i="0" u="none" strike="noStrike">
                          <a:solidFill>
                            <a:srgbClr val="000000"/>
                          </a:solidFill>
                          <a:latin typeface="Calibri"/>
                        </a:rPr>
                        <a:t>Truth Makes You Free, page 54-68 </a:t>
                      </a:r>
                    </a:p>
                  </a:txBody>
                  <a:tcPr marL="6111" marR="6111" marT="61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AU" sz="1000" b="1" i="0" u="none" strike="noStrike">
                          <a:solidFill>
                            <a:srgbClr val="000000"/>
                          </a:solidFill>
                          <a:latin typeface="Calibri"/>
                        </a:rPr>
                        <a:t>Basis For Belief, page 21-22 </a:t>
                      </a:r>
                    </a:p>
                  </a:txBody>
                  <a:tcPr marL="6111" marR="6111" marT="61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74029">
                <a:tc>
                  <a:txBody>
                    <a:bodyPr/>
                    <a:lstStyle/>
                    <a:p>
                      <a:pPr algn="ctr" fontAlgn="b"/>
                      <a:r>
                        <a:rPr lang="en-AU" sz="1000" b="1" i="0" u="none" strike="noStrike">
                          <a:solidFill>
                            <a:srgbClr val="000000"/>
                          </a:solidFill>
                          <a:latin typeface="Calibri"/>
                        </a:rPr>
                        <a:t>The Watchtower 1962, page 165, 426 </a:t>
                      </a:r>
                    </a:p>
                  </a:txBody>
                  <a:tcPr marL="6111" marR="6111" marT="61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AU" sz="1000" b="1" i="0" u="none" strike="noStrike">
                          <a:solidFill>
                            <a:srgbClr val="000000"/>
                          </a:solidFill>
                          <a:latin typeface="Calibri"/>
                        </a:rPr>
                        <a:t>Is The Bible God’s Word?, page 27-29 </a:t>
                      </a:r>
                    </a:p>
                  </a:txBody>
                  <a:tcPr marL="6111" marR="6111" marT="61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74029">
                <a:tc>
                  <a:txBody>
                    <a:bodyPr/>
                    <a:lstStyle/>
                    <a:p>
                      <a:pPr algn="ctr" fontAlgn="b"/>
                      <a:r>
                        <a:rPr lang="en-AU" sz="1000" b="1" i="0" u="none" strike="noStrike">
                          <a:solidFill>
                            <a:srgbClr val="000000"/>
                          </a:solidFill>
                          <a:latin typeface="Calibri"/>
                        </a:rPr>
                        <a:t>The Watchtower 1976, page 681-682 </a:t>
                      </a:r>
                    </a:p>
                  </a:txBody>
                  <a:tcPr marL="6111" marR="6111" marT="61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AU" sz="1000" b="1" i="0" u="none" strike="noStrike">
                          <a:solidFill>
                            <a:srgbClr val="000000"/>
                          </a:solidFill>
                          <a:latin typeface="Calibri"/>
                        </a:rPr>
                        <a:t>Life- How Did It Get Here?, page 26 </a:t>
                      </a:r>
                    </a:p>
                  </a:txBody>
                  <a:tcPr marL="6111" marR="6111" marT="61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74029">
                <a:tc>
                  <a:txBody>
                    <a:bodyPr/>
                    <a:lstStyle/>
                    <a:p>
                      <a:pPr algn="ctr" fontAlgn="b"/>
                      <a:r>
                        <a:rPr lang="en-AU" sz="1000" b="1" i="0" u="none" strike="noStrike">
                          <a:solidFill>
                            <a:srgbClr val="000000"/>
                          </a:solidFill>
                          <a:latin typeface="Calibri"/>
                        </a:rPr>
                        <a:t>The Watchtower, 1944, page 180 </a:t>
                      </a:r>
                    </a:p>
                  </a:txBody>
                  <a:tcPr marL="6111" marR="6111" marT="61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AU" sz="1000" b="1" i="0" u="none" strike="noStrike">
                          <a:solidFill>
                            <a:srgbClr val="000000"/>
                          </a:solidFill>
                          <a:latin typeface="Calibri"/>
                        </a:rPr>
                        <a:t>New Heavens And New Earth, page 34-35 </a:t>
                      </a:r>
                    </a:p>
                  </a:txBody>
                  <a:tcPr marL="6111" marR="6111" marT="61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74029">
                <a:tc>
                  <a:txBody>
                    <a:bodyPr/>
                    <a:lstStyle/>
                    <a:p>
                      <a:pPr algn="ctr" fontAlgn="b"/>
                      <a:r>
                        <a:rPr lang="en-AU" sz="1000" b="1" i="0" u="none" strike="noStrike">
                          <a:solidFill>
                            <a:srgbClr val="000000"/>
                          </a:solidFill>
                          <a:latin typeface="Calibri"/>
                        </a:rPr>
                        <a:t>The Watchtower, 1950, page 423 </a:t>
                      </a:r>
                    </a:p>
                  </a:txBody>
                  <a:tcPr marL="6111" marR="6111" marT="61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AU" sz="1000" b="1" i="0" u="none" strike="noStrike">
                          <a:solidFill>
                            <a:srgbClr val="000000"/>
                          </a:solidFill>
                          <a:latin typeface="Calibri"/>
                        </a:rPr>
                        <a:t>Reasoning From The Scriptures, page 88 </a:t>
                      </a:r>
                    </a:p>
                  </a:txBody>
                  <a:tcPr marL="6111" marR="6111" marT="61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74029">
                <a:tc>
                  <a:txBody>
                    <a:bodyPr/>
                    <a:lstStyle/>
                    <a:p>
                      <a:pPr algn="ctr" fontAlgn="b"/>
                      <a:r>
                        <a:rPr lang="en-AU" sz="1000" b="1" i="0" u="none" strike="noStrike">
                          <a:solidFill>
                            <a:srgbClr val="000000"/>
                          </a:solidFill>
                          <a:latin typeface="Calibri"/>
                        </a:rPr>
                        <a:t>The Watchtower, 1956, page 723-724 </a:t>
                      </a:r>
                    </a:p>
                  </a:txBody>
                  <a:tcPr marL="6111" marR="6111" marT="61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AU" sz="1000" b="1" i="0" u="none" strike="noStrike">
                          <a:solidFill>
                            <a:srgbClr val="000000"/>
                          </a:solidFill>
                          <a:latin typeface="Calibri"/>
                        </a:rPr>
                        <a:t>The Watchtower, 1952, page 644 </a:t>
                      </a:r>
                    </a:p>
                  </a:txBody>
                  <a:tcPr marL="6111" marR="6111" marT="61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74029">
                <a:tc>
                  <a:txBody>
                    <a:bodyPr/>
                    <a:lstStyle/>
                    <a:p>
                      <a:pPr algn="ctr" fontAlgn="b"/>
                      <a:r>
                        <a:rPr lang="en-AU" sz="1000" b="1" i="0" u="none" strike="noStrike">
                          <a:solidFill>
                            <a:srgbClr val="000000"/>
                          </a:solidFill>
                          <a:latin typeface="Calibri"/>
                        </a:rPr>
                        <a:t>The Watchtower, 1961, page 390-391 </a:t>
                      </a:r>
                    </a:p>
                  </a:txBody>
                  <a:tcPr marL="6111" marR="6111" marT="61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AU" sz="1000" b="1" i="0" u="none" strike="noStrike">
                          <a:solidFill>
                            <a:srgbClr val="000000"/>
                          </a:solidFill>
                          <a:latin typeface="Calibri"/>
                        </a:rPr>
                        <a:t>The Watchtower, 1953, page 675 </a:t>
                      </a:r>
                    </a:p>
                  </a:txBody>
                  <a:tcPr marL="6111" marR="6111" marT="61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74029">
                <a:tc>
                  <a:txBody>
                    <a:bodyPr/>
                    <a:lstStyle/>
                    <a:p>
                      <a:pPr algn="ctr" fontAlgn="b"/>
                      <a:r>
                        <a:rPr lang="en-AU" sz="1000" b="1" i="0" u="none" strike="noStrike">
                          <a:solidFill>
                            <a:srgbClr val="000000"/>
                          </a:solidFill>
                          <a:latin typeface="Calibri"/>
                        </a:rPr>
                        <a:t>The Watchtower, 1963, page 459-460 </a:t>
                      </a:r>
                    </a:p>
                  </a:txBody>
                  <a:tcPr marL="6111" marR="6111" marT="61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AU" sz="1000" b="1" i="0" u="none" strike="noStrike">
                          <a:solidFill>
                            <a:srgbClr val="000000"/>
                          </a:solidFill>
                          <a:latin typeface="Calibri"/>
                        </a:rPr>
                        <a:t>The Watchtower, 1956, page 723-724</a:t>
                      </a:r>
                    </a:p>
                  </a:txBody>
                  <a:tcPr marL="6111" marR="6111" marT="61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74029">
                <a:tc>
                  <a:txBody>
                    <a:bodyPr/>
                    <a:lstStyle/>
                    <a:p>
                      <a:pPr algn="ctr" fontAlgn="b"/>
                      <a:r>
                        <a:rPr lang="en-AU" sz="1000" b="1" i="0" u="none" strike="noStrike">
                          <a:solidFill>
                            <a:srgbClr val="000000"/>
                          </a:solidFill>
                          <a:latin typeface="Calibri"/>
                        </a:rPr>
                        <a:t>The Watchtower, 1970, page 119</a:t>
                      </a:r>
                    </a:p>
                  </a:txBody>
                  <a:tcPr marL="6111" marR="6111" marT="61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AU" sz="1000" b="1" i="0" u="none" strike="noStrike">
                          <a:solidFill>
                            <a:srgbClr val="000000"/>
                          </a:solidFill>
                          <a:latin typeface="Calibri"/>
                        </a:rPr>
                        <a:t>The Watchtower, 1965, page 741 </a:t>
                      </a:r>
                    </a:p>
                  </a:txBody>
                  <a:tcPr marL="6111" marR="6111" marT="61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82731">
                <a:tc>
                  <a:txBody>
                    <a:bodyPr/>
                    <a:lstStyle/>
                    <a:p>
                      <a:pPr algn="ctr" fontAlgn="b"/>
                      <a:r>
                        <a:rPr lang="en-AU" sz="1000" b="1" i="0" u="none" strike="noStrike">
                          <a:solidFill>
                            <a:srgbClr val="000000"/>
                          </a:solidFill>
                          <a:latin typeface="Calibri"/>
                        </a:rPr>
                        <a:t>The Watchtower, 1944, page 180 </a:t>
                      </a:r>
                    </a:p>
                  </a:txBody>
                  <a:tcPr marL="6111" marR="6111" marT="61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AU" sz="1000" b="1" i="0" u="none" strike="noStrike">
                          <a:solidFill>
                            <a:srgbClr val="000000"/>
                          </a:solidFill>
                          <a:latin typeface="Calibri"/>
                        </a:rPr>
                        <a:t> </a:t>
                      </a:r>
                    </a:p>
                  </a:txBody>
                  <a:tcPr marL="6111" marR="6111" marT="611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16580">
                <a:tc>
                  <a:txBody>
                    <a:bodyPr/>
                    <a:lstStyle/>
                    <a:p>
                      <a:pPr algn="ctr" fontAlgn="b"/>
                      <a:r>
                        <a:rPr lang="en-AU" sz="1000" b="1" i="0" u="none" strike="noStrike">
                          <a:solidFill>
                            <a:srgbClr val="000000"/>
                          </a:solidFill>
                          <a:latin typeface="Calibri"/>
                        </a:rPr>
                        <a:t>The Watchtower, 1950, page 423 </a:t>
                      </a:r>
                    </a:p>
                  </a:txBody>
                  <a:tcPr marL="6111" marR="6111" marT="61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AU" sz="1400" b="1" i="0" u="sng" strike="noStrike" dirty="0">
                          <a:solidFill>
                            <a:srgbClr val="000000"/>
                          </a:solidFill>
                          <a:latin typeface="Calibri"/>
                        </a:rPr>
                        <a:t>Creation Of Dinosaurs:</a:t>
                      </a:r>
                    </a:p>
                  </a:txBody>
                  <a:tcPr marL="6111" marR="6111" marT="611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00"/>
                    </a:solidFill>
                  </a:tcPr>
                </a:tc>
              </a:tr>
              <a:tr h="182731">
                <a:tc>
                  <a:txBody>
                    <a:bodyPr/>
                    <a:lstStyle/>
                    <a:p>
                      <a:pPr algn="ctr" fontAlgn="b"/>
                      <a:r>
                        <a:rPr lang="en-AU" sz="1000" b="1" i="0" u="none" strike="noStrike">
                          <a:solidFill>
                            <a:srgbClr val="000000"/>
                          </a:solidFill>
                          <a:latin typeface="Calibri"/>
                        </a:rPr>
                        <a:t>The Watchtower, 1956, page 723-724 </a:t>
                      </a:r>
                    </a:p>
                  </a:txBody>
                  <a:tcPr marL="6111" marR="6111" marT="61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AU" sz="1000" b="1" i="0" u="none" strike="noStrike">
                          <a:solidFill>
                            <a:srgbClr val="000000"/>
                          </a:solidFill>
                          <a:latin typeface="Calibri"/>
                        </a:rPr>
                        <a:t>Awake!, 1990, February 8, pages 4-5, 10-11</a:t>
                      </a:r>
                    </a:p>
                  </a:txBody>
                  <a:tcPr marL="6111" marR="6111" marT="611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00"/>
                    </a:solidFill>
                  </a:tcPr>
                </a:tc>
              </a:tr>
              <a:tr h="174029">
                <a:tc>
                  <a:txBody>
                    <a:bodyPr/>
                    <a:lstStyle/>
                    <a:p>
                      <a:pPr algn="ctr" fontAlgn="b"/>
                      <a:r>
                        <a:rPr lang="en-AU" sz="1000" b="1" i="0" u="none" strike="noStrike">
                          <a:solidFill>
                            <a:srgbClr val="000000"/>
                          </a:solidFill>
                          <a:latin typeface="Calibri"/>
                        </a:rPr>
                        <a:t>The Watchtower, 1961, page 390-391 </a:t>
                      </a:r>
                    </a:p>
                  </a:txBody>
                  <a:tcPr marL="6111" marR="6111" marT="61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AU" sz="1000" b="1" i="0" u="sng" strike="noStrike">
                          <a:solidFill>
                            <a:srgbClr val="000000"/>
                          </a:solidFill>
                          <a:latin typeface="Calibri"/>
                        </a:rPr>
                        <a:t> </a:t>
                      </a:r>
                    </a:p>
                  </a:txBody>
                  <a:tcPr marL="6111" marR="6111" marT="611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00"/>
                    </a:solidFill>
                  </a:tcPr>
                </a:tc>
              </a:tr>
              <a:tr h="174029">
                <a:tc>
                  <a:txBody>
                    <a:bodyPr/>
                    <a:lstStyle/>
                    <a:p>
                      <a:pPr algn="ctr" fontAlgn="b"/>
                      <a:r>
                        <a:rPr lang="en-AU" sz="1000" b="1" i="0" u="none" strike="noStrike">
                          <a:solidFill>
                            <a:srgbClr val="000000"/>
                          </a:solidFill>
                          <a:latin typeface="Calibri"/>
                        </a:rPr>
                        <a:t>The Watchtower, 1963, page 459-460 </a:t>
                      </a:r>
                    </a:p>
                  </a:txBody>
                  <a:tcPr marL="6111" marR="6111" marT="61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AU" sz="1000" b="1" i="0" u="none" strike="noStrike">
                          <a:solidFill>
                            <a:srgbClr val="000000"/>
                          </a:solidFill>
                          <a:latin typeface="Calibri"/>
                        </a:rPr>
                        <a:t> </a:t>
                      </a:r>
                    </a:p>
                  </a:txBody>
                  <a:tcPr marL="6111" marR="6111" marT="611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00"/>
                    </a:solidFill>
                  </a:tcPr>
                </a:tc>
              </a:tr>
              <a:tr h="182731">
                <a:tc>
                  <a:txBody>
                    <a:bodyPr/>
                    <a:lstStyle/>
                    <a:p>
                      <a:pPr algn="ctr" fontAlgn="b"/>
                      <a:r>
                        <a:rPr lang="en-AU" sz="1000" b="1" i="0" u="none" strike="noStrike" dirty="0">
                          <a:solidFill>
                            <a:srgbClr val="000000"/>
                          </a:solidFill>
                          <a:latin typeface="Calibri"/>
                        </a:rPr>
                        <a:t>The Watchtower, 1970, page 119</a:t>
                      </a:r>
                    </a:p>
                  </a:txBody>
                  <a:tcPr marL="6111" marR="6111" marT="61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AU" sz="1000" b="1" i="0" u="none" strike="noStrike" dirty="0">
                          <a:solidFill>
                            <a:srgbClr val="000000"/>
                          </a:solidFill>
                          <a:latin typeface="Calibri"/>
                        </a:rPr>
                        <a:t> </a:t>
                      </a:r>
                    </a:p>
                  </a:txBody>
                  <a:tcPr marL="6111" marR="6111" marT="611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8" name="Table 7"/>
          <p:cNvGraphicFramePr>
            <a:graphicFrameLocks noGrp="1"/>
          </p:cNvGraphicFramePr>
          <p:nvPr/>
        </p:nvGraphicFramePr>
        <p:xfrm>
          <a:off x="5143504" y="500032"/>
          <a:ext cx="3874536" cy="5857930"/>
        </p:xfrm>
        <a:graphic>
          <a:graphicData uri="http://schemas.openxmlformats.org/drawingml/2006/table">
            <a:tbl>
              <a:tblPr/>
              <a:tblGrid>
                <a:gridCol w="3874536"/>
              </a:tblGrid>
              <a:tr h="225305">
                <a:tc>
                  <a:txBody>
                    <a:bodyPr/>
                    <a:lstStyle/>
                    <a:p>
                      <a:pPr algn="ctr" fontAlgn="t"/>
                      <a:r>
                        <a:rPr lang="en-AU" sz="1200" b="1" i="0" u="none" strike="noStrike" dirty="0">
                          <a:solidFill>
                            <a:srgbClr val="000000"/>
                          </a:solidFill>
                          <a:latin typeface="Calibri"/>
                        </a:rPr>
                        <a:t>Aid To Bible Understanding, 1971, Page 476</a:t>
                      </a:r>
                    </a:p>
                  </a:txBody>
                  <a:tcPr marL="7105" marR="7105" marT="71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8F7FA"/>
                    </a:solidFill>
                  </a:tcPr>
                </a:tc>
              </a:tr>
              <a:tr h="225305">
                <a:tc>
                  <a:txBody>
                    <a:bodyPr/>
                    <a:lstStyle/>
                    <a:p>
                      <a:pPr algn="ctr" fontAlgn="t"/>
                      <a:r>
                        <a:rPr lang="en-AU" sz="1200" b="1" i="0" u="none" strike="noStrike" dirty="0">
                          <a:solidFill>
                            <a:srgbClr val="000000"/>
                          </a:solidFill>
                          <a:latin typeface="Calibri"/>
                        </a:rPr>
                        <a:t>All Scripture Inspired, 1990, Page 14</a:t>
                      </a:r>
                    </a:p>
                  </a:txBody>
                  <a:tcPr marL="7105" marR="7105" marT="71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8F7FA"/>
                    </a:solidFill>
                  </a:tcPr>
                </a:tc>
              </a:tr>
              <a:tr h="225305">
                <a:tc>
                  <a:txBody>
                    <a:bodyPr/>
                    <a:lstStyle/>
                    <a:p>
                      <a:pPr algn="ctr" fontAlgn="t"/>
                      <a:r>
                        <a:rPr lang="en-AU" sz="1200" b="1" i="0" u="none" strike="noStrike" dirty="0">
                          <a:solidFill>
                            <a:srgbClr val="000000"/>
                          </a:solidFill>
                          <a:latin typeface="Calibri"/>
                        </a:rPr>
                        <a:t>Awake! February 8, 1990, page 4-5, 10-11</a:t>
                      </a:r>
                    </a:p>
                  </a:txBody>
                  <a:tcPr marL="7105" marR="7105" marT="71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8F7FA"/>
                    </a:solidFill>
                  </a:tcPr>
                </a:tc>
              </a:tr>
              <a:tr h="225305">
                <a:tc>
                  <a:txBody>
                    <a:bodyPr/>
                    <a:lstStyle/>
                    <a:p>
                      <a:pPr algn="ctr" fontAlgn="t"/>
                      <a:r>
                        <a:rPr lang="en-AU" sz="1200" b="1" i="0" u="none" strike="noStrike">
                          <a:solidFill>
                            <a:srgbClr val="000000"/>
                          </a:solidFill>
                          <a:latin typeface="Calibri"/>
                        </a:rPr>
                        <a:t>Awake!, March 22, 1983, pages 12-14</a:t>
                      </a:r>
                    </a:p>
                  </a:txBody>
                  <a:tcPr marL="7105" marR="7105" marT="71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8F7FA"/>
                    </a:solidFill>
                  </a:tcPr>
                </a:tc>
              </a:tr>
              <a:tr h="225305">
                <a:tc>
                  <a:txBody>
                    <a:bodyPr/>
                    <a:lstStyle/>
                    <a:p>
                      <a:pPr algn="ctr" fontAlgn="t"/>
                      <a:r>
                        <a:rPr lang="en-AU" sz="1200" b="1" i="0" u="none" strike="noStrike" dirty="0">
                          <a:solidFill>
                            <a:srgbClr val="000000"/>
                          </a:solidFill>
                          <a:latin typeface="Calibri"/>
                        </a:rPr>
                        <a:t>Awake!, March 8, 1983, pages </a:t>
                      </a:r>
                      <a:r>
                        <a:rPr lang="en-AU" sz="1200" b="1" i="0" u="none" strike="noStrike" dirty="0" smtClean="0">
                          <a:solidFill>
                            <a:srgbClr val="000000"/>
                          </a:solidFill>
                          <a:latin typeface="Calibri"/>
                        </a:rPr>
                        <a:t>12-13</a:t>
                      </a:r>
                      <a:endParaRPr lang="en-AU" sz="1200" b="1" i="0" u="none" strike="noStrike" dirty="0">
                        <a:solidFill>
                          <a:srgbClr val="000000"/>
                        </a:solidFill>
                        <a:latin typeface="Calibri"/>
                      </a:endParaRPr>
                    </a:p>
                  </a:txBody>
                  <a:tcPr marL="7105" marR="7105" marT="71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8F7FA"/>
                    </a:solidFill>
                  </a:tcPr>
                </a:tc>
              </a:tr>
              <a:tr h="225305">
                <a:tc>
                  <a:txBody>
                    <a:bodyPr/>
                    <a:lstStyle/>
                    <a:p>
                      <a:pPr algn="ctr" fontAlgn="t"/>
                      <a:r>
                        <a:rPr lang="en-AU" sz="1200" b="1" i="0" u="none" strike="noStrike" dirty="0">
                          <a:solidFill>
                            <a:srgbClr val="000000"/>
                          </a:solidFill>
                          <a:latin typeface="Calibri"/>
                        </a:rPr>
                        <a:t>Awake!, May 8, 1997, page 12</a:t>
                      </a:r>
                    </a:p>
                  </a:txBody>
                  <a:tcPr marL="7105" marR="7105" marT="71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8F7FA"/>
                    </a:solidFill>
                  </a:tcPr>
                </a:tc>
              </a:tr>
              <a:tr h="225305">
                <a:tc>
                  <a:txBody>
                    <a:bodyPr/>
                    <a:lstStyle/>
                    <a:p>
                      <a:pPr algn="ctr" fontAlgn="t"/>
                      <a:r>
                        <a:rPr lang="en-AU" sz="1200" b="1" i="0" u="none" strike="noStrike" dirty="0">
                          <a:solidFill>
                            <a:srgbClr val="000000"/>
                          </a:solidFill>
                          <a:latin typeface="Calibri"/>
                        </a:rPr>
                        <a:t>Awake!, September 22, 1986, page 17-20, 27</a:t>
                      </a:r>
                    </a:p>
                  </a:txBody>
                  <a:tcPr marL="7105" marR="7105" marT="71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8F7FA"/>
                    </a:solidFill>
                  </a:tcPr>
                </a:tc>
              </a:tr>
              <a:tr h="225305">
                <a:tc>
                  <a:txBody>
                    <a:bodyPr/>
                    <a:lstStyle/>
                    <a:p>
                      <a:pPr algn="ctr" fontAlgn="t"/>
                      <a:r>
                        <a:rPr lang="en-AU" sz="1200" b="1" i="0" u="none" strike="noStrike" dirty="0">
                          <a:solidFill>
                            <a:srgbClr val="000000"/>
                          </a:solidFill>
                          <a:latin typeface="Calibri"/>
                        </a:rPr>
                        <a:t>Awake, September 2006, Page 3, 18-20, 28</a:t>
                      </a:r>
                    </a:p>
                  </a:txBody>
                  <a:tcPr marL="7105" marR="7105" marT="71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8F7FA"/>
                    </a:solidFill>
                  </a:tcPr>
                </a:tc>
              </a:tr>
              <a:tr h="225305">
                <a:tc>
                  <a:txBody>
                    <a:bodyPr/>
                    <a:lstStyle/>
                    <a:p>
                      <a:pPr algn="ctr" fontAlgn="t"/>
                      <a:r>
                        <a:rPr lang="en-AU" sz="1200" b="1" i="0" u="none" strike="noStrike" dirty="0">
                          <a:solidFill>
                            <a:srgbClr val="000000"/>
                          </a:solidFill>
                          <a:latin typeface="Calibri"/>
                        </a:rPr>
                        <a:t>Creation, 1927, Judge Rutherford, Page 14, 27, 30, </a:t>
                      </a:r>
                      <a:r>
                        <a:rPr lang="en-AU" sz="1200" b="1" i="0" u="none" strike="noStrike" dirty="0" smtClean="0">
                          <a:solidFill>
                            <a:srgbClr val="000000"/>
                          </a:solidFill>
                          <a:latin typeface="Calibri"/>
                        </a:rPr>
                        <a:t>35-37</a:t>
                      </a:r>
                      <a:r>
                        <a:rPr lang="en-AU" sz="1200" b="1" i="0" u="none" strike="noStrike" dirty="0">
                          <a:solidFill>
                            <a:srgbClr val="000000"/>
                          </a:solidFill>
                          <a:latin typeface="Calibri"/>
                        </a:rPr>
                        <a:t>, 45</a:t>
                      </a:r>
                    </a:p>
                  </a:txBody>
                  <a:tcPr marL="7105" marR="7105" marT="71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8F7FA"/>
                    </a:solidFill>
                  </a:tcPr>
                </a:tc>
              </a:tr>
              <a:tr h="225305">
                <a:tc>
                  <a:txBody>
                    <a:bodyPr/>
                    <a:lstStyle/>
                    <a:p>
                      <a:pPr algn="ctr" fontAlgn="t"/>
                      <a:r>
                        <a:rPr lang="en-AU" sz="1200" b="1" i="0" u="none" strike="noStrike">
                          <a:solidFill>
                            <a:srgbClr val="000000"/>
                          </a:solidFill>
                          <a:latin typeface="Calibri"/>
                        </a:rPr>
                        <a:t>Did Man Get Here By Evolution? 1967, page 97</a:t>
                      </a:r>
                    </a:p>
                  </a:txBody>
                  <a:tcPr marL="7105" marR="7105" marT="71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8F7FA"/>
                    </a:solidFill>
                  </a:tcPr>
                </a:tc>
              </a:tr>
              <a:tr h="225305">
                <a:tc>
                  <a:txBody>
                    <a:bodyPr/>
                    <a:lstStyle/>
                    <a:p>
                      <a:pPr algn="ctr" fontAlgn="t"/>
                      <a:r>
                        <a:rPr lang="en-AU" sz="1200" b="1" i="0" u="none" strike="noStrike" dirty="0">
                          <a:solidFill>
                            <a:srgbClr val="000000"/>
                          </a:solidFill>
                          <a:latin typeface="Calibri"/>
                        </a:rPr>
                        <a:t>Evolution Or By Creation?, 1985, page 26-32</a:t>
                      </a:r>
                    </a:p>
                  </a:txBody>
                  <a:tcPr marL="7105" marR="7105" marT="71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8F7FA"/>
                    </a:solidFill>
                  </a:tcPr>
                </a:tc>
              </a:tr>
              <a:tr h="225305">
                <a:tc>
                  <a:txBody>
                    <a:bodyPr/>
                    <a:lstStyle/>
                    <a:p>
                      <a:pPr algn="ctr" fontAlgn="t"/>
                      <a:r>
                        <a:rPr lang="en-AU" sz="1200" b="1" i="0" u="none" strike="noStrike" dirty="0">
                          <a:solidFill>
                            <a:srgbClr val="000000"/>
                          </a:solidFill>
                          <a:latin typeface="Calibri"/>
                        </a:rPr>
                        <a:t>Evolution Or Creation?, 1985, Page 26</a:t>
                      </a:r>
                    </a:p>
                  </a:txBody>
                  <a:tcPr marL="7105" marR="7105" marT="71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8F7FA"/>
                    </a:solidFill>
                  </a:tcPr>
                </a:tc>
              </a:tr>
              <a:tr h="225305">
                <a:tc>
                  <a:txBody>
                    <a:bodyPr/>
                    <a:lstStyle/>
                    <a:p>
                      <a:pPr algn="ctr" fontAlgn="t"/>
                      <a:r>
                        <a:rPr lang="en-AU" sz="1200" b="1" i="0" u="none" strike="noStrike" dirty="0">
                          <a:solidFill>
                            <a:srgbClr val="000000"/>
                          </a:solidFill>
                          <a:latin typeface="Calibri"/>
                        </a:rPr>
                        <a:t>Insight Into The Scriptures, 1988, Volume 1, Page 667</a:t>
                      </a:r>
                    </a:p>
                  </a:txBody>
                  <a:tcPr marL="7105" marR="7105" marT="71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8F7FA"/>
                    </a:solidFill>
                  </a:tcPr>
                </a:tc>
              </a:tr>
              <a:tr h="225305">
                <a:tc>
                  <a:txBody>
                    <a:bodyPr/>
                    <a:lstStyle/>
                    <a:p>
                      <a:pPr algn="ctr" fontAlgn="t"/>
                      <a:r>
                        <a:rPr lang="en-AU" sz="1200" b="1" i="0" u="none" strike="noStrike" dirty="0">
                          <a:solidFill>
                            <a:srgbClr val="000000"/>
                          </a:solidFill>
                          <a:latin typeface="Calibri"/>
                        </a:rPr>
                        <a:t>Insight Into The Scriptures, 1988, Volume 1, Pages 527-528</a:t>
                      </a:r>
                    </a:p>
                  </a:txBody>
                  <a:tcPr marL="7105" marR="7105" marT="71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8F7FA"/>
                    </a:solidFill>
                  </a:tcPr>
                </a:tc>
              </a:tr>
              <a:tr h="225305">
                <a:tc>
                  <a:txBody>
                    <a:bodyPr/>
                    <a:lstStyle/>
                    <a:p>
                      <a:pPr algn="ctr" fontAlgn="t"/>
                      <a:r>
                        <a:rPr lang="en-AU" sz="1200" b="1" i="0" u="none" strike="noStrike" dirty="0">
                          <a:solidFill>
                            <a:srgbClr val="000000"/>
                          </a:solidFill>
                          <a:latin typeface="Calibri"/>
                        </a:rPr>
                        <a:t>Insight Into The Scriptures, 1988, Volume 2, Page 1032</a:t>
                      </a:r>
                    </a:p>
                  </a:txBody>
                  <a:tcPr marL="7105" marR="7105" marT="71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8F7FA"/>
                    </a:solidFill>
                  </a:tcPr>
                </a:tc>
              </a:tr>
              <a:tr h="225305">
                <a:tc>
                  <a:txBody>
                    <a:bodyPr/>
                    <a:lstStyle/>
                    <a:p>
                      <a:pPr algn="ctr" fontAlgn="t"/>
                      <a:r>
                        <a:rPr lang="en-AU" sz="1200" b="1" i="0" u="none" strike="noStrike" dirty="0">
                          <a:solidFill>
                            <a:srgbClr val="000000"/>
                          </a:solidFill>
                          <a:latin typeface="Calibri"/>
                        </a:rPr>
                        <a:t>Is There A Creator?, 2006, Page 23, 86-87, 91-93</a:t>
                      </a:r>
                    </a:p>
                  </a:txBody>
                  <a:tcPr marL="7105" marR="7105" marT="71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8F7FA"/>
                    </a:solidFill>
                  </a:tcPr>
                </a:tc>
              </a:tr>
              <a:tr h="225305">
                <a:tc>
                  <a:txBody>
                    <a:bodyPr/>
                    <a:lstStyle/>
                    <a:p>
                      <a:pPr algn="ctr" fontAlgn="t"/>
                      <a:r>
                        <a:rPr lang="en-AU" sz="1200" b="1" i="0" u="none" strike="noStrike" dirty="0">
                          <a:solidFill>
                            <a:srgbClr val="000000"/>
                          </a:solidFill>
                          <a:latin typeface="Calibri"/>
                        </a:rPr>
                        <a:t>Reasoning From The Scriptures, 1989, Page 88</a:t>
                      </a:r>
                    </a:p>
                  </a:txBody>
                  <a:tcPr marL="7105" marR="7105" marT="71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8F7FA"/>
                    </a:solidFill>
                  </a:tcPr>
                </a:tc>
              </a:tr>
              <a:tr h="225305">
                <a:tc>
                  <a:txBody>
                    <a:bodyPr/>
                    <a:lstStyle/>
                    <a:p>
                      <a:pPr algn="ctr" fontAlgn="t"/>
                      <a:r>
                        <a:rPr lang="en-AU" sz="1200" b="1" i="0" u="none" strike="noStrike" dirty="0">
                          <a:solidFill>
                            <a:srgbClr val="000000"/>
                          </a:solidFill>
                          <a:latin typeface="Calibri"/>
                        </a:rPr>
                        <a:t>The New Creation, 1904, Pastor </a:t>
                      </a:r>
                      <a:r>
                        <a:rPr lang="en-AU" sz="1200" b="1" i="0" u="none" strike="noStrike" dirty="0" smtClean="0">
                          <a:solidFill>
                            <a:srgbClr val="000000"/>
                          </a:solidFill>
                          <a:latin typeface="Calibri"/>
                        </a:rPr>
                        <a:t>Russell</a:t>
                      </a:r>
                      <a:r>
                        <a:rPr lang="en-AU" sz="1200" b="1" i="0" u="none" strike="noStrike" dirty="0">
                          <a:solidFill>
                            <a:srgbClr val="000000"/>
                          </a:solidFill>
                          <a:latin typeface="Calibri"/>
                        </a:rPr>
                        <a:t>, pages 18, 19</a:t>
                      </a:r>
                    </a:p>
                  </a:txBody>
                  <a:tcPr marL="7105" marR="7105" marT="71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8F7FA"/>
                    </a:solidFill>
                  </a:tcPr>
                </a:tc>
              </a:tr>
              <a:tr h="225305">
                <a:tc>
                  <a:txBody>
                    <a:bodyPr/>
                    <a:lstStyle/>
                    <a:p>
                      <a:pPr algn="ctr" fontAlgn="t"/>
                      <a:r>
                        <a:rPr lang="en-AU" sz="1200" b="1" i="0" u="none" strike="noStrike" dirty="0">
                          <a:solidFill>
                            <a:srgbClr val="000000"/>
                          </a:solidFill>
                          <a:latin typeface="Calibri"/>
                        </a:rPr>
                        <a:t>The Watchtower, April 1, 1986, pages 12-13</a:t>
                      </a:r>
                    </a:p>
                  </a:txBody>
                  <a:tcPr marL="7105" marR="7105" marT="71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8F7FA"/>
                    </a:solidFill>
                  </a:tcPr>
                </a:tc>
              </a:tr>
              <a:tr h="225305">
                <a:tc>
                  <a:txBody>
                    <a:bodyPr/>
                    <a:lstStyle/>
                    <a:p>
                      <a:pPr algn="ctr" fontAlgn="t"/>
                      <a:r>
                        <a:rPr lang="en-AU" sz="1200" b="1" i="0" u="none" strike="noStrike" dirty="0">
                          <a:solidFill>
                            <a:srgbClr val="000000"/>
                          </a:solidFill>
                          <a:latin typeface="Calibri"/>
                        </a:rPr>
                        <a:t>The Watchtower, September 1, 1986, page 30</a:t>
                      </a:r>
                    </a:p>
                  </a:txBody>
                  <a:tcPr marL="7105" marR="7105" marT="71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8F7FA"/>
                    </a:solidFill>
                  </a:tcPr>
                </a:tc>
              </a:tr>
              <a:tr h="225305">
                <a:tc>
                  <a:txBody>
                    <a:bodyPr/>
                    <a:lstStyle/>
                    <a:p>
                      <a:pPr algn="ctr" fontAlgn="t"/>
                      <a:r>
                        <a:rPr lang="en-AU" sz="1200" b="1" i="0" u="none" strike="noStrike" dirty="0">
                          <a:solidFill>
                            <a:srgbClr val="000000"/>
                          </a:solidFill>
                          <a:latin typeface="Calibri"/>
                        </a:rPr>
                        <a:t>The Watchtower—September 1, 1994, Page 6</a:t>
                      </a:r>
                    </a:p>
                  </a:txBody>
                  <a:tcPr marL="7105" marR="7105" marT="71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8F7FA"/>
                    </a:solidFill>
                  </a:tcPr>
                </a:tc>
              </a:tr>
              <a:tr h="225305">
                <a:tc>
                  <a:txBody>
                    <a:bodyPr/>
                    <a:lstStyle/>
                    <a:p>
                      <a:pPr algn="ctr" fontAlgn="t"/>
                      <a:r>
                        <a:rPr lang="en-AU" sz="1200" b="1" i="0" u="sng" strike="noStrike" dirty="0">
                          <a:solidFill>
                            <a:srgbClr val="0000FF"/>
                          </a:solidFill>
                          <a:latin typeface="Calibri"/>
                          <a:hlinkClick r:id="rId2"/>
                        </a:rPr>
                        <a:t>http://www.watchtower.org/e/20020608/article_01.htm</a:t>
                      </a:r>
                      <a:endParaRPr lang="en-AU" sz="1200" b="1" i="0" u="sng" strike="noStrike" dirty="0">
                        <a:solidFill>
                          <a:srgbClr val="0000FF"/>
                        </a:solidFill>
                        <a:latin typeface="Calibri"/>
                      </a:endParaRPr>
                    </a:p>
                  </a:txBody>
                  <a:tcPr marL="7105" marR="7105" marT="71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8F7FA"/>
                    </a:solidFill>
                  </a:tcPr>
                </a:tc>
              </a:tr>
              <a:tr h="225305">
                <a:tc>
                  <a:txBody>
                    <a:bodyPr/>
                    <a:lstStyle/>
                    <a:p>
                      <a:pPr algn="ctr" fontAlgn="t"/>
                      <a:r>
                        <a:rPr lang="en-AU" sz="1200" b="1" i="0" u="sng" strike="noStrike" dirty="0">
                          <a:solidFill>
                            <a:srgbClr val="5A2FF9"/>
                          </a:solidFill>
                          <a:latin typeface="Calibri"/>
                        </a:rPr>
                        <a:t>http://www.watchtower.org/e/20040122a/article_01.htm</a:t>
                      </a:r>
                    </a:p>
                  </a:txBody>
                  <a:tcPr marL="7105" marR="7105" marT="71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8F7FA"/>
                    </a:solidFill>
                  </a:tcPr>
                </a:tc>
              </a:tr>
              <a:tr h="225305">
                <a:tc>
                  <a:txBody>
                    <a:bodyPr/>
                    <a:lstStyle/>
                    <a:p>
                      <a:pPr algn="ctr" fontAlgn="t"/>
                      <a:r>
                        <a:rPr lang="en-AU" sz="1200" b="1" i="0" u="sng" strike="noStrike" dirty="0">
                          <a:solidFill>
                            <a:srgbClr val="5A2FF9"/>
                          </a:solidFill>
                          <a:latin typeface="Calibri"/>
                        </a:rPr>
                        <a:t>http://www.watchtower.org/e/200609a/article_01.htm</a:t>
                      </a:r>
                    </a:p>
                  </a:txBody>
                  <a:tcPr marL="7105" marR="7105" marT="71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8F7FA"/>
                    </a:solidFill>
                  </a:tcPr>
                </a:tc>
              </a:tr>
              <a:tr h="225305">
                <a:tc>
                  <a:txBody>
                    <a:bodyPr/>
                    <a:lstStyle/>
                    <a:p>
                      <a:pPr algn="ctr" fontAlgn="t"/>
                      <a:r>
                        <a:rPr lang="en-AU" sz="1200" b="1" i="0" u="sng" strike="noStrike" dirty="0">
                          <a:solidFill>
                            <a:srgbClr val="5A2FF9"/>
                          </a:solidFill>
                          <a:latin typeface="Calibri"/>
                        </a:rPr>
                        <a:t>http://www.watchtower.org/e/20070215/article_01.htm</a:t>
                      </a:r>
                    </a:p>
                  </a:txBody>
                  <a:tcPr marL="7105" marR="7105" marT="71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8F7FA"/>
                    </a:solidFill>
                  </a:tcPr>
                </a:tc>
              </a:tr>
              <a:tr h="225305">
                <a:tc>
                  <a:txBody>
                    <a:bodyPr/>
                    <a:lstStyle/>
                    <a:p>
                      <a:pPr algn="ctr" fontAlgn="t"/>
                      <a:r>
                        <a:rPr lang="en-AU" sz="1200" b="1" i="0" u="sng" strike="noStrike" dirty="0">
                          <a:solidFill>
                            <a:srgbClr val="5A2FF9"/>
                          </a:solidFill>
                          <a:latin typeface="Calibri"/>
                        </a:rPr>
                        <a:t>http://www.watchtower.org/e/20070215/article_02.htm</a:t>
                      </a:r>
                    </a:p>
                  </a:txBody>
                  <a:tcPr marL="7105" marR="7105" marT="71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8F7FA"/>
                    </a:solidFill>
                  </a:tcPr>
                </a:tc>
              </a:tr>
            </a:tbl>
          </a:graphicData>
        </a:graphic>
      </p:graphicFrame>
      <p:sp>
        <p:nvSpPr>
          <p:cNvPr id="9" name="Rectangle 8"/>
          <p:cNvSpPr/>
          <p:nvPr/>
        </p:nvSpPr>
        <p:spPr>
          <a:xfrm>
            <a:off x="5143504" y="0"/>
            <a:ext cx="3857620" cy="369332"/>
          </a:xfrm>
          <a:prstGeom prst="rect">
            <a:avLst/>
          </a:prstGeom>
          <a:solidFill>
            <a:srgbClr val="78F7FA"/>
          </a:solidFill>
          <a:ln>
            <a:solidFill>
              <a:schemeClr val="tx1"/>
            </a:solidFill>
          </a:ln>
        </p:spPr>
        <p:txBody>
          <a:bodyPr wrap="square">
            <a:spAutoFit/>
          </a:bodyPr>
          <a:lstStyle/>
          <a:p>
            <a:pPr algn="ctr"/>
            <a:r>
              <a:rPr lang="en-AU" b="1" u="sng" dirty="0" smtClean="0"/>
              <a:t>Adventist Theology Sources</a:t>
            </a:r>
            <a:endParaRPr lang="en-AU" b="1" u="sng" dirty="0"/>
          </a:p>
        </p:txBody>
      </p:sp>
      <p:cxnSp>
        <p:nvCxnSpPr>
          <p:cNvPr id="11" name="Straight Connector 10"/>
          <p:cNvCxnSpPr/>
          <p:nvPr/>
        </p:nvCxnSpPr>
        <p:spPr>
          <a:xfrm rot="5400000">
            <a:off x="1643066" y="3429000"/>
            <a:ext cx="68580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6417254"/>
            <a:ext cx="5000628" cy="369332"/>
          </a:xfrm>
          <a:prstGeom prst="rect">
            <a:avLst/>
          </a:prstGeom>
          <a:solidFill>
            <a:srgbClr val="FFFF00"/>
          </a:solidFill>
        </p:spPr>
        <p:txBody>
          <a:bodyPr wrap="square">
            <a:spAutoFit/>
          </a:bodyPr>
          <a:lstStyle/>
          <a:p>
            <a:pPr algn="ctr"/>
            <a:r>
              <a:rPr lang="en-AU" b="1" u="sng" dirty="0" smtClean="0"/>
              <a:t>Two Stage Creation Theory</a:t>
            </a:r>
            <a:endParaRPr lang="en-AU" b="1" u="sng" dirty="0"/>
          </a:p>
        </p:txBody>
      </p:sp>
      <p:sp>
        <p:nvSpPr>
          <p:cNvPr id="13" name="Rectangle 12"/>
          <p:cNvSpPr/>
          <p:nvPr/>
        </p:nvSpPr>
        <p:spPr>
          <a:xfrm>
            <a:off x="5143504" y="6417254"/>
            <a:ext cx="3857652" cy="369332"/>
          </a:xfrm>
          <a:prstGeom prst="rect">
            <a:avLst/>
          </a:prstGeom>
          <a:solidFill>
            <a:srgbClr val="78F7FA"/>
          </a:solidFill>
        </p:spPr>
        <p:txBody>
          <a:bodyPr wrap="square">
            <a:spAutoFit/>
          </a:bodyPr>
          <a:lstStyle/>
          <a:p>
            <a:pPr algn="ctr"/>
            <a:r>
              <a:rPr lang="en-AU" b="1" u="sng" dirty="0" smtClean="0"/>
              <a:t>Two Stage Creation Theory</a:t>
            </a:r>
            <a:endParaRPr lang="en-AU" b="1" u="sng"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42844" y="357166"/>
            <a:ext cx="9144000" cy="2015936"/>
          </a:xfrm>
          <a:prstGeom prst="rect">
            <a:avLst/>
          </a:prstGeom>
          <a:noFill/>
          <a:ln w="9525">
            <a:noFill/>
            <a:miter lim="800000"/>
            <a:headEnd/>
            <a:tailEnd/>
          </a:ln>
          <a:effectLst/>
        </p:spPr>
        <p:txBody>
          <a:bodyPr vert="horz" wrap="square" lIns="91440" tIns="45720" rIns="91440" bIns="0" numCol="1" anchor="ctr" anchorCtr="0" compatLnSpc="1">
            <a:prstTxWarp prst="textNoShape">
              <a:avLst/>
            </a:prstTxWarp>
            <a:spAutoFit/>
          </a:bodyPr>
          <a:lstStyle/>
          <a:p>
            <a:pPr marL="228600" marR="0" lvl="0" indent="-228600" algn="ctr" defTabSz="914400" rtl="0" eaLnBrk="1" fontAlgn="base" latinLnBrk="0" hangingPunct="1">
              <a:lnSpc>
                <a:spcPct val="100000"/>
              </a:lnSpc>
              <a:spcBef>
                <a:spcPct val="0"/>
              </a:spcBef>
              <a:spcAft>
                <a:spcPct val="0"/>
              </a:spcAft>
              <a:buClrTx/>
              <a:buSzTx/>
              <a:buFontTx/>
              <a:buAutoNum type="alphaUcPeriod"/>
              <a:tabLst/>
            </a:pPr>
            <a:endParaRPr kumimoji="0" lang="en-US" sz="1200" b="1" i="0" u="sng"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According to Genesis 1:14-19 the Moon was made on day 4 of the creation week.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According to radiometric dating methods the Moon is: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Thorium - Lead Dating 	= 4.87 to 28.14 Billion Years Old. 	</a:t>
            </a:r>
            <a:endParaRPr kumimoji="0" lang="en-AU"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Uranium-Lead Dating 	= 5.06 to 10.28 Billion Years Old. </a:t>
            </a:r>
            <a:endParaRPr kumimoji="0" lang="en-AU"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Lead - Lead Dating 		= 5 Billion Years Old. 		</a:t>
            </a:r>
            <a:endParaRPr kumimoji="0" lang="en-AU"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Potassium-Argon Dating 	= 2.1 to 17 Billion Years Old.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sz="9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lang="en-AU" sz="1400" b="1" dirty="0"/>
              <a:t>Earth And Planetary Science Letters, Volume 14, 1972, Page 281 - 304</a:t>
            </a:r>
            <a:endParaRPr kumimoji="0" lang="en-AU" sz="14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1265" name="Object 1"/>
          <p:cNvGraphicFramePr>
            <a:graphicFrameLocks noChangeAspect="1"/>
          </p:cNvGraphicFramePr>
          <p:nvPr/>
        </p:nvGraphicFramePr>
        <p:xfrm>
          <a:off x="285720" y="2643182"/>
          <a:ext cx="3867150" cy="2562225"/>
        </p:xfrm>
        <a:graphic>
          <a:graphicData uri="http://schemas.openxmlformats.org/presentationml/2006/ole">
            <p:oleObj spid="_x0000_s11265" r:id="rId3" imgW="3703899" imgH="2777924" progId="">
              <p:embed/>
            </p:oleObj>
          </a:graphicData>
        </a:graphic>
      </p:graphicFrame>
      <p:sp>
        <p:nvSpPr>
          <p:cNvPr id="11267" name="Rectangle 3"/>
          <p:cNvSpPr>
            <a:spLocks noChangeArrowheads="1"/>
          </p:cNvSpPr>
          <p:nvPr/>
        </p:nvSpPr>
        <p:spPr bwMode="auto">
          <a:xfrm>
            <a:off x="0" y="5214950"/>
            <a:ext cx="4633000"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lang="en-AU" sz="1200" b="1" dirty="0"/>
              <a:t>The Age Of The Earth, G. Brent Dalrymple, Stanford University Press, </a:t>
            </a:r>
            <a:endParaRPr lang="en-AU" sz="1200" b="1" dirty="0" smtClean="0"/>
          </a:p>
          <a:p>
            <a:r>
              <a:rPr lang="en-AU" sz="1200" b="1" dirty="0" smtClean="0"/>
              <a:t>California</a:t>
            </a:r>
            <a:r>
              <a:rPr lang="en-AU" sz="1200" b="1" dirty="0"/>
              <a:t>, 1991, </a:t>
            </a:r>
            <a:r>
              <a:rPr lang="en-US" sz="1200" b="1" dirty="0" smtClean="0"/>
              <a:t>Page </a:t>
            </a:r>
            <a:r>
              <a:rPr lang="en-US" sz="1200" b="1" dirty="0"/>
              <a:t>235-239</a:t>
            </a:r>
            <a:r>
              <a:rPr lang="en-US" sz="1200" b="1" dirty="0" smtClean="0"/>
              <a:t>.</a:t>
            </a: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Picture 7" descr="Moon-Rocks.jpg"/>
          <p:cNvPicPr>
            <a:picLocks noChangeAspect="1"/>
          </p:cNvPicPr>
          <p:nvPr/>
        </p:nvPicPr>
        <p:blipFill>
          <a:blip r:embed="rId4"/>
          <a:stretch>
            <a:fillRect/>
          </a:stretch>
        </p:blipFill>
        <p:spPr>
          <a:xfrm>
            <a:off x="5786446" y="1214422"/>
            <a:ext cx="3157258" cy="2152090"/>
          </a:xfrm>
          <a:prstGeom prst="rect">
            <a:avLst/>
          </a:prstGeom>
        </p:spPr>
      </p:pic>
      <p:sp>
        <p:nvSpPr>
          <p:cNvPr id="9" name="Rectangle 8"/>
          <p:cNvSpPr/>
          <p:nvPr/>
        </p:nvSpPr>
        <p:spPr>
          <a:xfrm>
            <a:off x="0" y="5929330"/>
            <a:ext cx="9144000" cy="369332"/>
          </a:xfrm>
          <a:prstGeom prst="rect">
            <a:avLst/>
          </a:prstGeom>
        </p:spPr>
        <p:txBody>
          <a:bodyPr wrap="square">
            <a:spAutoFit/>
          </a:bodyPr>
          <a:lstStyle/>
          <a:p>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Moon was made on day 4 of the creation week.</a:t>
            </a:r>
            <a:endParaRPr lang="en-AU" b="1" dirty="0"/>
          </a:p>
        </p:txBody>
      </p:sp>
      <p:sp>
        <p:nvSpPr>
          <p:cNvPr id="7" name="TextBox 6"/>
          <p:cNvSpPr txBox="1"/>
          <p:nvPr/>
        </p:nvSpPr>
        <p:spPr>
          <a:xfrm>
            <a:off x="0" y="142852"/>
            <a:ext cx="9144000" cy="369332"/>
          </a:xfrm>
          <a:prstGeom prst="rect">
            <a:avLst/>
          </a:prstGeom>
          <a:noFill/>
          <a:ln>
            <a:solidFill>
              <a:schemeClr val="tx1"/>
            </a:solidFill>
          </a:ln>
        </p:spPr>
        <p:txBody>
          <a:bodyPr wrap="square" rtlCol="0">
            <a:spAutoFit/>
          </a:bodyPr>
          <a:lstStyle/>
          <a:p>
            <a:pPr algn="ctr"/>
            <a:r>
              <a:rPr lang="en-AU" b="1" dirty="0" smtClean="0"/>
              <a:t>How Old Are Moon Rocks?</a:t>
            </a:r>
            <a:endParaRPr lang="en-AU" b="1" dirty="0"/>
          </a:p>
        </p:txBody>
      </p:sp>
      <p:pic>
        <p:nvPicPr>
          <p:cNvPr id="2" name="Picture 2" descr="G:\GapTheory\Photos\10-3-094.jpg"/>
          <p:cNvPicPr>
            <a:picLocks noChangeAspect="1" noChangeArrowheads="1"/>
          </p:cNvPicPr>
          <p:nvPr/>
        </p:nvPicPr>
        <p:blipFill>
          <a:blip r:embed="rId5"/>
          <a:srcRect/>
          <a:stretch>
            <a:fillRect/>
          </a:stretch>
        </p:blipFill>
        <p:spPr bwMode="auto">
          <a:xfrm>
            <a:off x="5929322" y="3500438"/>
            <a:ext cx="2762250" cy="32004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2844" y="928670"/>
          <a:ext cx="4000528" cy="4071504"/>
        </p:xfrm>
        <a:graphic>
          <a:graphicData uri="http://schemas.openxmlformats.org/drawingml/2006/table">
            <a:tbl>
              <a:tblPr/>
              <a:tblGrid>
                <a:gridCol w="1143008"/>
                <a:gridCol w="1411121"/>
                <a:gridCol w="564449"/>
                <a:gridCol w="881950"/>
              </a:tblGrid>
              <a:tr h="139968">
                <a:tc>
                  <a:txBody>
                    <a:bodyPr/>
                    <a:lstStyle/>
                    <a:p>
                      <a:pPr>
                        <a:spcAft>
                          <a:spcPts val="0"/>
                        </a:spcAft>
                      </a:pPr>
                      <a:r>
                        <a:rPr lang="en-AU" sz="900" b="1" u="sng" dirty="0">
                          <a:latin typeface="Arial"/>
                          <a:ea typeface="Times New Roman"/>
                          <a:cs typeface="Times New Roman"/>
                        </a:rPr>
                        <a:t>Mission</a:t>
                      </a:r>
                      <a:endParaRPr lang="en-AU" sz="900" dirty="0">
                        <a:latin typeface="Times New Roman"/>
                        <a:ea typeface="Times New Roman"/>
                        <a:cs typeface="Times New Roman"/>
                      </a:endParaRPr>
                    </a:p>
                  </a:txBody>
                  <a:tcPr marL="59280" marR="592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AU" sz="900" b="1" u="sng">
                          <a:latin typeface="Arial"/>
                          <a:ea typeface="Times New Roman"/>
                          <a:cs typeface="Times New Roman"/>
                        </a:rPr>
                        <a:t>Rock type</a:t>
                      </a:r>
                      <a:endParaRPr lang="en-AU" sz="900">
                        <a:latin typeface="Times New Roman"/>
                        <a:ea typeface="Times New Roman"/>
                        <a:cs typeface="Times New Roman"/>
                      </a:endParaRPr>
                    </a:p>
                  </a:txBody>
                  <a:tcPr marL="59280" marR="592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900" b="1" u="sng">
                          <a:latin typeface="Arial"/>
                          <a:ea typeface="Times New Roman"/>
                          <a:cs typeface="Times New Roman"/>
                        </a:rPr>
                        <a:t>Method</a:t>
                      </a:r>
                      <a:endParaRPr lang="en-AU" sz="900">
                        <a:latin typeface="Times New Roman"/>
                        <a:ea typeface="Times New Roman"/>
                        <a:cs typeface="Times New Roman"/>
                      </a:endParaRPr>
                    </a:p>
                  </a:txBody>
                  <a:tcPr marL="59280" marR="592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900" b="1" u="sng">
                          <a:latin typeface="Arial"/>
                          <a:ea typeface="Times New Roman"/>
                          <a:cs typeface="Times New Roman"/>
                        </a:rPr>
                        <a:t>Billion Years</a:t>
                      </a:r>
                      <a:endParaRPr lang="en-AU" sz="900">
                        <a:latin typeface="Times New Roman"/>
                        <a:ea typeface="Times New Roman"/>
                        <a:cs typeface="Times New Roman"/>
                      </a:endParaRPr>
                    </a:p>
                  </a:txBody>
                  <a:tcPr marL="59280" marR="592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9968">
                <a:tc>
                  <a:txBody>
                    <a:bodyPr/>
                    <a:lstStyle/>
                    <a:p>
                      <a:pPr>
                        <a:spcAft>
                          <a:spcPts val="0"/>
                        </a:spcAft>
                      </a:pPr>
                      <a:r>
                        <a:rPr lang="en-AU" sz="900">
                          <a:latin typeface="Arial"/>
                          <a:ea typeface="Times New Roman"/>
                          <a:cs typeface="Times New Roman"/>
                        </a:rPr>
                        <a:t>Apollo 15</a:t>
                      </a:r>
                      <a:endParaRPr lang="en-AU" sz="900">
                        <a:latin typeface="Times New Roman"/>
                        <a:ea typeface="Times New Roman"/>
                        <a:cs typeface="Times New Roman"/>
                      </a:endParaRPr>
                    </a:p>
                  </a:txBody>
                  <a:tcPr marL="59280" marR="592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AU" sz="900">
                          <a:latin typeface="Arial"/>
                          <a:ea typeface="Times New Roman"/>
                          <a:cs typeface="Times New Roman"/>
                        </a:rPr>
                        <a:t>Anorthosite Clast</a:t>
                      </a:r>
                      <a:endParaRPr lang="en-AU" sz="900">
                        <a:latin typeface="Times New Roman"/>
                        <a:ea typeface="Times New Roman"/>
                        <a:cs typeface="Times New Roman"/>
                      </a:endParaRPr>
                    </a:p>
                  </a:txBody>
                  <a:tcPr marL="59280" marR="592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900">
                          <a:latin typeface="Arial"/>
                          <a:ea typeface="Times New Roman"/>
                          <a:cs typeface="Times New Roman"/>
                        </a:rPr>
                        <a:t>Rb-Sr</a:t>
                      </a:r>
                      <a:endParaRPr lang="en-AU" sz="900">
                        <a:latin typeface="Times New Roman"/>
                        <a:ea typeface="Times New Roman"/>
                        <a:cs typeface="Times New Roman"/>
                      </a:endParaRPr>
                    </a:p>
                  </a:txBody>
                  <a:tcPr marL="59280" marR="592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900">
                          <a:latin typeface="Arial"/>
                          <a:ea typeface="Times New Roman"/>
                          <a:cs typeface="Times New Roman"/>
                        </a:rPr>
                        <a:t>4.42</a:t>
                      </a:r>
                      <a:endParaRPr lang="en-AU" sz="900">
                        <a:latin typeface="Times New Roman"/>
                        <a:ea typeface="Times New Roman"/>
                        <a:cs typeface="Times New Roman"/>
                      </a:endParaRPr>
                    </a:p>
                  </a:txBody>
                  <a:tcPr marL="59280" marR="592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9968">
                <a:tc>
                  <a:txBody>
                    <a:bodyPr/>
                    <a:lstStyle/>
                    <a:p>
                      <a:pPr>
                        <a:spcAft>
                          <a:spcPts val="0"/>
                        </a:spcAft>
                      </a:pPr>
                      <a:r>
                        <a:rPr lang="en-AU" sz="900">
                          <a:latin typeface="Arial"/>
                          <a:ea typeface="Times New Roman"/>
                          <a:cs typeface="Times New Roman"/>
                        </a:rPr>
                        <a:t>Apollo 16</a:t>
                      </a:r>
                      <a:endParaRPr lang="en-AU" sz="900">
                        <a:latin typeface="Times New Roman"/>
                        <a:ea typeface="Times New Roman"/>
                        <a:cs typeface="Times New Roman"/>
                      </a:endParaRPr>
                    </a:p>
                  </a:txBody>
                  <a:tcPr marL="59280" marR="592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AU" sz="900">
                          <a:latin typeface="Arial"/>
                          <a:ea typeface="Times New Roman"/>
                          <a:cs typeface="Times New Roman"/>
                        </a:rPr>
                        <a:t>Plagioclase Clast</a:t>
                      </a:r>
                      <a:endParaRPr lang="en-AU" sz="900">
                        <a:latin typeface="Times New Roman"/>
                        <a:ea typeface="Times New Roman"/>
                        <a:cs typeface="Times New Roman"/>
                      </a:endParaRPr>
                    </a:p>
                  </a:txBody>
                  <a:tcPr marL="59280" marR="592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900">
                          <a:latin typeface="Arial"/>
                          <a:ea typeface="Times New Roman"/>
                          <a:cs typeface="Times New Roman"/>
                        </a:rPr>
                        <a:t>Ar-Ar</a:t>
                      </a:r>
                      <a:endParaRPr lang="en-AU" sz="900">
                        <a:latin typeface="Times New Roman"/>
                        <a:ea typeface="Times New Roman"/>
                        <a:cs typeface="Times New Roman"/>
                      </a:endParaRPr>
                    </a:p>
                  </a:txBody>
                  <a:tcPr marL="59280" marR="592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900">
                          <a:latin typeface="Arial"/>
                          <a:ea typeface="Times New Roman"/>
                          <a:cs typeface="Times New Roman"/>
                        </a:rPr>
                        <a:t>4.35</a:t>
                      </a:r>
                      <a:endParaRPr lang="en-AU" sz="900">
                        <a:latin typeface="Times New Roman"/>
                        <a:ea typeface="Times New Roman"/>
                        <a:cs typeface="Times New Roman"/>
                      </a:endParaRPr>
                    </a:p>
                  </a:txBody>
                  <a:tcPr marL="59280" marR="592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9968">
                <a:tc>
                  <a:txBody>
                    <a:bodyPr/>
                    <a:lstStyle/>
                    <a:p>
                      <a:pPr>
                        <a:spcAft>
                          <a:spcPts val="0"/>
                        </a:spcAft>
                      </a:pPr>
                      <a:r>
                        <a:rPr lang="en-AU" sz="900">
                          <a:latin typeface="Arial"/>
                          <a:ea typeface="Times New Roman"/>
                          <a:cs typeface="Times New Roman"/>
                        </a:rPr>
                        <a:t>Apollo 17</a:t>
                      </a:r>
                      <a:endParaRPr lang="en-AU" sz="900">
                        <a:latin typeface="Times New Roman"/>
                        <a:ea typeface="Times New Roman"/>
                        <a:cs typeface="Times New Roman"/>
                      </a:endParaRPr>
                    </a:p>
                  </a:txBody>
                  <a:tcPr marL="59280" marR="592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AU" sz="900">
                          <a:latin typeface="Arial"/>
                          <a:ea typeface="Times New Roman"/>
                          <a:cs typeface="Times New Roman"/>
                        </a:rPr>
                        <a:t>Dunite Clast</a:t>
                      </a:r>
                      <a:endParaRPr lang="en-AU" sz="900">
                        <a:latin typeface="Times New Roman"/>
                        <a:ea typeface="Times New Roman"/>
                        <a:cs typeface="Times New Roman"/>
                      </a:endParaRPr>
                    </a:p>
                  </a:txBody>
                  <a:tcPr marL="59280" marR="592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900">
                          <a:latin typeface="Arial"/>
                          <a:ea typeface="Times New Roman"/>
                          <a:cs typeface="Times New Roman"/>
                        </a:rPr>
                        <a:t>Rb-Sr</a:t>
                      </a:r>
                      <a:endParaRPr lang="en-AU" sz="900">
                        <a:latin typeface="Times New Roman"/>
                        <a:ea typeface="Times New Roman"/>
                        <a:cs typeface="Times New Roman"/>
                      </a:endParaRPr>
                    </a:p>
                  </a:txBody>
                  <a:tcPr marL="59280" marR="592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900">
                          <a:latin typeface="Arial"/>
                          <a:ea typeface="Times New Roman"/>
                          <a:cs typeface="Times New Roman"/>
                        </a:rPr>
                        <a:t>4.47</a:t>
                      </a:r>
                      <a:endParaRPr lang="en-AU" sz="900">
                        <a:latin typeface="Times New Roman"/>
                        <a:ea typeface="Times New Roman"/>
                        <a:cs typeface="Times New Roman"/>
                      </a:endParaRPr>
                    </a:p>
                  </a:txBody>
                  <a:tcPr marL="59280" marR="592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9968">
                <a:tc>
                  <a:txBody>
                    <a:bodyPr/>
                    <a:lstStyle/>
                    <a:p>
                      <a:pPr>
                        <a:spcAft>
                          <a:spcPts val="0"/>
                        </a:spcAft>
                      </a:pPr>
                      <a:r>
                        <a:rPr lang="en-AU" sz="900">
                          <a:latin typeface="Arial"/>
                          <a:ea typeface="Times New Roman"/>
                          <a:cs typeface="Times New Roman"/>
                        </a:rPr>
                        <a:t>Apollo 17</a:t>
                      </a:r>
                      <a:endParaRPr lang="en-AU" sz="900">
                        <a:latin typeface="Times New Roman"/>
                        <a:ea typeface="Times New Roman"/>
                        <a:cs typeface="Times New Roman"/>
                      </a:endParaRPr>
                    </a:p>
                  </a:txBody>
                  <a:tcPr marL="59280" marR="592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n-AU" sz="900">
                          <a:latin typeface="Arial"/>
                          <a:ea typeface="Times New Roman"/>
                          <a:cs typeface="Times New Roman"/>
                        </a:rPr>
                        <a:t>Feldspathic Clast</a:t>
                      </a:r>
                      <a:endParaRPr lang="en-AU" sz="900">
                        <a:latin typeface="Times New Roman"/>
                        <a:ea typeface="Times New Roman"/>
                        <a:cs typeface="Times New Roman"/>
                      </a:endParaRPr>
                    </a:p>
                  </a:txBody>
                  <a:tcPr marL="59280" marR="592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AU" sz="900">
                          <a:latin typeface="Arial"/>
                          <a:ea typeface="Times New Roman"/>
                          <a:cs typeface="Times New Roman"/>
                        </a:rPr>
                        <a:t>Ar-Ar</a:t>
                      </a:r>
                      <a:endParaRPr lang="en-AU" sz="900">
                        <a:latin typeface="Times New Roman"/>
                        <a:ea typeface="Times New Roman"/>
                        <a:cs typeface="Times New Roman"/>
                      </a:endParaRPr>
                    </a:p>
                  </a:txBody>
                  <a:tcPr marL="59280" marR="592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AU" sz="900">
                          <a:latin typeface="Arial"/>
                          <a:ea typeface="Times New Roman"/>
                          <a:cs typeface="Times New Roman"/>
                        </a:rPr>
                        <a:t>4.22</a:t>
                      </a:r>
                      <a:endParaRPr lang="en-AU" sz="900">
                        <a:latin typeface="Times New Roman"/>
                        <a:ea typeface="Times New Roman"/>
                        <a:cs typeface="Times New Roman"/>
                      </a:endParaRPr>
                    </a:p>
                  </a:txBody>
                  <a:tcPr marL="59280" marR="592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39968">
                <a:tc>
                  <a:txBody>
                    <a:bodyPr/>
                    <a:lstStyle/>
                    <a:p>
                      <a:pPr>
                        <a:spcAft>
                          <a:spcPts val="0"/>
                        </a:spcAft>
                      </a:pPr>
                      <a:r>
                        <a:rPr lang="en-AU" sz="900">
                          <a:latin typeface="Arial"/>
                          <a:ea typeface="Times New Roman"/>
                          <a:cs typeface="Times New Roman"/>
                        </a:rPr>
                        <a:t> </a:t>
                      </a:r>
                      <a:endParaRPr lang="en-AU" sz="900">
                        <a:latin typeface="Times New Roman"/>
                        <a:ea typeface="Times New Roman"/>
                        <a:cs typeface="Times New Roman"/>
                      </a:endParaRPr>
                    </a:p>
                  </a:txBody>
                  <a:tcPr marL="59280" marR="592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AU" sz="900">
                          <a:latin typeface="Arial"/>
                          <a:ea typeface="Times New Roman"/>
                          <a:cs typeface="Times New Roman"/>
                        </a:rPr>
                        <a:t> </a:t>
                      </a:r>
                      <a:endParaRPr lang="en-AU" sz="900">
                        <a:latin typeface="Times New Roman"/>
                        <a:ea typeface="Times New Roman"/>
                        <a:cs typeface="Times New Roman"/>
                      </a:endParaRPr>
                    </a:p>
                  </a:txBody>
                  <a:tcPr marL="59280" marR="592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900">
                          <a:latin typeface="Arial"/>
                          <a:ea typeface="Times New Roman"/>
                          <a:cs typeface="Times New Roman"/>
                        </a:rPr>
                        <a:t>Ar-Ar</a:t>
                      </a:r>
                      <a:endParaRPr lang="en-AU" sz="900">
                        <a:latin typeface="Times New Roman"/>
                        <a:ea typeface="Times New Roman"/>
                        <a:cs typeface="Times New Roman"/>
                      </a:endParaRPr>
                    </a:p>
                  </a:txBody>
                  <a:tcPr marL="59280" marR="592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900">
                          <a:latin typeface="Arial"/>
                          <a:ea typeface="Times New Roman"/>
                          <a:cs typeface="Times New Roman"/>
                        </a:rPr>
                        <a:t>4.05</a:t>
                      </a:r>
                      <a:endParaRPr lang="en-AU" sz="900">
                        <a:latin typeface="Times New Roman"/>
                        <a:ea typeface="Times New Roman"/>
                        <a:cs typeface="Times New Roman"/>
                      </a:endParaRPr>
                    </a:p>
                  </a:txBody>
                  <a:tcPr marL="59280" marR="592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39968">
                <a:tc>
                  <a:txBody>
                    <a:bodyPr/>
                    <a:lstStyle/>
                    <a:p>
                      <a:pPr>
                        <a:spcAft>
                          <a:spcPts val="0"/>
                        </a:spcAft>
                      </a:pPr>
                      <a:r>
                        <a:rPr lang="en-AU" sz="900">
                          <a:latin typeface="Arial"/>
                          <a:ea typeface="Times New Roman"/>
                          <a:cs typeface="Times New Roman"/>
                        </a:rPr>
                        <a:t>Apollo 17</a:t>
                      </a:r>
                      <a:endParaRPr lang="en-AU" sz="900">
                        <a:latin typeface="Times New Roman"/>
                        <a:ea typeface="Times New Roman"/>
                        <a:cs typeface="Times New Roman"/>
                      </a:endParaRPr>
                    </a:p>
                  </a:txBody>
                  <a:tcPr marL="59280" marR="592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AU" sz="900">
                          <a:latin typeface="Arial"/>
                          <a:ea typeface="Times New Roman"/>
                          <a:cs typeface="Times New Roman"/>
                        </a:rPr>
                        <a:t>Norite Clast</a:t>
                      </a:r>
                      <a:endParaRPr lang="en-AU" sz="900">
                        <a:latin typeface="Times New Roman"/>
                        <a:ea typeface="Times New Roman"/>
                        <a:cs typeface="Times New Roman"/>
                      </a:endParaRPr>
                    </a:p>
                  </a:txBody>
                  <a:tcPr marL="59280" marR="592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900">
                          <a:latin typeface="Arial"/>
                          <a:ea typeface="Times New Roman"/>
                          <a:cs typeface="Times New Roman"/>
                        </a:rPr>
                        <a:t>Sm-Nd</a:t>
                      </a:r>
                      <a:endParaRPr lang="en-AU" sz="900">
                        <a:latin typeface="Times New Roman"/>
                        <a:ea typeface="Times New Roman"/>
                        <a:cs typeface="Times New Roman"/>
                      </a:endParaRPr>
                    </a:p>
                  </a:txBody>
                  <a:tcPr marL="59280" marR="592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900">
                          <a:latin typeface="Arial"/>
                          <a:ea typeface="Times New Roman"/>
                          <a:cs typeface="Times New Roman"/>
                        </a:rPr>
                        <a:t>4.23</a:t>
                      </a:r>
                      <a:endParaRPr lang="en-AU" sz="900">
                        <a:latin typeface="Times New Roman"/>
                        <a:ea typeface="Times New Roman"/>
                        <a:cs typeface="Times New Roman"/>
                      </a:endParaRPr>
                    </a:p>
                  </a:txBody>
                  <a:tcPr marL="59280" marR="592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9968">
                <a:tc>
                  <a:txBody>
                    <a:bodyPr/>
                    <a:lstStyle/>
                    <a:p>
                      <a:pPr>
                        <a:spcAft>
                          <a:spcPts val="0"/>
                        </a:spcAft>
                      </a:pPr>
                      <a:r>
                        <a:rPr lang="en-AU" sz="900">
                          <a:latin typeface="Arial"/>
                          <a:ea typeface="Times New Roman"/>
                          <a:cs typeface="Times New Roman"/>
                        </a:rPr>
                        <a:t>Apollo 17</a:t>
                      </a:r>
                      <a:endParaRPr lang="en-AU" sz="900">
                        <a:latin typeface="Times New Roman"/>
                        <a:ea typeface="Times New Roman"/>
                        <a:cs typeface="Times New Roman"/>
                      </a:endParaRPr>
                    </a:p>
                  </a:txBody>
                  <a:tcPr marL="59280" marR="592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AU" sz="900">
                          <a:latin typeface="Arial"/>
                          <a:ea typeface="Times New Roman"/>
                          <a:cs typeface="Times New Roman"/>
                        </a:rPr>
                        <a:t>Anorthositic Gabro-Clast</a:t>
                      </a:r>
                      <a:endParaRPr lang="en-AU" sz="900">
                        <a:latin typeface="Times New Roman"/>
                        <a:ea typeface="Times New Roman"/>
                        <a:cs typeface="Times New Roman"/>
                      </a:endParaRPr>
                    </a:p>
                  </a:txBody>
                  <a:tcPr marL="59280" marR="592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900">
                          <a:latin typeface="Arial"/>
                          <a:ea typeface="Times New Roman"/>
                          <a:cs typeface="Times New Roman"/>
                        </a:rPr>
                        <a:t>Ar-Ar</a:t>
                      </a:r>
                      <a:endParaRPr lang="en-AU" sz="900">
                        <a:latin typeface="Times New Roman"/>
                        <a:ea typeface="Times New Roman"/>
                        <a:cs typeface="Times New Roman"/>
                      </a:endParaRPr>
                    </a:p>
                  </a:txBody>
                  <a:tcPr marL="59280" marR="592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900">
                          <a:latin typeface="Arial"/>
                          <a:ea typeface="Times New Roman"/>
                          <a:cs typeface="Times New Roman"/>
                        </a:rPr>
                        <a:t>4.2</a:t>
                      </a:r>
                      <a:endParaRPr lang="en-AU" sz="900">
                        <a:latin typeface="Times New Roman"/>
                        <a:ea typeface="Times New Roman"/>
                        <a:cs typeface="Times New Roman"/>
                      </a:endParaRPr>
                    </a:p>
                  </a:txBody>
                  <a:tcPr marL="59280" marR="592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9968">
                <a:tc>
                  <a:txBody>
                    <a:bodyPr/>
                    <a:lstStyle/>
                    <a:p>
                      <a:pPr>
                        <a:spcAft>
                          <a:spcPts val="0"/>
                        </a:spcAft>
                      </a:pPr>
                      <a:r>
                        <a:rPr lang="en-AU" sz="900">
                          <a:latin typeface="Arial"/>
                          <a:ea typeface="Times New Roman"/>
                          <a:cs typeface="Times New Roman"/>
                        </a:rPr>
                        <a:t>Apollo 17</a:t>
                      </a:r>
                      <a:endParaRPr lang="en-AU" sz="900">
                        <a:latin typeface="Times New Roman"/>
                        <a:ea typeface="Times New Roman"/>
                        <a:cs typeface="Times New Roman"/>
                      </a:endParaRPr>
                    </a:p>
                  </a:txBody>
                  <a:tcPr marL="59280" marR="592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AU" sz="900">
                          <a:latin typeface="Arial"/>
                          <a:ea typeface="Times New Roman"/>
                          <a:cs typeface="Times New Roman"/>
                        </a:rPr>
                        <a:t>Anorthosite Clast</a:t>
                      </a:r>
                      <a:endParaRPr lang="en-AU" sz="900">
                        <a:latin typeface="Times New Roman"/>
                        <a:ea typeface="Times New Roman"/>
                        <a:cs typeface="Times New Roman"/>
                      </a:endParaRPr>
                    </a:p>
                  </a:txBody>
                  <a:tcPr marL="59280" marR="592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900">
                          <a:latin typeface="Arial"/>
                          <a:ea typeface="Times New Roman"/>
                          <a:cs typeface="Times New Roman"/>
                        </a:rPr>
                        <a:t>Ar-Ar</a:t>
                      </a:r>
                      <a:endParaRPr lang="en-AU" sz="900">
                        <a:latin typeface="Times New Roman"/>
                        <a:ea typeface="Times New Roman"/>
                        <a:cs typeface="Times New Roman"/>
                      </a:endParaRPr>
                    </a:p>
                  </a:txBody>
                  <a:tcPr marL="59280" marR="592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900">
                          <a:latin typeface="Arial"/>
                          <a:ea typeface="Times New Roman"/>
                          <a:cs typeface="Times New Roman"/>
                        </a:rPr>
                        <a:t>4.23</a:t>
                      </a:r>
                      <a:endParaRPr lang="en-AU" sz="900">
                        <a:latin typeface="Times New Roman"/>
                        <a:ea typeface="Times New Roman"/>
                        <a:cs typeface="Times New Roman"/>
                      </a:endParaRPr>
                    </a:p>
                  </a:txBody>
                  <a:tcPr marL="59280" marR="592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9968">
                <a:tc>
                  <a:txBody>
                    <a:bodyPr/>
                    <a:lstStyle/>
                    <a:p>
                      <a:pPr>
                        <a:spcAft>
                          <a:spcPts val="0"/>
                        </a:spcAft>
                      </a:pPr>
                      <a:r>
                        <a:rPr lang="en-AU" sz="900">
                          <a:latin typeface="Arial"/>
                          <a:ea typeface="Times New Roman"/>
                          <a:cs typeface="Times New Roman"/>
                        </a:rPr>
                        <a:t>Apollo 17</a:t>
                      </a:r>
                      <a:endParaRPr lang="en-AU" sz="900">
                        <a:latin typeface="Times New Roman"/>
                        <a:ea typeface="Times New Roman"/>
                        <a:cs typeface="Times New Roman"/>
                      </a:endParaRPr>
                    </a:p>
                  </a:txBody>
                  <a:tcPr marL="59280" marR="592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AU" sz="900">
                          <a:latin typeface="Arial"/>
                          <a:ea typeface="Times New Roman"/>
                          <a:cs typeface="Times New Roman"/>
                        </a:rPr>
                        <a:t>Anorthosite Clast</a:t>
                      </a:r>
                      <a:endParaRPr lang="en-AU" sz="900">
                        <a:latin typeface="Times New Roman"/>
                        <a:ea typeface="Times New Roman"/>
                        <a:cs typeface="Times New Roman"/>
                      </a:endParaRPr>
                    </a:p>
                  </a:txBody>
                  <a:tcPr marL="59280" marR="592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900">
                          <a:latin typeface="Arial"/>
                          <a:ea typeface="Times New Roman"/>
                          <a:cs typeface="Times New Roman"/>
                        </a:rPr>
                        <a:t>Ar-Ar</a:t>
                      </a:r>
                      <a:endParaRPr lang="en-AU" sz="900">
                        <a:latin typeface="Times New Roman"/>
                        <a:ea typeface="Times New Roman"/>
                        <a:cs typeface="Times New Roman"/>
                      </a:endParaRPr>
                    </a:p>
                  </a:txBody>
                  <a:tcPr marL="59280" marR="592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900">
                          <a:latin typeface="Arial"/>
                          <a:ea typeface="Times New Roman"/>
                          <a:cs typeface="Times New Roman"/>
                        </a:rPr>
                        <a:t>4.23</a:t>
                      </a:r>
                      <a:endParaRPr lang="en-AU" sz="900">
                        <a:latin typeface="Times New Roman"/>
                        <a:ea typeface="Times New Roman"/>
                        <a:cs typeface="Times New Roman"/>
                      </a:endParaRPr>
                    </a:p>
                  </a:txBody>
                  <a:tcPr marL="59280" marR="592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9968">
                <a:tc>
                  <a:txBody>
                    <a:bodyPr/>
                    <a:lstStyle/>
                    <a:p>
                      <a:pPr>
                        <a:spcAft>
                          <a:spcPts val="0"/>
                        </a:spcAft>
                      </a:pPr>
                      <a:r>
                        <a:rPr lang="en-AU" sz="900">
                          <a:latin typeface="Arial"/>
                          <a:ea typeface="Times New Roman"/>
                          <a:cs typeface="Times New Roman"/>
                        </a:rPr>
                        <a:t>Apollo 17</a:t>
                      </a:r>
                      <a:endParaRPr lang="en-AU" sz="900">
                        <a:latin typeface="Times New Roman"/>
                        <a:ea typeface="Times New Roman"/>
                        <a:cs typeface="Times New Roman"/>
                      </a:endParaRPr>
                    </a:p>
                  </a:txBody>
                  <a:tcPr marL="59280" marR="592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n-AU" sz="900">
                          <a:latin typeface="Arial"/>
                          <a:ea typeface="Times New Roman"/>
                          <a:cs typeface="Times New Roman"/>
                        </a:rPr>
                        <a:t>Troctolite</a:t>
                      </a:r>
                      <a:endParaRPr lang="en-AU" sz="900">
                        <a:latin typeface="Times New Roman"/>
                        <a:ea typeface="Times New Roman"/>
                        <a:cs typeface="Times New Roman"/>
                      </a:endParaRPr>
                    </a:p>
                  </a:txBody>
                  <a:tcPr marL="59280" marR="592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AU" sz="900">
                          <a:latin typeface="Arial"/>
                          <a:ea typeface="Times New Roman"/>
                          <a:cs typeface="Times New Roman"/>
                        </a:rPr>
                        <a:t>Sm-Nd</a:t>
                      </a:r>
                      <a:endParaRPr lang="en-AU" sz="900">
                        <a:latin typeface="Times New Roman"/>
                        <a:ea typeface="Times New Roman"/>
                        <a:cs typeface="Times New Roman"/>
                      </a:endParaRPr>
                    </a:p>
                  </a:txBody>
                  <a:tcPr marL="59280" marR="592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AU" sz="900">
                          <a:latin typeface="Arial"/>
                          <a:ea typeface="Times New Roman"/>
                          <a:cs typeface="Times New Roman"/>
                        </a:rPr>
                        <a:t>4.26</a:t>
                      </a:r>
                      <a:endParaRPr lang="en-AU" sz="900">
                        <a:latin typeface="Times New Roman"/>
                        <a:ea typeface="Times New Roman"/>
                        <a:cs typeface="Times New Roman"/>
                      </a:endParaRPr>
                    </a:p>
                  </a:txBody>
                  <a:tcPr marL="59280" marR="592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39968">
                <a:tc>
                  <a:txBody>
                    <a:bodyPr/>
                    <a:lstStyle/>
                    <a:p>
                      <a:pPr>
                        <a:spcAft>
                          <a:spcPts val="0"/>
                        </a:spcAft>
                      </a:pPr>
                      <a:r>
                        <a:rPr lang="en-AU" sz="900">
                          <a:latin typeface="Arial"/>
                          <a:ea typeface="Times New Roman"/>
                          <a:cs typeface="Times New Roman"/>
                        </a:rPr>
                        <a:t> </a:t>
                      </a:r>
                      <a:endParaRPr lang="en-AU" sz="900">
                        <a:latin typeface="Times New Roman"/>
                        <a:ea typeface="Times New Roman"/>
                        <a:cs typeface="Times New Roman"/>
                      </a:endParaRPr>
                    </a:p>
                  </a:txBody>
                  <a:tcPr marL="59280" marR="592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AU" sz="900">
                          <a:latin typeface="Arial"/>
                          <a:ea typeface="Times New Roman"/>
                          <a:cs typeface="Times New Roman"/>
                        </a:rPr>
                        <a:t> </a:t>
                      </a:r>
                      <a:endParaRPr lang="en-AU" sz="900">
                        <a:latin typeface="Times New Roman"/>
                        <a:ea typeface="Times New Roman"/>
                        <a:cs typeface="Times New Roman"/>
                      </a:endParaRPr>
                    </a:p>
                  </a:txBody>
                  <a:tcPr marL="59280" marR="592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AU" sz="900">
                          <a:latin typeface="Arial"/>
                          <a:ea typeface="Times New Roman"/>
                          <a:cs typeface="Times New Roman"/>
                        </a:rPr>
                        <a:t>Rb-Sr</a:t>
                      </a:r>
                      <a:endParaRPr lang="en-AU" sz="900">
                        <a:latin typeface="Times New Roman"/>
                        <a:ea typeface="Times New Roman"/>
                        <a:cs typeface="Times New Roman"/>
                      </a:endParaRPr>
                    </a:p>
                  </a:txBody>
                  <a:tcPr marL="59280" marR="592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AU" sz="900">
                          <a:latin typeface="Arial"/>
                          <a:ea typeface="Times New Roman"/>
                          <a:cs typeface="Times New Roman"/>
                        </a:rPr>
                        <a:t>4.51</a:t>
                      </a:r>
                      <a:endParaRPr lang="en-AU" sz="900">
                        <a:latin typeface="Times New Roman"/>
                        <a:ea typeface="Times New Roman"/>
                        <a:cs typeface="Times New Roman"/>
                      </a:endParaRPr>
                    </a:p>
                  </a:txBody>
                  <a:tcPr marL="59280" marR="592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39968">
                <a:tc>
                  <a:txBody>
                    <a:bodyPr/>
                    <a:lstStyle/>
                    <a:p>
                      <a:pPr>
                        <a:spcAft>
                          <a:spcPts val="0"/>
                        </a:spcAft>
                      </a:pPr>
                      <a:r>
                        <a:rPr lang="en-AU" sz="900">
                          <a:latin typeface="Arial"/>
                          <a:ea typeface="Times New Roman"/>
                          <a:cs typeface="Times New Roman"/>
                        </a:rPr>
                        <a:t> </a:t>
                      </a:r>
                      <a:endParaRPr lang="en-AU" sz="900">
                        <a:latin typeface="Times New Roman"/>
                        <a:ea typeface="Times New Roman"/>
                        <a:cs typeface="Times New Roman"/>
                      </a:endParaRPr>
                    </a:p>
                  </a:txBody>
                  <a:tcPr marL="59280" marR="592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AU" sz="900">
                          <a:latin typeface="Arial"/>
                          <a:ea typeface="Times New Roman"/>
                          <a:cs typeface="Times New Roman"/>
                        </a:rPr>
                        <a:t> </a:t>
                      </a:r>
                      <a:endParaRPr lang="en-AU" sz="900">
                        <a:latin typeface="Times New Roman"/>
                        <a:ea typeface="Times New Roman"/>
                        <a:cs typeface="Times New Roman"/>
                      </a:endParaRPr>
                    </a:p>
                  </a:txBody>
                  <a:tcPr marL="59280" marR="592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AU" sz="900">
                          <a:latin typeface="Arial"/>
                          <a:ea typeface="Times New Roman"/>
                          <a:cs typeface="Times New Roman"/>
                        </a:rPr>
                        <a:t>Ar-Ar</a:t>
                      </a:r>
                      <a:endParaRPr lang="en-AU" sz="900">
                        <a:latin typeface="Times New Roman"/>
                        <a:ea typeface="Times New Roman"/>
                        <a:cs typeface="Times New Roman"/>
                      </a:endParaRPr>
                    </a:p>
                  </a:txBody>
                  <a:tcPr marL="59280" marR="592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AU" sz="900">
                          <a:latin typeface="Arial"/>
                          <a:ea typeface="Times New Roman"/>
                          <a:cs typeface="Times New Roman"/>
                        </a:rPr>
                        <a:t>4.19 ± 0.02 </a:t>
                      </a:r>
                      <a:endParaRPr lang="en-AU" sz="900">
                        <a:latin typeface="Times New Roman"/>
                        <a:ea typeface="Times New Roman"/>
                        <a:cs typeface="Times New Roman"/>
                      </a:endParaRPr>
                    </a:p>
                  </a:txBody>
                  <a:tcPr marL="59280" marR="592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39968">
                <a:tc>
                  <a:txBody>
                    <a:bodyPr/>
                    <a:lstStyle/>
                    <a:p>
                      <a:pPr>
                        <a:spcAft>
                          <a:spcPts val="0"/>
                        </a:spcAft>
                      </a:pPr>
                      <a:r>
                        <a:rPr lang="en-AU" sz="900">
                          <a:latin typeface="Arial"/>
                          <a:ea typeface="Times New Roman"/>
                          <a:cs typeface="Times New Roman"/>
                        </a:rPr>
                        <a:t> </a:t>
                      </a:r>
                      <a:endParaRPr lang="en-AU" sz="900">
                        <a:latin typeface="Times New Roman"/>
                        <a:ea typeface="Times New Roman"/>
                        <a:cs typeface="Times New Roman"/>
                      </a:endParaRPr>
                    </a:p>
                  </a:txBody>
                  <a:tcPr marL="59280" marR="592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AU" sz="900">
                          <a:latin typeface="Arial"/>
                          <a:ea typeface="Times New Roman"/>
                          <a:cs typeface="Times New Roman"/>
                        </a:rPr>
                        <a:t> </a:t>
                      </a:r>
                      <a:endParaRPr lang="en-AU" sz="900">
                        <a:latin typeface="Times New Roman"/>
                        <a:ea typeface="Times New Roman"/>
                        <a:cs typeface="Times New Roman"/>
                      </a:endParaRPr>
                    </a:p>
                  </a:txBody>
                  <a:tcPr marL="59280" marR="592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AU" sz="900">
                          <a:latin typeface="Arial"/>
                          <a:ea typeface="Times New Roman"/>
                          <a:cs typeface="Times New Roman"/>
                        </a:rPr>
                        <a:t>Ar-Ar</a:t>
                      </a:r>
                      <a:endParaRPr lang="en-AU" sz="900">
                        <a:latin typeface="Times New Roman"/>
                        <a:ea typeface="Times New Roman"/>
                        <a:cs typeface="Times New Roman"/>
                      </a:endParaRPr>
                    </a:p>
                  </a:txBody>
                  <a:tcPr marL="59280" marR="592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AU" sz="900">
                          <a:latin typeface="Arial"/>
                          <a:ea typeface="Times New Roman"/>
                          <a:cs typeface="Times New Roman"/>
                        </a:rPr>
                        <a:t>4.20 ± 0.03 </a:t>
                      </a:r>
                      <a:endParaRPr lang="en-AU" sz="900">
                        <a:latin typeface="Times New Roman"/>
                        <a:ea typeface="Times New Roman"/>
                        <a:cs typeface="Times New Roman"/>
                      </a:endParaRPr>
                    </a:p>
                  </a:txBody>
                  <a:tcPr marL="59280" marR="592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39968">
                <a:tc>
                  <a:txBody>
                    <a:bodyPr/>
                    <a:lstStyle/>
                    <a:p>
                      <a:pPr>
                        <a:spcAft>
                          <a:spcPts val="0"/>
                        </a:spcAft>
                      </a:pPr>
                      <a:r>
                        <a:rPr lang="en-AU" sz="900">
                          <a:latin typeface="Arial"/>
                          <a:ea typeface="Times New Roman"/>
                          <a:cs typeface="Times New Roman"/>
                        </a:rPr>
                        <a:t> </a:t>
                      </a:r>
                      <a:endParaRPr lang="en-AU" sz="900">
                        <a:latin typeface="Times New Roman"/>
                        <a:ea typeface="Times New Roman"/>
                        <a:cs typeface="Times New Roman"/>
                      </a:endParaRPr>
                    </a:p>
                  </a:txBody>
                  <a:tcPr marL="59280" marR="592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AU" sz="900">
                          <a:latin typeface="Arial"/>
                          <a:ea typeface="Times New Roman"/>
                          <a:cs typeface="Times New Roman"/>
                        </a:rPr>
                        <a:t> </a:t>
                      </a:r>
                      <a:endParaRPr lang="en-AU" sz="900">
                        <a:latin typeface="Times New Roman"/>
                        <a:ea typeface="Times New Roman"/>
                        <a:cs typeface="Times New Roman"/>
                      </a:endParaRPr>
                    </a:p>
                  </a:txBody>
                  <a:tcPr marL="59280" marR="592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900">
                          <a:latin typeface="Arial"/>
                          <a:ea typeface="Times New Roman"/>
                          <a:cs typeface="Times New Roman"/>
                        </a:rPr>
                        <a:t>Ar-Ar</a:t>
                      </a:r>
                      <a:endParaRPr lang="en-AU" sz="900">
                        <a:latin typeface="Times New Roman"/>
                        <a:ea typeface="Times New Roman"/>
                        <a:cs typeface="Times New Roman"/>
                      </a:endParaRPr>
                    </a:p>
                  </a:txBody>
                  <a:tcPr marL="59280" marR="592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900">
                          <a:latin typeface="Arial"/>
                          <a:ea typeface="Times New Roman"/>
                          <a:cs typeface="Times New Roman"/>
                        </a:rPr>
                        <a:t>4.19 ± 0.02 </a:t>
                      </a:r>
                      <a:endParaRPr lang="en-AU" sz="900">
                        <a:latin typeface="Times New Roman"/>
                        <a:ea typeface="Times New Roman"/>
                        <a:cs typeface="Times New Roman"/>
                      </a:endParaRPr>
                    </a:p>
                  </a:txBody>
                  <a:tcPr marL="59280" marR="592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39968">
                <a:tc>
                  <a:txBody>
                    <a:bodyPr/>
                    <a:lstStyle/>
                    <a:p>
                      <a:pPr>
                        <a:spcAft>
                          <a:spcPts val="0"/>
                        </a:spcAft>
                      </a:pPr>
                      <a:r>
                        <a:rPr lang="en-AU" sz="900">
                          <a:latin typeface="Arial"/>
                          <a:ea typeface="Times New Roman"/>
                          <a:cs typeface="Times New Roman"/>
                        </a:rPr>
                        <a:t>Apollo 17</a:t>
                      </a:r>
                      <a:endParaRPr lang="en-AU" sz="900">
                        <a:latin typeface="Times New Roman"/>
                        <a:ea typeface="Times New Roman"/>
                        <a:cs typeface="Times New Roman"/>
                      </a:endParaRPr>
                    </a:p>
                  </a:txBody>
                  <a:tcPr marL="59280" marR="592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n-AU" sz="900">
                          <a:latin typeface="Arial"/>
                          <a:ea typeface="Times New Roman"/>
                          <a:cs typeface="Times New Roman"/>
                        </a:rPr>
                        <a:t>Norite Breccia Clast</a:t>
                      </a:r>
                      <a:endParaRPr lang="en-AU" sz="900">
                        <a:latin typeface="Times New Roman"/>
                        <a:ea typeface="Times New Roman"/>
                        <a:cs typeface="Times New Roman"/>
                      </a:endParaRPr>
                    </a:p>
                  </a:txBody>
                  <a:tcPr marL="59280" marR="592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AU" sz="900">
                          <a:latin typeface="Arial"/>
                          <a:ea typeface="Times New Roman"/>
                          <a:cs typeface="Times New Roman"/>
                        </a:rPr>
                        <a:t>Sm-Nd</a:t>
                      </a:r>
                      <a:endParaRPr lang="en-AU" sz="900">
                        <a:latin typeface="Times New Roman"/>
                        <a:ea typeface="Times New Roman"/>
                        <a:cs typeface="Times New Roman"/>
                      </a:endParaRPr>
                    </a:p>
                  </a:txBody>
                  <a:tcPr marL="59280" marR="592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AU" sz="900">
                          <a:latin typeface="Arial"/>
                          <a:ea typeface="Times New Roman"/>
                          <a:cs typeface="Times New Roman"/>
                        </a:rPr>
                        <a:t>4.37 ± 0.07 </a:t>
                      </a:r>
                      <a:endParaRPr lang="en-AU" sz="900">
                        <a:latin typeface="Times New Roman"/>
                        <a:ea typeface="Times New Roman"/>
                        <a:cs typeface="Times New Roman"/>
                      </a:endParaRPr>
                    </a:p>
                  </a:txBody>
                  <a:tcPr marL="59280" marR="592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39968">
                <a:tc>
                  <a:txBody>
                    <a:bodyPr/>
                    <a:lstStyle/>
                    <a:p>
                      <a:pPr>
                        <a:spcAft>
                          <a:spcPts val="0"/>
                        </a:spcAft>
                      </a:pPr>
                      <a:r>
                        <a:rPr lang="en-AU" sz="900">
                          <a:latin typeface="Arial"/>
                          <a:ea typeface="Times New Roman"/>
                          <a:cs typeface="Times New Roman"/>
                        </a:rPr>
                        <a:t> </a:t>
                      </a:r>
                      <a:endParaRPr lang="en-AU" sz="900">
                        <a:latin typeface="Times New Roman"/>
                        <a:ea typeface="Times New Roman"/>
                        <a:cs typeface="Times New Roman"/>
                      </a:endParaRPr>
                    </a:p>
                  </a:txBody>
                  <a:tcPr marL="59280" marR="592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AU" sz="900">
                          <a:latin typeface="Arial"/>
                          <a:ea typeface="Times New Roman"/>
                          <a:cs typeface="Times New Roman"/>
                        </a:rPr>
                        <a:t> </a:t>
                      </a:r>
                      <a:endParaRPr lang="en-AU" sz="900">
                        <a:latin typeface="Times New Roman"/>
                        <a:ea typeface="Times New Roman"/>
                        <a:cs typeface="Times New Roman"/>
                      </a:endParaRPr>
                    </a:p>
                  </a:txBody>
                  <a:tcPr marL="59280" marR="592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AU" sz="900">
                          <a:latin typeface="Arial"/>
                          <a:ea typeface="Times New Roman"/>
                          <a:cs typeface="Times New Roman"/>
                        </a:rPr>
                        <a:t>Rb-Sr</a:t>
                      </a:r>
                      <a:endParaRPr lang="en-AU" sz="900">
                        <a:latin typeface="Times New Roman"/>
                        <a:ea typeface="Times New Roman"/>
                        <a:cs typeface="Times New Roman"/>
                      </a:endParaRPr>
                    </a:p>
                  </a:txBody>
                  <a:tcPr marL="59280" marR="592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AU" sz="900">
                          <a:latin typeface="Arial"/>
                          <a:ea typeface="Times New Roman"/>
                          <a:cs typeface="Times New Roman"/>
                        </a:rPr>
                        <a:t>4.33 ± 0.04 </a:t>
                      </a:r>
                      <a:endParaRPr lang="en-AU" sz="900">
                        <a:latin typeface="Times New Roman"/>
                        <a:ea typeface="Times New Roman"/>
                        <a:cs typeface="Times New Roman"/>
                      </a:endParaRPr>
                    </a:p>
                  </a:txBody>
                  <a:tcPr marL="59280" marR="592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39968">
                <a:tc>
                  <a:txBody>
                    <a:bodyPr/>
                    <a:lstStyle/>
                    <a:p>
                      <a:pPr>
                        <a:spcAft>
                          <a:spcPts val="0"/>
                        </a:spcAft>
                      </a:pPr>
                      <a:r>
                        <a:rPr lang="en-AU" sz="900">
                          <a:latin typeface="Arial"/>
                          <a:ea typeface="Times New Roman"/>
                          <a:cs typeface="Times New Roman"/>
                        </a:rPr>
                        <a:t> </a:t>
                      </a:r>
                      <a:endParaRPr lang="en-AU" sz="900">
                        <a:latin typeface="Times New Roman"/>
                        <a:ea typeface="Times New Roman"/>
                        <a:cs typeface="Times New Roman"/>
                      </a:endParaRPr>
                    </a:p>
                  </a:txBody>
                  <a:tcPr marL="59280" marR="592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AU" sz="900">
                          <a:latin typeface="Arial"/>
                          <a:ea typeface="Times New Roman"/>
                          <a:cs typeface="Times New Roman"/>
                        </a:rPr>
                        <a:t> </a:t>
                      </a:r>
                      <a:endParaRPr lang="en-AU" sz="900">
                        <a:latin typeface="Times New Roman"/>
                        <a:ea typeface="Times New Roman"/>
                        <a:cs typeface="Times New Roman"/>
                      </a:endParaRPr>
                    </a:p>
                  </a:txBody>
                  <a:tcPr marL="59280" marR="592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AU" sz="900">
                          <a:latin typeface="Arial"/>
                          <a:ea typeface="Times New Roman"/>
                          <a:cs typeface="Times New Roman"/>
                        </a:rPr>
                        <a:t>Ar-Ar</a:t>
                      </a:r>
                      <a:endParaRPr lang="en-AU" sz="900">
                        <a:latin typeface="Times New Roman"/>
                        <a:ea typeface="Times New Roman"/>
                        <a:cs typeface="Times New Roman"/>
                      </a:endParaRPr>
                    </a:p>
                  </a:txBody>
                  <a:tcPr marL="59280" marR="592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AU" sz="900">
                          <a:latin typeface="Arial"/>
                          <a:ea typeface="Times New Roman"/>
                          <a:cs typeface="Times New Roman"/>
                        </a:rPr>
                        <a:t>3.92 ± 0.03 </a:t>
                      </a:r>
                      <a:endParaRPr lang="en-AU" sz="900">
                        <a:latin typeface="Times New Roman"/>
                        <a:ea typeface="Times New Roman"/>
                        <a:cs typeface="Times New Roman"/>
                      </a:endParaRPr>
                    </a:p>
                  </a:txBody>
                  <a:tcPr marL="59280" marR="592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39968">
                <a:tc>
                  <a:txBody>
                    <a:bodyPr/>
                    <a:lstStyle/>
                    <a:p>
                      <a:pPr>
                        <a:spcAft>
                          <a:spcPts val="0"/>
                        </a:spcAft>
                      </a:pPr>
                      <a:r>
                        <a:rPr lang="en-AU" sz="900">
                          <a:latin typeface="Arial"/>
                          <a:ea typeface="Times New Roman"/>
                          <a:cs typeface="Times New Roman"/>
                        </a:rPr>
                        <a:t> </a:t>
                      </a:r>
                      <a:endParaRPr lang="en-AU" sz="900">
                        <a:latin typeface="Times New Roman"/>
                        <a:ea typeface="Times New Roman"/>
                        <a:cs typeface="Times New Roman"/>
                      </a:endParaRPr>
                    </a:p>
                  </a:txBody>
                  <a:tcPr marL="59280" marR="592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AU" sz="900">
                          <a:latin typeface="Arial"/>
                          <a:ea typeface="Times New Roman"/>
                          <a:cs typeface="Times New Roman"/>
                        </a:rPr>
                        <a:t> </a:t>
                      </a:r>
                      <a:endParaRPr lang="en-AU" sz="900">
                        <a:latin typeface="Times New Roman"/>
                        <a:ea typeface="Times New Roman"/>
                        <a:cs typeface="Times New Roman"/>
                      </a:endParaRPr>
                    </a:p>
                  </a:txBody>
                  <a:tcPr marL="59280" marR="592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AU" sz="900">
                          <a:latin typeface="Arial"/>
                          <a:ea typeface="Times New Roman"/>
                          <a:cs typeface="Times New Roman"/>
                        </a:rPr>
                        <a:t>Ar-Ar</a:t>
                      </a:r>
                      <a:endParaRPr lang="en-AU" sz="900">
                        <a:latin typeface="Times New Roman"/>
                        <a:ea typeface="Times New Roman"/>
                        <a:cs typeface="Times New Roman"/>
                      </a:endParaRPr>
                    </a:p>
                  </a:txBody>
                  <a:tcPr marL="59280" marR="592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AU" sz="900">
                          <a:latin typeface="Arial"/>
                          <a:ea typeface="Times New Roman"/>
                          <a:cs typeface="Times New Roman"/>
                        </a:rPr>
                        <a:t>3.99 ± 0.03 </a:t>
                      </a:r>
                      <a:endParaRPr lang="en-AU" sz="900">
                        <a:latin typeface="Times New Roman"/>
                        <a:ea typeface="Times New Roman"/>
                        <a:cs typeface="Times New Roman"/>
                      </a:endParaRPr>
                    </a:p>
                  </a:txBody>
                  <a:tcPr marL="59280" marR="592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39968">
                <a:tc>
                  <a:txBody>
                    <a:bodyPr/>
                    <a:lstStyle/>
                    <a:p>
                      <a:pPr>
                        <a:spcAft>
                          <a:spcPts val="0"/>
                        </a:spcAft>
                      </a:pPr>
                      <a:r>
                        <a:rPr lang="en-AU" sz="900">
                          <a:latin typeface="Arial"/>
                          <a:ea typeface="Times New Roman"/>
                          <a:cs typeface="Times New Roman"/>
                        </a:rPr>
                        <a:t> </a:t>
                      </a:r>
                      <a:endParaRPr lang="en-AU" sz="900">
                        <a:latin typeface="Times New Roman"/>
                        <a:ea typeface="Times New Roman"/>
                        <a:cs typeface="Times New Roman"/>
                      </a:endParaRPr>
                    </a:p>
                  </a:txBody>
                  <a:tcPr marL="59280" marR="592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AU" sz="900">
                          <a:latin typeface="Arial"/>
                          <a:ea typeface="Times New Roman"/>
                          <a:cs typeface="Times New Roman"/>
                        </a:rPr>
                        <a:t> </a:t>
                      </a:r>
                      <a:endParaRPr lang="en-AU" sz="900">
                        <a:latin typeface="Times New Roman"/>
                        <a:ea typeface="Times New Roman"/>
                        <a:cs typeface="Times New Roman"/>
                      </a:endParaRPr>
                    </a:p>
                  </a:txBody>
                  <a:tcPr marL="59280" marR="592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AU" sz="900">
                          <a:latin typeface="Arial"/>
                          <a:ea typeface="Times New Roman"/>
                          <a:cs typeface="Times New Roman"/>
                        </a:rPr>
                        <a:t>Ar-Ar</a:t>
                      </a:r>
                      <a:endParaRPr lang="en-AU" sz="900">
                        <a:latin typeface="Times New Roman"/>
                        <a:ea typeface="Times New Roman"/>
                        <a:cs typeface="Times New Roman"/>
                      </a:endParaRPr>
                    </a:p>
                  </a:txBody>
                  <a:tcPr marL="59280" marR="592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AU" sz="900">
                          <a:latin typeface="Arial"/>
                          <a:ea typeface="Times New Roman"/>
                          <a:cs typeface="Times New Roman"/>
                        </a:rPr>
                        <a:t>3.97 ± 0.03 </a:t>
                      </a:r>
                      <a:endParaRPr lang="en-AU" sz="900">
                        <a:latin typeface="Times New Roman"/>
                        <a:ea typeface="Times New Roman"/>
                        <a:cs typeface="Times New Roman"/>
                      </a:endParaRPr>
                    </a:p>
                  </a:txBody>
                  <a:tcPr marL="59280" marR="592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39968">
                <a:tc>
                  <a:txBody>
                    <a:bodyPr/>
                    <a:lstStyle/>
                    <a:p>
                      <a:pPr>
                        <a:spcAft>
                          <a:spcPts val="0"/>
                        </a:spcAft>
                      </a:pPr>
                      <a:r>
                        <a:rPr lang="en-AU" sz="900">
                          <a:latin typeface="Arial"/>
                          <a:ea typeface="Times New Roman"/>
                          <a:cs typeface="Times New Roman"/>
                        </a:rPr>
                        <a:t> </a:t>
                      </a:r>
                      <a:endParaRPr lang="en-AU" sz="900">
                        <a:latin typeface="Times New Roman"/>
                        <a:ea typeface="Times New Roman"/>
                        <a:cs typeface="Times New Roman"/>
                      </a:endParaRPr>
                    </a:p>
                  </a:txBody>
                  <a:tcPr marL="59280" marR="592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AU" sz="900">
                          <a:latin typeface="Arial"/>
                          <a:ea typeface="Times New Roman"/>
                          <a:cs typeface="Times New Roman"/>
                        </a:rPr>
                        <a:t> </a:t>
                      </a:r>
                      <a:endParaRPr lang="en-AU" sz="900">
                        <a:latin typeface="Times New Roman"/>
                        <a:ea typeface="Times New Roman"/>
                        <a:cs typeface="Times New Roman"/>
                      </a:endParaRPr>
                    </a:p>
                  </a:txBody>
                  <a:tcPr marL="59280" marR="592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900" dirty="0" err="1">
                          <a:latin typeface="Arial"/>
                          <a:ea typeface="Times New Roman"/>
                          <a:cs typeface="Times New Roman"/>
                        </a:rPr>
                        <a:t>Ar-Ar</a:t>
                      </a:r>
                      <a:endParaRPr lang="en-AU" sz="900" dirty="0">
                        <a:latin typeface="Times New Roman"/>
                        <a:ea typeface="Times New Roman"/>
                        <a:cs typeface="Times New Roman"/>
                      </a:endParaRPr>
                    </a:p>
                  </a:txBody>
                  <a:tcPr marL="59280" marR="592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900">
                          <a:latin typeface="Arial"/>
                          <a:ea typeface="Times New Roman"/>
                          <a:cs typeface="Times New Roman"/>
                        </a:rPr>
                        <a:t>3.90 ± 0.03 </a:t>
                      </a:r>
                      <a:endParaRPr lang="en-AU" sz="900">
                        <a:latin typeface="Times New Roman"/>
                        <a:ea typeface="Times New Roman"/>
                        <a:cs typeface="Times New Roman"/>
                      </a:endParaRPr>
                    </a:p>
                  </a:txBody>
                  <a:tcPr marL="59280" marR="592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39968">
                <a:tc>
                  <a:txBody>
                    <a:bodyPr/>
                    <a:lstStyle/>
                    <a:p>
                      <a:pPr>
                        <a:spcAft>
                          <a:spcPts val="0"/>
                        </a:spcAft>
                      </a:pPr>
                      <a:r>
                        <a:rPr lang="en-AU" sz="900">
                          <a:latin typeface="Arial"/>
                          <a:ea typeface="Times New Roman"/>
                          <a:cs typeface="Times New Roman"/>
                        </a:rPr>
                        <a:t>Apollo 17</a:t>
                      </a:r>
                      <a:endParaRPr lang="en-AU" sz="900">
                        <a:latin typeface="Times New Roman"/>
                        <a:ea typeface="Times New Roman"/>
                        <a:cs typeface="Times New Roman"/>
                      </a:endParaRPr>
                    </a:p>
                  </a:txBody>
                  <a:tcPr marL="59280" marR="592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n-AU" sz="900">
                          <a:latin typeface="Arial"/>
                          <a:ea typeface="Times New Roman"/>
                          <a:cs typeface="Times New Roman"/>
                        </a:rPr>
                        <a:t>Norite</a:t>
                      </a:r>
                      <a:endParaRPr lang="en-AU" sz="900">
                        <a:latin typeface="Times New Roman"/>
                        <a:ea typeface="Times New Roman"/>
                        <a:cs typeface="Times New Roman"/>
                      </a:endParaRPr>
                    </a:p>
                  </a:txBody>
                  <a:tcPr marL="59280" marR="592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AU" sz="900">
                          <a:latin typeface="Arial"/>
                          <a:ea typeface="Times New Roman"/>
                          <a:cs typeface="Times New Roman"/>
                        </a:rPr>
                        <a:t>Sm-Nd</a:t>
                      </a:r>
                      <a:endParaRPr lang="en-AU" sz="900">
                        <a:latin typeface="Times New Roman"/>
                        <a:ea typeface="Times New Roman"/>
                        <a:cs typeface="Times New Roman"/>
                      </a:endParaRPr>
                    </a:p>
                  </a:txBody>
                  <a:tcPr marL="59280" marR="592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AU" sz="900">
                          <a:latin typeface="Arial"/>
                          <a:ea typeface="Times New Roman"/>
                          <a:cs typeface="Times New Roman"/>
                        </a:rPr>
                        <a:t>4.34 ± 0.05 </a:t>
                      </a:r>
                      <a:endParaRPr lang="en-AU" sz="900">
                        <a:latin typeface="Times New Roman"/>
                        <a:ea typeface="Times New Roman"/>
                        <a:cs typeface="Times New Roman"/>
                      </a:endParaRPr>
                    </a:p>
                  </a:txBody>
                  <a:tcPr marL="59280" marR="592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39968">
                <a:tc>
                  <a:txBody>
                    <a:bodyPr/>
                    <a:lstStyle/>
                    <a:p>
                      <a:pPr>
                        <a:spcAft>
                          <a:spcPts val="0"/>
                        </a:spcAft>
                      </a:pPr>
                      <a:r>
                        <a:rPr lang="en-AU" sz="900">
                          <a:latin typeface="Arial"/>
                          <a:ea typeface="Times New Roman"/>
                          <a:cs typeface="Times New Roman"/>
                        </a:rPr>
                        <a:t> </a:t>
                      </a:r>
                      <a:endParaRPr lang="en-AU" sz="900">
                        <a:latin typeface="Times New Roman"/>
                        <a:ea typeface="Times New Roman"/>
                        <a:cs typeface="Times New Roman"/>
                      </a:endParaRPr>
                    </a:p>
                  </a:txBody>
                  <a:tcPr marL="59280" marR="592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AU" sz="900">
                          <a:latin typeface="Arial"/>
                          <a:ea typeface="Times New Roman"/>
                          <a:cs typeface="Times New Roman"/>
                        </a:rPr>
                        <a:t> </a:t>
                      </a:r>
                      <a:endParaRPr lang="en-AU" sz="900">
                        <a:latin typeface="Times New Roman"/>
                        <a:ea typeface="Times New Roman"/>
                        <a:cs typeface="Times New Roman"/>
                      </a:endParaRPr>
                    </a:p>
                  </a:txBody>
                  <a:tcPr marL="59280" marR="592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AU" sz="900">
                          <a:latin typeface="Arial"/>
                          <a:ea typeface="Times New Roman"/>
                          <a:cs typeface="Times New Roman"/>
                        </a:rPr>
                        <a:t>Sm-Nd</a:t>
                      </a:r>
                      <a:endParaRPr lang="en-AU" sz="900">
                        <a:latin typeface="Times New Roman"/>
                        <a:ea typeface="Times New Roman"/>
                        <a:cs typeface="Times New Roman"/>
                      </a:endParaRPr>
                    </a:p>
                  </a:txBody>
                  <a:tcPr marL="59280" marR="592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AU" sz="900">
                          <a:latin typeface="Arial"/>
                          <a:ea typeface="Times New Roman"/>
                          <a:cs typeface="Times New Roman"/>
                        </a:rPr>
                        <a:t>4.43 ± 0.05 </a:t>
                      </a:r>
                      <a:endParaRPr lang="en-AU" sz="900">
                        <a:latin typeface="Times New Roman"/>
                        <a:ea typeface="Times New Roman"/>
                        <a:cs typeface="Times New Roman"/>
                      </a:endParaRPr>
                    </a:p>
                  </a:txBody>
                  <a:tcPr marL="59280" marR="592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39968">
                <a:tc>
                  <a:txBody>
                    <a:bodyPr/>
                    <a:lstStyle/>
                    <a:p>
                      <a:pPr>
                        <a:spcAft>
                          <a:spcPts val="0"/>
                        </a:spcAft>
                      </a:pPr>
                      <a:r>
                        <a:rPr lang="en-AU" sz="900">
                          <a:latin typeface="Arial"/>
                          <a:ea typeface="Times New Roman"/>
                          <a:cs typeface="Times New Roman"/>
                        </a:rPr>
                        <a:t> </a:t>
                      </a:r>
                      <a:endParaRPr lang="en-AU" sz="900">
                        <a:latin typeface="Times New Roman"/>
                        <a:ea typeface="Times New Roman"/>
                        <a:cs typeface="Times New Roman"/>
                      </a:endParaRPr>
                    </a:p>
                  </a:txBody>
                  <a:tcPr marL="59280" marR="592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AU" sz="900">
                          <a:latin typeface="Arial"/>
                          <a:ea typeface="Times New Roman"/>
                          <a:cs typeface="Times New Roman"/>
                        </a:rPr>
                        <a:t> </a:t>
                      </a:r>
                      <a:endParaRPr lang="en-AU" sz="900">
                        <a:latin typeface="Times New Roman"/>
                        <a:ea typeface="Times New Roman"/>
                        <a:cs typeface="Times New Roman"/>
                      </a:endParaRPr>
                    </a:p>
                  </a:txBody>
                  <a:tcPr marL="59280" marR="592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AU" sz="900">
                          <a:latin typeface="Arial"/>
                          <a:ea typeface="Times New Roman"/>
                          <a:cs typeface="Times New Roman"/>
                        </a:rPr>
                        <a:t>Rb-Sr</a:t>
                      </a:r>
                      <a:endParaRPr lang="en-AU" sz="900">
                        <a:latin typeface="Times New Roman"/>
                        <a:ea typeface="Times New Roman"/>
                        <a:cs typeface="Times New Roman"/>
                      </a:endParaRPr>
                    </a:p>
                  </a:txBody>
                  <a:tcPr marL="59280" marR="592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AU" sz="900">
                          <a:latin typeface="Arial"/>
                          <a:ea typeface="Times New Roman"/>
                          <a:cs typeface="Times New Roman"/>
                        </a:rPr>
                        <a:t>4.29 ± 0.02 </a:t>
                      </a:r>
                      <a:endParaRPr lang="en-AU" sz="900">
                        <a:latin typeface="Times New Roman"/>
                        <a:ea typeface="Times New Roman"/>
                        <a:cs typeface="Times New Roman"/>
                      </a:endParaRPr>
                    </a:p>
                  </a:txBody>
                  <a:tcPr marL="59280" marR="592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39968">
                <a:tc>
                  <a:txBody>
                    <a:bodyPr/>
                    <a:lstStyle/>
                    <a:p>
                      <a:pPr>
                        <a:spcAft>
                          <a:spcPts val="0"/>
                        </a:spcAft>
                      </a:pPr>
                      <a:r>
                        <a:rPr lang="en-AU" sz="900">
                          <a:latin typeface="Arial"/>
                          <a:ea typeface="Times New Roman"/>
                          <a:cs typeface="Times New Roman"/>
                        </a:rPr>
                        <a:t> </a:t>
                      </a:r>
                      <a:endParaRPr lang="en-AU" sz="900">
                        <a:latin typeface="Times New Roman"/>
                        <a:ea typeface="Times New Roman"/>
                        <a:cs typeface="Times New Roman"/>
                      </a:endParaRPr>
                    </a:p>
                  </a:txBody>
                  <a:tcPr marL="59280" marR="592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AU" sz="900">
                          <a:latin typeface="Arial"/>
                          <a:ea typeface="Times New Roman"/>
                          <a:cs typeface="Times New Roman"/>
                        </a:rPr>
                        <a:t> </a:t>
                      </a:r>
                      <a:endParaRPr lang="en-AU" sz="900">
                        <a:latin typeface="Times New Roman"/>
                        <a:ea typeface="Times New Roman"/>
                        <a:cs typeface="Times New Roman"/>
                      </a:endParaRPr>
                    </a:p>
                  </a:txBody>
                  <a:tcPr marL="59280" marR="592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900">
                          <a:latin typeface="Arial"/>
                          <a:ea typeface="Times New Roman"/>
                          <a:cs typeface="Times New Roman"/>
                        </a:rPr>
                        <a:t>Ar-Ar</a:t>
                      </a:r>
                      <a:endParaRPr lang="en-AU" sz="900">
                        <a:latin typeface="Times New Roman"/>
                        <a:ea typeface="Times New Roman"/>
                        <a:cs typeface="Times New Roman"/>
                      </a:endParaRPr>
                    </a:p>
                  </a:txBody>
                  <a:tcPr marL="59280" marR="592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900">
                          <a:latin typeface="Arial"/>
                          <a:ea typeface="Times New Roman"/>
                          <a:cs typeface="Times New Roman"/>
                        </a:rPr>
                        <a:t>4.36</a:t>
                      </a:r>
                      <a:endParaRPr lang="en-AU" sz="900">
                        <a:latin typeface="Times New Roman"/>
                        <a:ea typeface="Times New Roman"/>
                        <a:cs typeface="Times New Roman"/>
                      </a:endParaRPr>
                    </a:p>
                  </a:txBody>
                  <a:tcPr marL="59280" marR="592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39968">
                <a:tc>
                  <a:txBody>
                    <a:bodyPr/>
                    <a:lstStyle/>
                    <a:p>
                      <a:pPr>
                        <a:spcAft>
                          <a:spcPts val="0"/>
                        </a:spcAft>
                      </a:pPr>
                      <a:r>
                        <a:rPr lang="en-AU" sz="900">
                          <a:latin typeface="Arial"/>
                          <a:ea typeface="Times New Roman"/>
                          <a:cs typeface="Times New Roman"/>
                        </a:rPr>
                        <a:t>Luna 20</a:t>
                      </a:r>
                      <a:endParaRPr lang="en-AU" sz="900">
                        <a:latin typeface="Times New Roman"/>
                        <a:ea typeface="Times New Roman"/>
                        <a:cs typeface="Times New Roman"/>
                      </a:endParaRPr>
                    </a:p>
                  </a:txBody>
                  <a:tcPr marL="59280" marR="592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n-AU" sz="900">
                          <a:latin typeface="Arial"/>
                          <a:ea typeface="Times New Roman"/>
                          <a:cs typeface="Times New Roman"/>
                        </a:rPr>
                        <a:t>Anorthosite</a:t>
                      </a:r>
                      <a:endParaRPr lang="en-AU" sz="900">
                        <a:latin typeface="Times New Roman"/>
                        <a:ea typeface="Times New Roman"/>
                        <a:cs typeface="Times New Roman"/>
                      </a:endParaRPr>
                    </a:p>
                  </a:txBody>
                  <a:tcPr marL="59280" marR="592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900">
                          <a:latin typeface="Arial"/>
                          <a:ea typeface="Times New Roman"/>
                          <a:cs typeface="Times New Roman"/>
                        </a:rPr>
                        <a:t>Ar-Ar</a:t>
                      </a:r>
                      <a:endParaRPr lang="en-AU" sz="900">
                        <a:latin typeface="Times New Roman"/>
                        <a:ea typeface="Times New Roman"/>
                        <a:cs typeface="Times New Roman"/>
                      </a:endParaRPr>
                    </a:p>
                  </a:txBody>
                  <a:tcPr marL="59280" marR="592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900">
                          <a:latin typeface="Arial"/>
                          <a:ea typeface="Times New Roman"/>
                          <a:cs typeface="Times New Roman"/>
                        </a:rPr>
                        <a:t>4.40± 0.10 </a:t>
                      </a:r>
                      <a:endParaRPr lang="en-AU" sz="900">
                        <a:latin typeface="Times New Roman"/>
                        <a:ea typeface="Times New Roman"/>
                        <a:cs typeface="Times New Roman"/>
                      </a:endParaRPr>
                    </a:p>
                  </a:txBody>
                  <a:tcPr marL="59280" marR="592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9968">
                <a:tc>
                  <a:txBody>
                    <a:bodyPr/>
                    <a:lstStyle/>
                    <a:p>
                      <a:pPr>
                        <a:spcAft>
                          <a:spcPts val="0"/>
                        </a:spcAft>
                      </a:pPr>
                      <a:r>
                        <a:rPr lang="en-AU" sz="900">
                          <a:latin typeface="Arial"/>
                          <a:ea typeface="Times New Roman"/>
                          <a:cs typeface="Times New Roman"/>
                        </a:rPr>
                        <a:t> </a:t>
                      </a:r>
                      <a:endParaRPr lang="en-AU" sz="900">
                        <a:latin typeface="Times New Roman"/>
                        <a:ea typeface="Times New Roman"/>
                        <a:cs typeface="Times New Roman"/>
                      </a:endParaRPr>
                    </a:p>
                  </a:txBody>
                  <a:tcPr marL="59280" marR="592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AU" sz="900">
                          <a:latin typeface="Arial"/>
                          <a:ea typeface="Times New Roman"/>
                          <a:cs typeface="Times New Roman"/>
                        </a:rPr>
                        <a:t>Anorthosite, Dark</a:t>
                      </a:r>
                      <a:endParaRPr lang="en-AU" sz="900">
                        <a:latin typeface="Times New Roman"/>
                        <a:ea typeface="Times New Roman"/>
                        <a:cs typeface="Times New Roman"/>
                      </a:endParaRPr>
                    </a:p>
                  </a:txBody>
                  <a:tcPr marL="59280" marR="592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900">
                          <a:latin typeface="Arial"/>
                          <a:ea typeface="Times New Roman"/>
                          <a:cs typeface="Times New Roman"/>
                        </a:rPr>
                        <a:t>Ar-Ar</a:t>
                      </a:r>
                      <a:endParaRPr lang="en-AU" sz="900">
                        <a:latin typeface="Times New Roman"/>
                        <a:ea typeface="Times New Roman"/>
                        <a:cs typeface="Times New Roman"/>
                      </a:endParaRPr>
                    </a:p>
                  </a:txBody>
                  <a:tcPr marL="59280" marR="592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900">
                          <a:latin typeface="Arial"/>
                          <a:ea typeface="Times New Roman"/>
                          <a:cs typeface="Times New Roman"/>
                        </a:rPr>
                        <a:t>4.36</a:t>
                      </a:r>
                      <a:endParaRPr lang="en-AU" sz="900">
                        <a:latin typeface="Times New Roman"/>
                        <a:ea typeface="Times New Roman"/>
                        <a:cs typeface="Times New Roman"/>
                      </a:endParaRPr>
                    </a:p>
                  </a:txBody>
                  <a:tcPr marL="59280" marR="592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9968">
                <a:tc>
                  <a:txBody>
                    <a:bodyPr/>
                    <a:lstStyle/>
                    <a:p>
                      <a:pPr>
                        <a:spcAft>
                          <a:spcPts val="0"/>
                        </a:spcAft>
                      </a:pPr>
                      <a:r>
                        <a:rPr lang="en-AU" sz="900">
                          <a:latin typeface="Arial"/>
                          <a:ea typeface="Times New Roman"/>
                          <a:cs typeface="Times New Roman"/>
                        </a:rPr>
                        <a:t> </a:t>
                      </a:r>
                      <a:endParaRPr lang="en-AU" sz="900">
                        <a:latin typeface="Times New Roman"/>
                        <a:ea typeface="Times New Roman"/>
                        <a:cs typeface="Times New Roman"/>
                      </a:endParaRPr>
                    </a:p>
                  </a:txBody>
                  <a:tcPr marL="59280" marR="592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AU" sz="900">
                          <a:latin typeface="Arial"/>
                          <a:ea typeface="Times New Roman"/>
                          <a:cs typeface="Times New Roman"/>
                        </a:rPr>
                        <a:t>Anorthosite, Light</a:t>
                      </a:r>
                      <a:endParaRPr lang="en-AU" sz="900">
                        <a:latin typeface="Times New Roman"/>
                        <a:ea typeface="Times New Roman"/>
                        <a:cs typeface="Times New Roman"/>
                      </a:endParaRPr>
                    </a:p>
                  </a:txBody>
                  <a:tcPr marL="59280" marR="592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AU" sz="900">
                          <a:latin typeface="Arial"/>
                          <a:ea typeface="Times New Roman"/>
                          <a:cs typeface="Times New Roman"/>
                        </a:rPr>
                        <a:t>Ar-Ar</a:t>
                      </a:r>
                      <a:endParaRPr lang="en-AU" sz="900">
                        <a:latin typeface="Times New Roman"/>
                        <a:ea typeface="Times New Roman"/>
                        <a:cs typeface="Times New Roman"/>
                      </a:endParaRPr>
                    </a:p>
                  </a:txBody>
                  <a:tcPr marL="59280" marR="592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AU" sz="900">
                          <a:latin typeface="Arial"/>
                          <a:ea typeface="Times New Roman"/>
                          <a:cs typeface="Times New Roman"/>
                        </a:rPr>
                        <a:t>4.51</a:t>
                      </a:r>
                      <a:endParaRPr lang="en-AU" sz="900">
                        <a:latin typeface="Times New Roman"/>
                        <a:ea typeface="Times New Roman"/>
                        <a:cs typeface="Times New Roman"/>
                      </a:endParaRPr>
                    </a:p>
                  </a:txBody>
                  <a:tcPr marL="59280" marR="592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44908">
                <a:tc>
                  <a:txBody>
                    <a:bodyPr/>
                    <a:lstStyle/>
                    <a:p>
                      <a:endParaRPr lang="en-AU" sz="1000">
                        <a:latin typeface="Calibri"/>
                        <a:ea typeface="Times New Roman"/>
                        <a:cs typeface="Times New Roman"/>
                      </a:endParaRPr>
                    </a:p>
                  </a:txBody>
                  <a:tcPr marL="59280" marR="592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endParaRPr lang="en-AU" sz="1000">
                        <a:latin typeface="Calibri"/>
                        <a:ea typeface="Times New Roman"/>
                        <a:cs typeface="Times New Roman"/>
                      </a:endParaRPr>
                    </a:p>
                  </a:txBody>
                  <a:tcPr marL="59280" marR="592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endParaRPr lang="en-AU" sz="1000">
                        <a:latin typeface="Calibri"/>
                        <a:ea typeface="Times New Roman"/>
                        <a:cs typeface="Times New Roman"/>
                      </a:endParaRPr>
                    </a:p>
                  </a:txBody>
                  <a:tcPr marL="59280" marR="592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endParaRPr lang="en-AU" sz="1000" dirty="0">
                        <a:latin typeface="Calibri"/>
                        <a:ea typeface="Times New Roman"/>
                        <a:cs typeface="Times New Roman"/>
                      </a:endParaRPr>
                    </a:p>
                  </a:txBody>
                  <a:tcPr marL="59280" marR="592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14337" name="Rectangle 1"/>
          <p:cNvSpPr>
            <a:spLocks noChangeArrowheads="1"/>
          </p:cNvSpPr>
          <p:nvPr/>
        </p:nvSpPr>
        <p:spPr bwMode="auto">
          <a:xfrm>
            <a:off x="0" y="0"/>
            <a:ext cx="9144000" cy="338554"/>
          </a:xfrm>
          <a:prstGeom prst="rect">
            <a:avLst/>
          </a:prstGeom>
          <a:no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sng" strike="noStrike" cap="none" normalizeH="0" baseline="0" dirty="0" smtClean="0">
                <a:ln>
                  <a:noFill/>
                </a:ln>
                <a:solidFill>
                  <a:schemeClr val="tx1"/>
                </a:solidFill>
                <a:effectLst/>
                <a:latin typeface="+mj-lt"/>
                <a:ea typeface="Times New Roman" pitchFamily="18" charset="0"/>
                <a:cs typeface="Arial" pitchFamily="34" charset="0"/>
              </a:rPr>
              <a:t>Radioactive Dating Of Moon Rocks</a:t>
            </a:r>
            <a:endParaRPr kumimoji="0" lang="en-AU" sz="1600" b="0" i="0" u="none" strike="noStrike" cap="none" normalizeH="0" baseline="0" dirty="0" smtClean="0">
              <a:ln>
                <a:noFill/>
              </a:ln>
              <a:solidFill>
                <a:schemeClr val="tx1"/>
              </a:solidFill>
              <a:effectLst/>
              <a:latin typeface="+mj-lt"/>
              <a:cs typeface="Arial" pitchFamily="34" charset="0"/>
            </a:endParaRPr>
          </a:p>
        </p:txBody>
      </p:sp>
      <p:pic>
        <p:nvPicPr>
          <p:cNvPr id="14338" name="Picture 2" descr="F:\IMAGES\SOLAR SYSTEM\apollo17_schmitt_boulder.jpg"/>
          <p:cNvPicPr>
            <a:picLocks noChangeAspect="1" noChangeArrowheads="1"/>
          </p:cNvPicPr>
          <p:nvPr/>
        </p:nvPicPr>
        <p:blipFill>
          <a:blip r:embed="rId2"/>
          <a:srcRect/>
          <a:stretch>
            <a:fillRect/>
          </a:stretch>
        </p:blipFill>
        <p:spPr bwMode="auto">
          <a:xfrm>
            <a:off x="4357686" y="428604"/>
            <a:ext cx="4583776" cy="3443280"/>
          </a:xfrm>
          <a:prstGeom prst="rect">
            <a:avLst/>
          </a:prstGeom>
          <a:noFill/>
        </p:spPr>
      </p:pic>
      <p:sp>
        <p:nvSpPr>
          <p:cNvPr id="7" name="Rectangle 6"/>
          <p:cNvSpPr/>
          <p:nvPr/>
        </p:nvSpPr>
        <p:spPr>
          <a:xfrm>
            <a:off x="0" y="5929330"/>
            <a:ext cx="4286248" cy="646331"/>
          </a:xfrm>
          <a:prstGeom prst="rect">
            <a:avLst/>
          </a:prstGeom>
        </p:spPr>
        <p:txBody>
          <a:bodyPr wrap="square">
            <a:spAutoFit/>
          </a:bodyPr>
          <a:lstStyle/>
          <a:p>
            <a:pPr algn="ct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Moon was made on day 4 of the creation week.</a:t>
            </a:r>
            <a:endParaRPr lang="en-AU" b="1" dirty="0"/>
          </a:p>
        </p:txBody>
      </p:sp>
      <p:sp>
        <p:nvSpPr>
          <p:cNvPr id="6" name="Rectangle 5"/>
          <p:cNvSpPr/>
          <p:nvPr/>
        </p:nvSpPr>
        <p:spPr>
          <a:xfrm>
            <a:off x="142844" y="500042"/>
            <a:ext cx="4000528" cy="461665"/>
          </a:xfrm>
          <a:prstGeom prst="rect">
            <a:avLst/>
          </a:prstGeom>
          <a:ln>
            <a:solidFill>
              <a:schemeClr val="tx1"/>
            </a:solidFill>
          </a:ln>
        </p:spPr>
        <p:txBody>
          <a:bodyPr wrap="square">
            <a:spAutoFit/>
          </a:bodyPr>
          <a:lstStyle/>
          <a:p>
            <a:pPr lvl="0" algn="ctr" eaLnBrk="0" fontAlgn="base" hangingPunct="0">
              <a:spcBef>
                <a:spcPct val="0"/>
              </a:spcBef>
              <a:spcAft>
                <a:spcPct val="0"/>
              </a:spcAft>
            </a:pPr>
            <a:r>
              <a:rPr lang="en-US" sz="1200" b="1" dirty="0" smtClean="0">
                <a:latin typeface="Arial" pitchFamily="34" charset="0"/>
                <a:ea typeface="Times New Roman" pitchFamily="18" charset="0"/>
                <a:cs typeface="Arial" pitchFamily="34" charset="0"/>
              </a:rPr>
              <a:t>“The Age Of The Earth,” By Brent </a:t>
            </a:r>
            <a:r>
              <a:rPr lang="en-US" sz="1200" b="1" dirty="0" err="1" smtClean="0">
                <a:latin typeface="Arial" pitchFamily="34" charset="0"/>
                <a:ea typeface="Times New Roman" pitchFamily="18" charset="0"/>
                <a:cs typeface="Arial" pitchFamily="34" charset="0"/>
              </a:rPr>
              <a:t>Dalrymple</a:t>
            </a:r>
            <a:r>
              <a:rPr lang="en-US" sz="1200" b="1" dirty="0" smtClean="0">
                <a:latin typeface="Arial" pitchFamily="34" charset="0"/>
                <a:ea typeface="Times New Roman" pitchFamily="18" charset="0"/>
                <a:cs typeface="Arial" pitchFamily="34" charset="0"/>
              </a:rPr>
              <a:t>, </a:t>
            </a:r>
          </a:p>
          <a:p>
            <a:pPr lvl="0" algn="ctr" eaLnBrk="0" fontAlgn="base" hangingPunct="0">
              <a:spcBef>
                <a:spcPct val="0"/>
              </a:spcBef>
              <a:spcAft>
                <a:spcPct val="0"/>
              </a:spcAft>
            </a:pPr>
            <a:r>
              <a:rPr lang="en-US" sz="1200" b="1" dirty="0" smtClean="0">
                <a:latin typeface="Arial" pitchFamily="34" charset="0"/>
                <a:ea typeface="Times New Roman" pitchFamily="18" charset="0"/>
                <a:cs typeface="Arial" pitchFamily="34" charset="0"/>
              </a:rPr>
              <a:t>1991, Page 239.</a:t>
            </a:r>
            <a:endParaRPr lang="en-US" sz="1200" dirty="0" smtClean="0">
              <a:latin typeface="Arial" pitchFamily="34" charset="0"/>
              <a:cs typeface="Arial" pitchFamily="34" charset="0"/>
            </a:endParaRPr>
          </a:p>
        </p:txBody>
      </p:sp>
      <p:sp>
        <p:nvSpPr>
          <p:cNvPr id="8" name="Rectangle 7"/>
          <p:cNvSpPr/>
          <p:nvPr/>
        </p:nvSpPr>
        <p:spPr>
          <a:xfrm>
            <a:off x="4357686" y="4000504"/>
            <a:ext cx="4643438" cy="2739211"/>
          </a:xfrm>
          <a:prstGeom prst="rect">
            <a:avLst/>
          </a:prstGeom>
          <a:ln>
            <a:solidFill>
              <a:schemeClr val="tx1"/>
            </a:solidFill>
          </a:ln>
        </p:spPr>
        <p:txBody>
          <a:bodyPr wrap="square">
            <a:spAutoFit/>
          </a:bodyPr>
          <a:lstStyle/>
          <a:p>
            <a:pPr algn="ctr"/>
            <a:r>
              <a:rPr lang="en-AU" sz="1200" b="1" u="sng" dirty="0" smtClean="0"/>
              <a:t>THE BOOK OF GENESIS</a:t>
            </a:r>
          </a:p>
          <a:p>
            <a:pPr algn="just"/>
            <a:r>
              <a:rPr lang="en-AU" sz="1000" b="1" dirty="0" smtClean="0"/>
              <a:t>1:14 And God said, Let there be lights in the firmament of the heaven to divide the day from the night; and let them be for signs, and for seasons, and for days, and years:</a:t>
            </a:r>
          </a:p>
          <a:p>
            <a:pPr algn="just"/>
            <a:endParaRPr lang="en-AU" sz="1000" b="1" dirty="0" smtClean="0"/>
          </a:p>
          <a:p>
            <a:pPr algn="just"/>
            <a:r>
              <a:rPr lang="en-AU" sz="1000" b="1" dirty="0" smtClean="0"/>
              <a:t>1:15 And let them be for lights in the firmament of the heaven to give light upon the earth: and it was so.</a:t>
            </a:r>
          </a:p>
          <a:p>
            <a:pPr algn="just"/>
            <a:endParaRPr lang="en-AU" sz="1000" b="1" dirty="0" smtClean="0"/>
          </a:p>
          <a:p>
            <a:pPr algn="just"/>
            <a:r>
              <a:rPr lang="en-AU" sz="1000" b="1" dirty="0" smtClean="0"/>
              <a:t>1:16 And God made two great lights; the greater light to rule the day, and the lesser light to rule the night: he made the stars also.</a:t>
            </a:r>
          </a:p>
          <a:p>
            <a:pPr algn="just"/>
            <a:endParaRPr lang="en-AU" sz="1000" b="1" dirty="0" smtClean="0"/>
          </a:p>
          <a:p>
            <a:pPr algn="just"/>
            <a:r>
              <a:rPr lang="en-AU" sz="1000" b="1" dirty="0" smtClean="0"/>
              <a:t>1:17 And God set them in the firmament of the heaven to give light upon the earth,</a:t>
            </a:r>
          </a:p>
          <a:p>
            <a:pPr algn="just"/>
            <a:endParaRPr lang="en-AU" sz="1000" b="1" dirty="0" smtClean="0"/>
          </a:p>
          <a:p>
            <a:pPr algn="just"/>
            <a:r>
              <a:rPr lang="en-AU" sz="1000" b="1" dirty="0" smtClean="0"/>
              <a:t>1:18 And to rule over the day and over the night, and to divide the light from the darkness: and God saw that it was good.</a:t>
            </a:r>
          </a:p>
          <a:p>
            <a:pPr algn="just"/>
            <a:endParaRPr lang="en-AU" sz="1000" b="1" dirty="0" smtClean="0"/>
          </a:p>
          <a:p>
            <a:pPr algn="just"/>
            <a:r>
              <a:rPr lang="en-AU" sz="1000" b="1" dirty="0" smtClean="0"/>
              <a:t>1:19 And the evening and the morning were the fourth day.</a:t>
            </a:r>
            <a:endParaRPr lang="en-AU" sz="10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0" y="285728"/>
            <a:ext cx="8929718" cy="27853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Clyde Webster states that the Solar System is 4,500 million years old:</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AU" sz="9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“Is it possible that the beginning for the consolidation of our Solar System within the universe could have been 4,500 million years ago? Does that impact on scripture? If I understand scripture properly, I have to come back and say NO.” </a:t>
            </a: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lang="en-AU" sz="1000" b="1" dirty="0"/>
              <a:t>Record, “A Scientist Talks About Creation”, March 11, 1995, Page 6-9</a:t>
            </a: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 an earlier book he states that the Solar System is only 6,000 years old: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sz="900" b="0" i="0" u="none" strike="noStrike" cap="none" normalizeH="0" baseline="0" dirty="0" smtClean="0">
              <a:ln>
                <a:noFill/>
              </a:ln>
              <a:solidFill>
                <a:schemeClr val="tx1"/>
              </a:solidFill>
              <a:effectLst/>
              <a:latin typeface="Arial" pitchFamily="34" charset="0"/>
              <a:cs typeface="Arial" pitchFamily="34" charset="0"/>
            </a:endParaRPr>
          </a:p>
          <a:p>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“These objections can be overcome if we interpret the fourth day of the creation week as addressing only our Solar System and not the entire Universe.”</a:t>
            </a: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lang="en-AU" sz="1000" b="1" dirty="0"/>
              <a:t>The Earth: Origins And Early History, Dr. Clyde Webster, North American Division Press, </a:t>
            </a:r>
            <a:r>
              <a:rPr lang="en-AU" sz="1000" b="1" dirty="0" smtClean="0"/>
              <a:t> </a:t>
            </a:r>
            <a:r>
              <a:rPr lang="en-US" sz="1000" b="1" dirty="0" smtClean="0"/>
              <a:t>1981</a:t>
            </a:r>
            <a:r>
              <a:rPr lang="en-US" sz="1000" b="1" dirty="0"/>
              <a:t>, Chapter 3. </a:t>
            </a: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Benjamin Clausen claims that some of the first SIX days listed in Genesis chapter 1 God did not create anything. The Bible states [Exodus 20:8-11] that God worked Six days and rested the Seventh. God did not rest on alternate days. This denies that the seventh day is the only day that God rested. It claims that some of the days are not part of the creation “week” but took place millions of years outside the week. If the creation week were only 5 days long it would not be a literal week. If God rested 2 days out of the seven you would have 2 Sabbath days every week.</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“As noted above, this model may help significantly with the radiometric data. Leaving the Sun’s creation out of day 4 easily leads to leaving other creative activity out of the creation week.” [</a:t>
            </a:r>
            <a:r>
              <a:rPr kumimoji="0" lang="en-US" sz="10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Benjamin Clausen, Geo-Science Reports, 1997.</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en-AU" sz="900" b="0" i="0" u="none" strike="noStrike" cap="none" normalizeH="0" baseline="0" dirty="0" smtClean="0">
                <a:ln>
                  <a:noFill/>
                </a:ln>
                <a:solidFill>
                  <a:schemeClr val="tx1"/>
                </a:solidFill>
                <a:effectLst/>
                <a:latin typeface="Arial" pitchFamily="34" charset="0"/>
                <a:cs typeface="Arial" pitchFamily="34" charset="0"/>
              </a:rPr>
              <a:t> </a:t>
            </a:r>
            <a:endParaRPr kumimoji="0" lang="en-A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5362" name="Picture 2" descr="F:\IMAGES\SOLAR SYSTEM\MERCURY.JPG"/>
          <p:cNvPicPr>
            <a:picLocks noChangeAspect="1" noChangeArrowheads="1"/>
          </p:cNvPicPr>
          <p:nvPr/>
        </p:nvPicPr>
        <p:blipFill>
          <a:blip r:embed="rId2"/>
          <a:srcRect/>
          <a:stretch>
            <a:fillRect/>
          </a:stretch>
        </p:blipFill>
        <p:spPr bwMode="auto">
          <a:xfrm>
            <a:off x="357158" y="3286124"/>
            <a:ext cx="3390900" cy="2962275"/>
          </a:xfrm>
          <a:prstGeom prst="rect">
            <a:avLst/>
          </a:prstGeom>
          <a:noFill/>
        </p:spPr>
      </p:pic>
      <p:sp>
        <p:nvSpPr>
          <p:cNvPr id="6" name="Rectangle 5"/>
          <p:cNvSpPr/>
          <p:nvPr/>
        </p:nvSpPr>
        <p:spPr>
          <a:xfrm>
            <a:off x="0" y="6357958"/>
            <a:ext cx="9144000" cy="369332"/>
          </a:xfrm>
          <a:prstGeom prst="rect">
            <a:avLst/>
          </a:prstGeom>
        </p:spPr>
        <p:txBody>
          <a:bodyPr wrap="square">
            <a:spAutoFit/>
          </a:bodyPr>
          <a:lstStyle/>
          <a:p>
            <a:pPr algn="ct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Moon was made on day 4 of the creation week.</a:t>
            </a:r>
            <a:endParaRPr lang="en-AU" b="1" dirty="0"/>
          </a:p>
        </p:txBody>
      </p:sp>
      <p:sp>
        <p:nvSpPr>
          <p:cNvPr id="5" name="Rectangle 4"/>
          <p:cNvSpPr/>
          <p:nvPr/>
        </p:nvSpPr>
        <p:spPr>
          <a:xfrm>
            <a:off x="0" y="0"/>
            <a:ext cx="9144000" cy="369332"/>
          </a:xfrm>
          <a:prstGeom prst="rect">
            <a:avLst/>
          </a:prstGeom>
          <a:ln>
            <a:solidFill>
              <a:schemeClr val="tx1"/>
            </a:solidFill>
          </a:ln>
        </p:spPr>
        <p:txBody>
          <a:bodyPr wrap="square">
            <a:spAutoFit/>
          </a:bodyPr>
          <a:lstStyle/>
          <a:p>
            <a:pPr lvl="0" algn="ctr" eaLnBrk="0" fontAlgn="base" hangingPunct="0">
              <a:spcBef>
                <a:spcPct val="0"/>
              </a:spcBef>
              <a:spcAft>
                <a:spcPct val="0"/>
              </a:spcAft>
            </a:pPr>
            <a:r>
              <a:rPr lang="en-US" b="1" dirty="0" smtClean="0">
                <a:latin typeface="+mj-lt"/>
                <a:ea typeface="Times New Roman" pitchFamily="18" charset="0"/>
                <a:cs typeface="Arial" pitchFamily="34" charset="0"/>
              </a:rPr>
              <a:t>The Creation Week</a:t>
            </a:r>
            <a:endParaRPr lang="en-US" sz="4000" dirty="0" smtClean="0">
              <a:latin typeface="+mj-lt"/>
              <a:cs typeface="Arial" pitchFamily="34" charset="0"/>
            </a:endParaRPr>
          </a:p>
        </p:txBody>
      </p:sp>
      <p:pic>
        <p:nvPicPr>
          <p:cNvPr id="73729" name="Picture 1" descr="G:\GapTheory\Photos\ICR.jpg"/>
          <p:cNvPicPr>
            <a:picLocks noChangeAspect="1" noChangeArrowheads="1"/>
          </p:cNvPicPr>
          <p:nvPr/>
        </p:nvPicPr>
        <p:blipFill>
          <a:blip r:embed="rId3"/>
          <a:srcRect/>
          <a:stretch>
            <a:fillRect/>
          </a:stretch>
        </p:blipFill>
        <p:spPr bwMode="auto">
          <a:xfrm>
            <a:off x="6000760" y="3071810"/>
            <a:ext cx="2261459" cy="3202066"/>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28596" y="1857364"/>
          <a:ext cx="3929090" cy="4638132"/>
        </p:xfrm>
        <a:graphic>
          <a:graphicData uri="http://schemas.openxmlformats.org/drawingml/2006/table">
            <a:tbl>
              <a:tblPr/>
              <a:tblGrid>
                <a:gridCol w="1079657"/>
                <a:gridCol w="588904"/>
                <a:gridCol w="2260529"/>
              </a:tblGrid>
              <a:tr h="146100">
                <a:tc>
                  <a:txBody>
                    <a:bodyPr/>
                    <a:lstStyle/>
                    <a:p>
                      <a:pPr>
                        <a:spcAft>
                          <a:spcPts val="0"/>
                        </a:spcAft>
                      </a:pPr>
                      <a:r>
                        <a:rPr lang="en-AU" sz="800" b="1" u="sng" dirty="0">
                          <a:latin typeface="Arial"/>
                          <a:ea typeface="Times New Roman"/>
                          <a:cs typeface="Times New Roman"/>
                        </a:rPr>
                        <a:t>Meteorite Name</a:t>
                      </a:r>
                      <a:endParaRPr lang="en-AU" sz="800" b="1" dirty="0">
                        <a:latin typeface="Times New Roman"/>
                        <a:ea typeface="Times New Roman"/>
                        <a:cs typeface="Times New Roman"/>
                      </a:endParaRPr>
                    </a:p>
                  </a:txBody>
                  <a:tcPr marL="53788" marR="53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800" b="1" u="sng">
                          <a:latin typeface="Arial"/>
                          <a:ea typeface="Times New Roman"/>
                          <a:cs typeface="Times New Roman"/>
                        </a:rPr>
                        <a:t>Method</a:t>
                      </a:r>
                      <a:endParaRPr lang="en-AU" sz="800" b="1">
                        <a:latin typeface="Times New Roman"/>
                        <a:ea typeface="Times New Roman"/>
                        <a:cs typeface="Times New Roman"/>
                      </a:endParaRPr>
                    </a:p>
                  </a:txBody>
                  <a:tcPr marL="53788" marR="53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800" b="1" u="sng" dirty="0" smtClean="0">
                          <a:latin typeface="Arial"/>
                          <a:ea typeface="Times New Roman"/>
                          <a:cs typeface="Times New Roman"/>
                        </a:rPr>
                        <a:t>AGE = BILLIONS OF YEARS</a:t>
                      </a:r>
                      <a:endParaRPr lang="en-AU" sz="800" b="1" dirty="0">
                        <a:latin typeface="Times New Roman"/>
                        <a:ea typeface="Times New Roman"/>
                        <a:cs typeface="Times New Roman"/>
                      </a:endParaRPr>
                    </a:p>
                  </a:txBody>
                  <a:tcPr marL="53788" marR="53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6100">
                <a:tc>
                  <a:txBody>
                    <a:bodyPr/>
                    <a:lstStyle/>
                    <a:p>
                      <a:pPr>
                        <a:spcAft>
                          <a:spcPts val="0"/>
                        </a:spcAft>
                      </a:pPr>
                      <a:r>
                        <a:rPr lang="en-AU" sz="800" b="1">
                          <a:latin typeface="Arial"/>
                          <a:ea typeface="Times New Roman"/>
                          <a:cs typeface="Times New Roman"/>
                        </a:rPr>
                        <a:t>Allende</a:t>
                      </a:r>
                      <a:endParaRPr lang="en-AU" sz="800" b="1">
                        <a:latin typeface="Times New Roman"/>
                        <a:ea typeface="Times New Roman"/>
                        <a:cs typeface="Times New Roman"/>
                      </a:endParaRPr>
                    </a:p>
                  </a:txBody>
                  <a:tcPr marL="53788" marR="53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800" b="1">
                          <a:latin typeface="Arial"/>
                          <a:ea typeface="Times New Roman"/>
                          <a:cs typeface="Times New Roman"/>
                        </a:rPr>
                        <a:t>Ar-Ar</a:t>
                      </a:r>
                      <a:endParaRPr lang="en-AU" sz="800" b="1">
                        <a:latin typeface="Times New Roman"/>
                        <a:ea typeface="Times New Roman"/>
                        <a:cs typeface="Times New Roman"/>
                      </a:endParaRPr>
                    </a:p>
                  </a:txBody>
                  <a:tcPr marL="53788" marR="53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800" b="1">
                          <a:latin typeface="Arial"/>
                          <a:ea typeface="Times New Roman"/>
                          <a:cs typeface="Times New Roman"/>
                        </a:rPr>
                        <a:t>4.52 ± 0.02 </a:t>
                      </a:r>
                      <a:endParaRPr lang="en-AU" sz="800" b="1">
                        <a:latin typeface="Times New Roman"/>
                        <a:ea typeface="Times New Roman"/>
                        <a:cs typeface="Times New Roman"/>
                      </a:endParaRPr>
                    </a:p>
                  </a:txBody>
                  <a:tcPr marL="53788" marR="53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6100">
                <a:tc>
                  <a:txBody>
                    <a:bodyPr/>
                    <a:lstStyle/>
                    <a:p>
                      <a:pPr>
                        <a:spcAft>
                          <a:spcPts val="0"/>
                        </a:spcAft>
                      </a:pPr>
                      <a:r>
                        <a:rPr lang="en-AU" sz="800" b="1">
                          <a:latin typeface="Arial"/>
                          <a:ea typeface="Times New Roman"/>
                          <a:cs typeface="Times New Roman"/>
                        </a:rPr>
                        <a:t> </a:t>
                      </a:r>
                      <a:endParaRPr lang="en-AU" sz="800" b="1">
                        <a:latin typeface="Times New Roman"/>
                        <a:ea typeface="Times New Roman"/>
                        <a:cs typeface="Times New Roman"/>
                      </a:endParaRPr>
                    </a:p>
                  </a:txBody>
                  <a:tcPr marL="53788" marR="53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AU" sz="800" b="1">
                          <a:latin typeface="Arial"/>
                          <a:ea typeface="Times New Roman"/>
                          <a:cs typeface="Times New Roman"/>
                        </a:rPr>
                        <a:t>Ar-Ar</a:t>
                      </a:r>
                      <a:endParaRPr lang="en-AU" sz="800" b="1">
                        <a:latin typeface="Times New Roman"/>
                        <a:ea typeface="Times New Roman"/>
                        <a:cs typeface="Times New Roman"/>
                      </a:endParaRPr>
                    </a:p>
                  </a:txBody>
                  <a:tcPr marL="53788" marR="53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AU" sz="800" b="1">
                          <a:latin typeface="Arial"/>
                          <a:ea typeface="Times New Roman"/>
                          <a:cs typeface="Times New Roman"/>
                        </a:rPr>
                        <a:t>4.53 ± 0.02 </a:t>
                      </a:r>
                      <a:endParaRPr lang="en-AU" sz="800" b="1">
                        <a:latin typeface="Times New Roman"/>
                        <a:ea typeface="Times New Roman"/>
                        <a:cs typeface="Times New Roman"/>
                      </a:endParaRPr>
                    </a:p>
                  </a:txBody>
                  <a:tcPr marL="53788" marR="53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33212">
                <a:tc>
                  <a:txBody>
                    <a:bodyPr/>
                    <a:lstStyle/>
                    <a:p>
                      <a:pPr>
                        <a:spcAft>
                          <a:spcPts val="0"/>
                        </a:spcAft>
                      </a:pPr>
                      <a:r>
                        <a:rPr lang="en-AU" sz="800" b="1">
                          <a:latin typeface="Arial"/>
                          <a:ea typeface="Times New Roman"/>
                          <a:cs typeface="Times New Roman"/>
                        </a:rPr>
                        <a:t> </a:t>
                      </a:r>
                      <a:endParaRPr lang="en-AU" sz="800" b="1">
                        <a:latin typeface="Times New Roman"/>
                        <a:ea typeface="Times New Roman"/>
                        <a:cs typeface="Times New Roman"/>
                      </a:endParaRPr>
                    </a:p>
                  </a:txBody>
                  <a:tcPr marL="53788" marR="53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AU" sz="800" b="1">
                          <a:latin typeface="Arial"/>
                          <a:ea typeface="Times New Roman"/>
                          <a:cs typeface="Times New Roman"/>
                        </a:rPr>
                        <a:t>Ar-Ar</a:t>
                      </a:r>
                      <a:endParaRPr lang="en-AU" sz="800" b="1">
                        <a:latin typeface="Times New Roman"/>
                        <a:ea typeface="Times New Roman"/>
                        <a:cs typeface="Times New Roman"/>
                      </a:endParaRPr>
                    </a:p>
                  </a:txBody>
                  <a:tcPr marL="53788" marR="53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AU" sz="800" b="1" dirty="0">
                          <a:latin typeface="Arial"/>
                          <a:ea typeface="Times New Roman"/>
                          <a:cs typeface="Times New Roman"/>
                        </a:rPr>
                        <a:t>4.48 ± 0.02 </a:t>
                      </a:r>
                      <a:endParaRPr lang="en-AU" sz="800" b="1" dirty="0">
                        <a:latin typeface="Times New Roman"/>
                        <a:ea typeface="Times New Roman"/>
                        <a:cs typeface="Times New Roman"/>
                      </a:endParaRPr>
                    </a:p>
                  </a:txBody>
                  <a:tcPr marL="53788" marR="53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71438">
                <a:tc>
                  <a:txBody>
                    <a:bodyPr/>
                    <a:lstStyle/>
                    <a:p>
                      <a:pPr>
                        <a:spcAft>
                          <a:spcPts val="0"/>
                        </a:spcAft>
                      </a:pPr>
                      <a:r>
                        <a:rPr lang="en-AU" sz="800" b="1">
                          <a:latin typeface="Arial"/>
                          <a:ea typeface="Times New Roman"/>
                          <a:cs typeface="Times New Roman"/>
                        </a:rPr>
                        <a:t> </a:t>
                      </a:r>
                      <a:endParaRPr lang="en-AU" sz="800" b="1">
                        <a:latin typeface="Times New Roman"/>
                        <a:ea typeface="Times New Roman"/>
                        <a:cs typeface="Times New Roman"/>
                      </a:endParaRPr>
                    </a:p>
                  </a:txBody>
                  <a:tcPr marL="53788" marR="53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AU" sz="800" b="1">
                          <a:latin typeface="Arial"/>
                          <a:ea typeface="Times New Roman"/>
                          <a:cs typeface="Times New Roman"/>
                        </a:rPr>
                        <a:t>Ar-Ar</a:t>
                      </a:r>
                      <a:endParaRPr lang="en-AU" sz="800" b="1">
                        <a:latin typeface="Times New Roman"/>
                        <a:ea typeface="Times New Roman"/>
                        <a:cs typeface="Times New Roman"/>
                      </a:endParaRPr>
                    </a:p>
                  </a:txBody>
                  <a:tcPr marL="53788" marR="53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AU" sz="800" b="1" dirty="0">
                          <a:latin typeface="Arial"/>
                          <a:ea typeface="Times New Roman"/>
                          <a:cs typeface="Times New Roman"/>
                        </a:rPr>
                        <a:t>4.55 ± 0.03 </a:t>
                      </a:r>
                      <a:endParaRPr lang="en-AU" sz="800" b="1" dirty="0">
                        <a:latin typeface="Times New Roman"/>
                        <a:ea typeface="Times New Roman"/>
                        <a:cs typeface="Times New Roman"/>
                      </a:endParaRPr>
                    </a:p>
                  </a:txBody>
                  <a:tcPr marL="53788" marR="53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46100">
                <a:tc>
                  <a:txBody>
                    <a:bodyPr/>
                    <a:lstStyle/>
                    <a:p>
                      <a:pPr>
                        <a:spcAft>
                          <a:spcPts val="0"/>
                        </a:spcAft>
                      </a:pPr>
                      <a:r>
                        <a:rPr lang="en-AU" sz="800" b="1">
                          <a:latin typeface="Arial"/>
                          <a:ea typeface="Times New Roman"/>
                          <a:cs typeface="Times New Roman"/>
                        </a:rPr>
                        <a:t> </a:t>
                      </a:r>
                      <a:endParaRPr lang="en-AU" sz="800" b="1">
                        <a:latin typeface="Times New Roman"/>
                        <a:ea typeface="Times New Roman"/>
                        <a:cs typeface="Times New Roman"/>
                      </a:endParaRPr>
                    </a:p>
                  </a:txBody>
                  <a:tcPr marL="53788" marR="53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AU" sz="800" b="1">
                          <a:latin typeface="Arial"/>
                          <a:ea typeface="Times New Roman"/>
                          <a:cs typeface="Times New Roman"/>
                        </a:rPr>
                        <a:t>Ar-Ar</a:t>
                      </a:r>
                      <a:endParaRPr lang="en-AU" sz="800" b="1">
                        <a:latin typeface="Times New Roman"/>
                        <a:ea typeface="Times New Roman"/>
                        <a:cs typeface="Times New Roman"/>
                      </a:endParaRPr>
                    </a:p>
                  </a:txBody>
                  <a:tcPr marL="53788" marR="53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AU" sz="800" b="1">
                          <a:latin typeface="Arial"/>
                          <a:ea typeface="Times New Roman"/>
                          <a:cs typeface="Times New Roman"/>
                        </a:rPr>
                        <a:t>4.55 ± 0.03 </a:t>
                      </a:r>
                      <a:endParaRPr lang="en-AU" sz="800" b="1">
                        <a:latin typeface="Times New Roman"/>
                        <a:ea typeface="Times New Roman"/>
                        <a:cs typeface="Times New Roman"/>
                      </a:endParaRPr>
                    </a:p>
                  </a:txBody>
                  <a:tcPr marL="53788" marR="53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46100">
                <a:tc>
                  <a:txBody>
                    <a:bodyPr/>
                    <a:lstStyle/>
                    <a:p>
                      <a:pPr>
                        <a:spcAft>
                          <a:spcPts val="0"/>
                        </a:spcAft>
                      </a:pPr>
                      <a:r>
                        <a:rPr lang="en-AU" sz="800" b="1">
                          <a:latin typeface="Arial"/>
                          <a:ea typeface="Times New Roman"/>
                          <a:cs typeface="Times New Roman"/>
                        </a:rPr>
                        <a:t> </a:t>
                      </a:r>
                      <a:endParaRPr lang="en-AU" sz="800" b="1">
                        <a:latin typeface="Times New Roman"/>
                        <a:ea typeface="Times New Roman"/>
                        <a:cs typeface="Times New Roman"/>
                      </a:endParaRPr>
                    </a:p>
                  </a:txBody>
                  <a:tcPr marL="53788" marR="53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AU" sz="800" b="1">
                          <a:latin typeface="Arial"/>
                          <a:ea typeface="Times New Roman"/>
                          <a:cs typeface="Times New Roman"/>
                        </a:rPr>
                        <a:t>Ar-Ar</a:t>
                      </a:r>
                      <a:endParaRPr lang="en-AU" sz="800" b="1">
                        <a:latin typeface="Times New Roman"/>
                        <a:ea typeface="Times New Roman"/>
                        <a:cs typeface="Times New Roman"/>
                      </a:endParaRPr>
                    </a:p>
                  </a:txBody>
                  <a:tcPr marL="53788" marR="53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AU" sz="800" b="1">
                          <a:latin typeface="Arial"/>
                          <a:ea typeface="Times New Roman"/>
                          <a:cs typeface="Times New Roman"/>
                        </a:rPr>
                        <a:t>4.57 ± 0.03 </a:t>
                      </a:r>
                      <a:endParaRPr lang="en-AU" sz="800" b="1">
                        <a:latin typeface="Times New Roman"/>
                        <a:ea typeface="Times New Roman"/>
                        <a:cs typeface="Times New Roman"/>
                      </a:endParaRPr>
                    </a:p>
                  </a:txBody>
                  <a:tcPr marL="53788" marR="53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46100">
                <a:tc>
                  <a:txBody>
                    <a:bodyPr/>
                    <a:lstStyle/>
                    <a:p>
                      <a:pPr>
                        <a:spcAft>
                          <a:spcPts val="0"/>
                        </a:spcAft>
                      </a:pPr>
                      <a:r>
                        <a:rPr lang="en-AU" sz="800" b="1">
                          <a:latin typeface="Arial"/>
                          <a:ea typeface="Times New Roman"/>
                          <a:cs typeface="Times New Roman"/>
                        </a:rPr>
                        <a:t> </a:t>
                      </a:r>
                      <a:endParaRPr lang="en-AU" sz="800" b="1">
                        <a:latin typeface="Times New Roman"/>
                        <a:ea typeface="Times New Roman"/>
                        <a:cs typeface="Times New Roman"/>
                      </a:endParaRPr>
                    </a:p>
                  </a:txBody>
                  <a:tcPr marL="53788" marR="53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AU" sz="800" b="1" dirty="0" err="1">
                          <a:latin typeface="Arial"/>
                          <a:ea typeface="Times New Roman"/>
                          <a:cs typeface="Times New Roman"/>
                        </a:rPr>
                        <a:t>Ar-Ar</a:t>
                      </a:r>
                      <a:endParaRPr lang="en-AU" sz="800" b="1" dirty="0">
                        <a:latin typeface="Times New Roman"/>
                        <a:ea typeface="Times New Roman"/>
                        <a:cs typeface="Times New Roman"/>
                      </a:endParaRPr>
                    </a:p>
                  </a:txBody>
                  <a:tcPr marL="53788" marR="53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AU" sz="800" b="1">
                          <a:latin typeface="Arial"/>
                          <a:ea typeface="Times New Roman"/>
                          <a:cs typeface="Times New Roman"/>
                        </a:rPr>
                        <a:t>4.50 ± 0.02 </a:t>
                      </a:r>
                      <a:endParaRPr lang="en-AU" sz="800" b="1">
                        <a:latin typeface="Times New Roman"/>
                        <a:ea typeface="Times New Roman"/>
                        <a:cs typeface="Times New Roman"/>
                      </a:endParaRPr>
                    </a:p>
                  </a:txBody>
                  <a:tcPr marL="53788" marR="53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46100">
                <a:tc>
                  <a:txBody>
                    <a:bodyPr/>
                    <a:lstStyle/>
                    <a:p>
                      <a:pPr>
                        <a:spcAft>
                          <a:spcPts val="0"/>
                        </a:spcAft>
                      </a:pPr>
                      <a:r>
                        <a:rPr lang="en-AU" sz="800" b="1">
                          <a:latin typeface="Arial"/>
                          <a:ea typeface="Times New Roman"/>
                          <a:cs typeface="Times New Roman"/>
                        </a:rPr>
                        <a:t> </a:t>
                      </a:r>
                      <a:endParaRPr lang="en-AU" sz="800" b="1">
                        <a:latin typeface="Times New Roman"/>
                        <a:ea typeface="Times New Roman"/>
                        <a:cs typeface="Times New Roman"/>
                      </a:endParaRPr>
                    </a:p>
                  </a:txBody>
                  <a:tcPr marL="53788" marR="53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800" b="1">
                          <a:latin typeface="Arial"/>
                          <a:ea typeface="Times New Roman"/>
                          <a:cs typeface="Times New Roman"/>
                        </a:rPr>
                        <a:t>Ar-Ar</a:t>
                      </a:r>
                      <a:endParaRPr lang="en-AU" sz="800" b="1">
                        <a:latin typeface="Times New Roman"/>
                        <a:ea typeface="Times New Roman"/>
                        <a:cs typeface="Times New Roman"/>
                      </a:endParaRPr>
                    </a:p>
                  </a:txBody>
                  <a:tcPr marL="53788" marR="53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800" b="1">
                          <a:latin typeface="Arial"/>
                          <a:ea typeface="Times New Roman"/>
                          <a:cs typeface="Times New Roman"/>
                        </a:rPr>
                        <a:t>4.56 ± 0.05</a:t>
                      </a:r>
                      <a:endParaRPr lang="en-AU" sz="800" b="1">
                        <a:latin typeface="Times New Roman"/>
                        <a:ea typeface="Times New Roman"/>
                        <a:cs typeface="Times New Roman"/>
                      </a:endParaRPr>
                    </a:p>
                  </a:txBody>
                  <a:tcPr marL="53788" marR="53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46100">
                <a:tc>
                  <a:txBody>
                    <a:bodyPr/>
                    <a:lstStyle/>
                    <a:p>
                      <a:pPr>
                        <a:spcAft>
                          <a:spcPts val="0"/>
                        </a:spcAft>
                      </a:pPr>
                      <a:r>
                        <a:rPr lang="en-AU" sz="800" b="1">
                          <a:latin typeface="Arial"/>
                          <a:ea typeface="Times New Roman"/>
                          <a:cs typeface="Times New Roman"/>
                        </a:rPr>
                        <a:t>ALH-77288</a:t>
                      </a:r>
                      <a:endParaRPr lang="en-AU" sz="800" b="1">
                        <a:latin typeface="Times New Roman"/>
                        <a:ea typeface="Times New Roman"/>
                        <a:cs typeface="Times New Roman"/>
                      </a:endParaRPr>
                    </a:p>
                  </a:txBody>
                  <a:tcPr marL="53788" marR="53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800" b="1">
                          <a:latin typeface="Arial"/>
                          <a:ea typeface="Times New Roman"/>
                          <a:cs typeface="Times New Roman"/>
                        </a:rPr>
                        <a:t>Ar-Ar</a:t>
                      </a:r>
                      <a:endParaRPr lang="en-AU" sz="800" b="1">
                        <a:latin typeface="Times New Roman"/>
                        <a:ea typeface="Times New Roman"/>
                        <a:cs typeface="Times New Roman"/>
                      </a:endParaRPr>
                    </a:p>
                  </a:txBody>
                  <a:tcPr marL="53788" marR="53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800" b="1" dirty="0">
                          <a:latin typeface="Arial"/>
                          <a:ea typeface="Times New Roman"/>
                          <a:cs typeface="Times New Roman"/>
                        </a:rPr>
                        <a:t>4.50 ± 0.08 </a:t>
                      </a:r>
                      <a:endParaRPr lang="en-AU" sz="800" b="1" dirty="0">
                        <a:latin typeface="Times New Roman"/>
                        <a:ea typeface="Times New Roman"/>
                        <a:cs typeface="Times New Roman"/>
                      </a:endParaRPr>
                    </a:p>
                  </a:txBody>
                  <a:tcPr marL="53788" marR="53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6100">
                <a:tc>
                  <a:txBody>
                    <a:bodyPr/>
                    <a:lstStyle/>
                    <a:p>
                      <a:pPr>
                        <a:spcAft>
                          <a:spcPts val="0"/>
                        </a:spcAft>
                      </a:pPr>
                      <a:r>
                        <a:rPr lang="en-AU" sz="800" b="1">
                          <a:latin typeface="Arial"/>
                          <a:ea typeface="Times New Roman"/>
                          <a:cs typeface="Times New Roman"/>
                        </a:rPr>
                        <a:t>Butsura</a:t>
                      </a:r>
                      <a:endParaRPr lang="en-AU" sz="800" b="1">
                        <a:latin typeface="Times New Roman"/>
                        <a:ea typeface="Times New Roman"/>
                        <a:cs typeface="Times New Roman"/>
                      </a:endParaRPr>
                    </a:p>
                  </a:txBody>
                  <a:tcPr marL="53788" marR="53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800" b="1">
                          <a:latin typeface="Arial"/>
                          <a:ea typeface="Times New Roman"/>
                          <a:cs typeface="Times New Roman"/>
                        </a:rPr>
                        <a:t>Ar-Ar</a:t>
                      </a:r>
                      <a:endParaRPr lang="en-AU" sz="800" b="1">
                        <a:latin typeface="Times New Roman"/>
                        <a:ea typeface="Times New Roman"/>
                        <a:cs typeface="Times New Roman"/>
                      </a:endParaRPr>
                    </a:p>
                  </a:txBody>
                  <a:tcPr marL="53788" marR="53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800" b="1">
                          <a:latin typeface="Arial"/>
                          <a:ea typeface="Times New Roman"/>
                          <a:cs typeface="Times New Roman"/>
                        </a:rPr>
                        <a:t>4.48 ± 0.06</a:t>
                      </a:r>
                      <a:endParaRPr lang="en-AU" sz="800" b="1">
                        <a:latin typeface="Times New Roman"/>
                        <a:ea typeface="Times New Roman"/>
                        <a:cs typeface="Times New Roman"/>
                      </a:endParaRPr>
                    </a:p>
                  </a:txBody>
                  <a:tcPr marL="53788" marR="53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6100">
                <a:tc>
                  <a:txBody>
                    <a:bodyPr/>
                    <a:lstStyle/>
                    <a:p>
                      <a:pPr>
                        <a:spcAft>
                          <a:spcPts val="0"/>
                        </a:spcAft>
                      </a:pPr>
                      <a:r>
                        <a:rPr lang="en-AU" sz="800" b="1">
                          <a:latin typeface="Arial"/>
                          <a:ea typeface="Times New Roman"/>
                          <a:cs typeface="Times New Roman"/>
                        </a:rPr>
                        <a:t>Guarena</a:t>
                      </a:r>
                      <a:endParaRPr lang="en-AU" sz="800" b="1">
                        <a:latin typeface="Times New Roman"/>
                        <a:ea typeface="Times New Roman"/>
                        <a:cs typeface="Times New Roman"/>
                      </a:endParaRPr>
                    </a:p>
                  </a:txBody>
                  <a:tcPr marL="53788" marR="53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AU" sz="800" b="1">
                          <a:latin typeface="Arial"/>
                          <a:ea typeface="Times New Roman"/>
                          <a:cs typeface="Times New Roman"/>
                        </a:rPr>
                        <a:t>Rb-Sr</a:t>
                      </a:r>
                      <a:endParaRPr lang="en-AU" sz="800" b="1">
                        <a:latin typeface="Times New Roman"/>
                        <a:ea typeface="Times New Roman"/>
                        <a:cs typeface="Times New Roman"/>
                      </a:endParaRPr>
                    </a:p>
                  </a:txBody>
                  <a:tcPr marL="53788" marR="53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AU" sz="800" b="1">
                          <a:latin typeface="Arial"/>
                          <a:ea typeface="Times New Roman"/>
                          <a:cs typeface="Times New Roman"/>
                        </a:rPr>
                        <a:t>4.46 ± 0.08 </a:t>
                      </a:r>
                      <a:endParaRPr lang="en-AU" sz="800" b="1">
                        <a:latin typeface="Times New Roman"/>
                        <a:ea typeface="Times New Roman"/>
                        <a:cs typeface="Times New Roman"/>
                      </a:endParaRPr>
                    </a:p>
                  </a:txBody>
                  <a:tcPr marL="53788" marR="53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46100">
                <a:tc>
                  <a:txBody>
                    <a:bodyPr/>
                    <a:lstStyle/>
                    <a:p>
                      <a:pPr>
                        <a:spcAft>
                          <a:spcPts val="0"/>
                        </a:spcAft>
                      </a:pPr>
                      <a:r>
                        <a:rPr lang="en-AU" sz="800" b="1">
                          <a:latin typeface="Arial"/>
                          <a:ea typeface="Times New Roman"/>
                          <a:cs typeface="Times New Roman"/>
                        </a:rPr>
                        <a:t> </a:t>
                      </a:r>
                      <a:endParaRPr lang="en-AU" sz="800" b="1">
                        <a:latin typeface="Times New Roman"/>
                        <a:ea typeface="Times New Roman"/>
                        <a:cs typeface="Times New Roman"/>
                      </a:endParaRPr>
                    </a:p>
                  </a:txBody>
                  <a:tcPr marL="53788" marR="53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800" b="1">
                          <a:latin typeface="Arial"/>
                          <a:ea typeface="Times New Roman"/>
                          <a:cs typeface="Times New Roman"/>
                        </a:rPr>
                        <a:t>Ar-Ar</a:t>
                      </a:r>
                      <a:endParaRPr lang="en-AU" sz="800" b="1">
                        <a:latin typeface="Times New Roman"/>
                        <a:ea typeface="Times New Roman"/>
                        <a:cs typeface="Times New Roman"/>
                      </a:endParaRPr>
                    </a:p>
                  </a:txBody>
                  <a:tcPr marL="53788" marR="53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800" b="1">
                          <a:latin typeface="Arial"/>
                          <a:ea typeface="Times New Roman"/>
                          <a:cs typeface="Times New Roman"/>
                        </a:rPr>
                        <a:t>4.44 ± 0.06 </a:t>
                      </a:r>
                      <a:endParaRPr lang="en-AU" sz="800" b="1">
                        <a:latin typeface="Times New Roman"/>
                        <a:ea typeface="Times New Roman"/>
                        <a:cs typeface="Times New Roman"/>
                      </a:endParaRPr>
                    </a:p>
                  </a:txBody>
                  <a:tcPr marL="53788" marR="53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46100">
                <a:tc>
                  <a:txBody>
                    <a:bodyPr/>
                    <a:lstStyle/>
                    <a:p>
                      <a:pPr>
                        <a:spcAft>
                          <a:spcPts val="0"/>
                        </a:spcAft>
                      </a:pPr>
                      <a:r>
                        <a:rPr lang="en-AU" sz="800" b="1">
                          <a:latin typeface="Arial"/>
                          <a:ea typeface="Times New Roman"/>
                          <a:cs typeface="Times New Roman"/>
                        </a:rPr>
                        <a:t>Kernouve</a:t>
                      </a:r>
                      <a:endParaRPr lang="en-AU" sz="800" b="1">
                        <a:latin typeface="Times New Roman"/>
                        <a:ea typeface="Times New Roman"/>
                        <a:cs typeface="Times New Roman"/>
                      </a:endParaRPr>
                    </a:p>
                  </a:txBody>
                  <a:tcPr marL="53788" marR="53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800" b="1">
                          <a:latin typeface="Arial"/>
                          <a:ea typeface="Times New Roman"/>
                          <a:cs typeface="Times New Roman"/>
                        </a:rPr>
                        <a:t>Ar-Ar</a:t>
                      </a:r>
                      <a:endParaRPr lang="en-AU" sz="800" b="1">
                        <a:latin typeface="Times New Roman"/>
                        <a:ea typeface="Times New Roman"/>
                        <a:cs typeface="Times New Roman"/>
                      </a:endParaRPr>
                    </a:p>
                  </a:txBody>
                  <a:tcPr marL="53788" marR="53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800" b="1">
                          <a:latin typeface="Arial"/>
                          <a:ea typeface="Times New Roman"/>
                          <a:cs typeface="Times New Roman"/>
                        </a:rPr>
                        <a:t>4.45 ± 0.06 </a:t>
                      </a:r>
                      <a:endParaRPr lang="en-AU" sz="800" b="1">
                        <a:latin typeface="Times New Roman"/>
                        <a:ea typeface="Times New Roman"/>
                        <a:cs typeface="Times New Roman"/>
                      </a:endParaRPr>
                    </a:p>
                  </a:txBody>
                  <a:tcPr marL="53788" marR="53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6100">
                <a:tc>
                  <a:txBody>
                    <a:bodyPr/>
                    <a:lstStyle/>
                    <a:p>
                      <a:pPr>
                        <a:spcAft>
                          <a:spcPts val="0"/>
                        </a:spcAft>
                      </a:pPr>
                      <a:r>
                        <a:rPr lang="en-AU" sz="800" b="1">
                          <a:latin typeface="Arial"/>
                          <a:ea typeface="Times New Roman"/>
                          <a:cs typeface="Times New Roman"/>
                        </a:rPr>
                        <a:t>Menow</a:t>
                      </a:r>
                      <a:endParaRPr lang="en-AU" sz="800" b="1">
                        <a:latin typeface="Times New Roman"/>
                        <a:ea typeface="Times New Roman"/>
                        <a:cs typeface="Times New Roman"/>
                      </a:endParaRPr>
                    </a:p>
                  </a:txBody>
                  <a:tcPr marL="53788" marR="53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800" b="1">
                          <a:latin typeface="Arial"/>
                          <a:ea typeface="Times New Roman"/>
                          <a:cs typeface="Times New Roman"/>
                        </a:rPr>
                        <a:t>Ar-Ar</a:t>
                      </a:r>
                      <a:endParaRPr lang="en-AU" sz="800" b="1">
                        <a:latin typeface="Times New Roman"/>
                        <a:ea typeface="Times New Roman"/>
                        <a:cs typeface="Times New Roman"/>
                      </a:endParaRPr>
                    </a:p>
                  </a:txBody>
                  <a:tcPr marL="53788" marR="53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800" b="1">
                          <a:latin typeface="Arial"/>
                          <a:ea typeface="Times New Roman"/>
                          <a:cs typeface="Times New Roman"/>
                        </a:rPr>
                        <a:t>4.48 ± 0.06 </a:t>
                      </a:r>
                      <a:endParaRPr lang="en-AU" sz="800" b="1">
                        <a:latin typeface="Times New Roman"/>
                        <a:ea typeface="Times New Roman"/>
                        <a:cs typeface="Times New Roman"/>
                      </a:endParaRPr>
                    </a:p>
                  </a:txBody>
                  <a:tcPr marL="53788" marR="53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6100">
                <a:tc>
                  <a:txBody>
                    <a:bodyPr/>
                    <a:lstStyle/>
                    <a:p>
                      <a:pPr>
                        <a:spcAft>
                          <a:spcPts val="0"/>
                        </a:spcAft>
                      </a:pPr>
                      <a:r>
                        <a:rPr lang="en-AU" sz="800" b="1">
                          <a:latin typeface="Arial"/>
                          <a:ea typeface="Times New Roman"/>
                          <a:cs typeface="Times New Roman"/>
                        </a:rPr>
                        <a:t>Mt. Browne</a:t>
                      </a:r>
                      <a:endParaRPr lang="en-AU" sz="800" b="1">
                        <a:latin typeface="Times New Roman"/>
                        <a:ea typeface="Times New Roman"/>
                        <a:cs typeface="Times New Roman"/>
                      </a:endParaRPr>
                    </a:p>
                  </a:txBody>
                  <a:tcPr marL="53788" marR="53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800" b="1">
                          <a:latin typeface="Arial"/>
                          <a:ea typeface="Times New Roman"/>
                          <a:cs typeface="Times New Roman"/>
                        </a:rPr>
                        <a:t>Ar-Ar</a:t>
                      </a:r>
                      <a:endParaRPr lang="en-AU" sz="800" b="1">
                        <a:latin typeface="Times New Roman"/>
                        <a:ea typeface="Times New Roman"/>
                        <a:cs typeface="Times New Roman"/>
                      </a:endParaRPr>
                    </a:p>
                  </a:txBody>
                  <a:tcPr marL="53788" marR="53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800" b="1">
                          <a:latin typeface="Arial"/>
                          <a:ea typeface="Times New Roman"/>
                          <a:cs typeface="Times New Roman"/>
                        </a:rPr>
                        <a:t>4.50 ± 0.06 </a:t>
                      </a:r>
                      <a:endParaRPr lang="en-AU" sz="800" b="1">
                        <a:latin typeface="Times New Roman"/>
                        <a:ea typeface="Times New Roman"/>
                        <a:cs typeface="Times New Roman"/>
                      </a:endParaRPr>
                    </a:p>
                  </a:txBody>
                  <a:tcPr marL="53788" marR="53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6100">
                <a:tc>
                  <a:txBody>
                    <a:bodyPr/>
                    <a:lstStyle/>
                    <a:p>
                      <a:pPr>
                        <a:spcAft>
                          <a:spcPts val="0"/>
                        </a:spcAft>
                      </a:pPr>
                      <a:r>
                        <a:rPr lang="en-AU" sz="800" b="1">
                          <a:latin typeface="Arial"/>
                          <a:ea typeface="Times New Roman"/>
                          <a:cs typeface="Times New Roman"/>
                        </a:rPr>
                        <a:t>Ochansk</a:t>
                      </a:r>
                      <a:endParaRPr lang="en-AU" sz="800" b="1">
                        <a:latin typeface="Times New Roman"/>
                        <a:ea typeface="Times New Roman"/>
                        <a:cs typeface="Times New Roman"/>
                      </a:endParaRPr>
                    </a:p>
                  </a:txBody>
                  <a:tcPr marL="53788" marR="53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800" b="1">
                          <a:latin typeface="Arial"/>
                          <a:ea typeface="Times New Roman"/>
                          <a:cs typeface="Times New Roman"/>
                        </a:rPr>
                        <a:t>Ar-Ar</a:t>
                      </a:r>
                      <a:endParaRPr lang="en-AU" sz="800" b="1">
                        <a:latin typeface="Times New Roman"/>
                        <a:ea typeface="Times New Roman"/>
                        <a:cs typeface="Times New Roman"/>
                      </a:endParaRPr>
                    </a:p>
                  </a:txBody>
                  <a:tcPr marL="53788" marR="53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800" b="1">
                          <a:latin typeface="Arial"/>
                          <a:ea typeface="Times New Roman"/>
                          <a:cs typeface="Times New Roman"/>
                        </a:rPr>
                        <a:t>4.48 ± 0.06 </a:t>
                      </a:r>
                      <a:endParaRPr lang="en-AU" sz="800" b="1">
                        <a:latin typeface="Times New Roman"/>
                        <a:ea typeface="Times New Roman"/>
                        <a:cs typeface="Times New Roman"/>
                      </a:endParaRPr>
                    </a:p>
                  </a:txBody>
                  <a:tcPr marL="53788" marR="53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6100">
                <a:tc>
                  <a:txBody>
                    <a:bodyPr/>
                    <a:lstStyle/>
                    <a:p>
                      <a:pPr>
                        <a:spcAft>
                          <a:spcPts val="0"/>
                        </a:spcAft>
                      </a:pPr>
                      <a:r>
                        <a:rPr lang="en-AU" sz="800" b="1">
                          <a:latin typeface="Arial"/>
                          <a:ea typeface="Times New Roman"/>
                          <a:cs typeface="Times New Roman"/>
                        </a:rPr>
                        <a:t>Queen's Mercy</a:t>
                      </a:r>
                      <a:endParaRPr lang="en-AU" sz="800" b="1">
                        <a:latin typeface="Times New Roman"/>
                        <a:ea typeface="Times New Roman"/>
                        <a:cs typeface="Times New Roman"/>
                      </a:endParaRPr>
                    </a:p>
                  </a:txBody>
                  <a:tcPr marL="53788" marR="53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800" b="1">
                          <a:latin typeface="Arial"/>
                          <a:ea typeface="Times New Roman"/>
                          <a:cs typeface="Times New Roman"/>
                        </a:rPr>
                        <a:t>Ar-Ar</a:t>
                      </a:r>
                      <a:endParaRPr lang="en-AU" sz="800" b="1">
                        <a:latin typeface="Times New Roman"/>
                        <a:ea typeface="Times New Roman"/>
                        <a:cs typeface="Times New Roman"/>
                      </a:endParaRPr>
                    </a:p>
                  </a:txBody>
                  <a:tcPr marL="53788" marR="53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800" b="1">
                          <a:latin typeface="Arial"/>
                          <a:ea typeface="Times New Roman"/>
                          <a:cs typeface="Times New Roman"/>
                        </a:rPr>
                        <a:t>4.49 ± 0.06 </a:t>
                      </a:r>
                      <a:endParaRPr lang="en-AU" sz="800" b="1">
                        <a:latin typeface="Times New Roman"/>
                        <a:ea typeface="Times New Roman"/>
                        <a:cs typeface="Times New Roman"/>
                      </a:endParaRPr>
                    </a:p>
                  </a:txBody>
                  <a:tcPr marL="53788" marR="53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6100">
                <a:tc>
                  <a:txBody>
                    <a:bodyPr/>
                    <a:lstStyle/>
                    <a:p>
                      <a:pPr>
                        <a:spcAft>
                          <a:spcPts val="0"/>
                        </a:spcAft>
                      </a:pPr>
                      <a:r>
                        <a:rPr lang="en-AU" sz="800" b="1">
                          <a:latin typeface="Arial"/>
                          <a:ea typeface="Times New Roman"/>
                          <a:cs typeface="Times New Roman"/>
                        </a:rPr>
                        <a:t>Sutton</a:t>
                      </a:r>
                      <a:endParaRPr lang="en-AU" sz="800" b="1">
                        <a:latin typeface="Times New Roman"/>
                        <a:ea typeface="Times New Roman"/>
                        <a:cs typeface="Times New Roman"/>
                      </a:endParaRPr>
                    </a:p>
                  </a:txBody>
                  <a:tcPr marL="53788" marR="53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800" b="1">
                          <a:latin typeface="Arial"/>
                          <a:ea typeface="Times New Roman"/>
                          <a:cs typeface="Times New Roman"/>
                        </a:rPr>
                        <a:t>Ar-Ar</a:t>
                      </a:r>
                      <a:endParaRPr lang="en-AU" sz="800" b="1">
                        <a:latin typeface="Times New Roman"/>
                        <a:ea typeface="Times New Roman"/>
                        <a:cs typeface="Times New Roman"/>
                      </a:endParaRPr>
                    </a:p>
                  </a:txBody>
                  <a:tcPr marL="53788" marR="53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800" b="1">
                          <a:latin typeface="Arial"/>
                          <a:ea typeface="Times New Roman"/>
                          <a:cs typeface="Times New Roman"/>
                        </a:rPr>
                        <a:t>4.50 ± 0.04 </a:t>
                      </a:r>
                      <a:endParaRPr lang="en-AU" sz="800" b="1">
                        <a:latin typeface="Times New Roman"/>
                        <a:ea typeface="Times New Roman"/>
                        <a:cs typeface="Times New Roman"/>
                      </a:endParaRPr>
                    </a:p>
                  </a:txBody>
                  <a:tcPr marL="53788" marR="53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6100">
                <a:tc>
                  <a:txBody>
                    <a:bodyPr/>
                    <a:lstStyle/>
                    <a:p>
                      <a:pPr>
                        <a:spcAft>
                          <a:spcPts val="0"/>
                        </a:spcAft>
                      </a:pPr>
                      <a:r>
                        <a:rPr lang="en-AU" sz="800" b="1">
                          <a:latin typeface="Arial"/>
                          <a:ea typeface="Times New Roman"/>
                          <a:cs typeface="Times New Roman"/>
                        </a:rPr>
                        <a:t>Tieschitz</a:t>
                      </a:r>
                      <a:endParaRPr lang="en-AU" sz="800" b="1">
                        <a:latin typeface="Times New Roman"/>
                        <a:ea typeface="Times New Roman"/>
                        <a:cs typeface="Times New Roman"/>
                      </a:endParaRPr>
                    </a:p>
                  </a:txBody>
                  <a:tcPr marL="53788" marR="53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800" b="1">
                          <a:latin typeface="Arial"/>
                          <a:ea typeface="Times New Roman"/>
                          <a:cs typeface="Times New Roman"/>
                        </a:rPr>
                        <a:t>Rb-Sr</a:t>
                      </a:r>
                      <a:endParaRPr lang="en-AU" sz="800" b="1">
                        <a:latin typeface="Times New Roman"/>
                        <a:ea typeface="Times New Roman"/>
                        <a:cs typeface="Times New Roman"/>
                      </a:endParaRPr>
                    </a:p>
                  </a:txBody>
                  <a:tcPr marL="53788" marR="53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800" b="1">
                          <a:latin typeface="Arial"/>
                          <a:ea typeface="Times New Roman"/>
                          <a:cs typeface="Times New Roman"/>
                        </a:rPr>
                        <a:t>4.52 ± 0.05 </a:t>
                      </a:r>
                      <a:endParaRPr lang="en-AU" sz="800" b="1">
                        <a:latin typeface="Times New Roman"/>
                        <a:ea typeface="Times New Roman"/>
                        <a:cs typeface="Times New Roman"/>
                      </a:endParaRPr>
                    </a:p>
                  </a:txBody>
                  <a:tcPr marL="53788" marR="53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6100">
                <a:tc>
                  <a:txBody>
                    <a:bodyPr/>
                    <a:lstStyle/>
                    <a:p>
                      <a:pPr>
                        <a:spcAft>
                          <a:spcPts val="0"/>
                        </a:spcAft>
                      </a:pPr>
                      <a:r>
                        <a:rPr lang="en-AU" sz="800" b="1">
                          <a:latin typeface="Arial"/>
                          <a:ea typeface="Times New Roman"/>
                          <a:cs typeface="Times New Roman"/>
                        </a:rPr>
                        <a:t>Wellington</a:t>
                      </a:r>
                      <a:endParaRPr lang="en-AU" sz="800" b="1">
                        <a:latin typeface="Times New Roman"/>
                        <a:ea typeface="Times New Roman"/>
                        <a:cs typeface="Times New Roman"/>
                      </a:endParaRPr>
                    </a:p>
                  </a:txBody>
                  <a:tcPr marL="53788" marR="53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800" b="1">
                          <a:latin typeface="Arial"/>
                          <a:ea typeface="Times New Roman"/>
                          <a:cs typeface="Times New Roman"/>
                        </a:rPr>
                        <a:t>Ar-Ar</a:t>
                      </a:r>
                      <a:endParaRPr lang="en-AU" sz="800" b="1">
                        <a:latin typeface="Times New Roman"/>
                        <a:ea typeface="Times New Roman"/>
                        <a:cs typeface="Times New Roman"/>
                      </a:endParaRPr>
                    </a:p>
                  </a:txBody>
                  <a:tcPr marL="53788" marR="53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800" b="1">
                          <a:latin typeface="Arial"/>
                          <a:ea typeface="Times New Roman"/>
                          <a:cs typeface="Times New Roman"/>
                        </a:rPr>
                        <a:t>4.42 ± 0.02 </a:t>
                      </a:r>
                      <a:endParaRPr lang="en-AU" sz="800" b="1">
                        <a:latin typeface="Times New Roman"/>
                        <a:ea typeface="Times New Roman"/>
                        <a:cs typeface="Times New Roman"/>
                      </a:endParaRPr>
                    </a:p>
                  </a:txBody>
                  <a:tcPr marL="53788" marR="53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6100">
                <a:tc>
                  <a:txBody>
                    <a:bodyPr/>
                    <a:lstStyle/>
                    <a:p>
                      <a:pPr>
                        <a:spcAft>
                          <a:spcPts val="0"/>
                        </a:spcAft>
                      </a:pPr>
                      <a:r>
                        <a:rPr lang="en-AU" sz="800" b="1">
                          <a:latin typeface="Arial"/>
                          <a:ea typeface="Times New Roman"/>
                          <a:cs typeface="Times New Roman"/>
                        </a:rPr>
                        <a:t>ALH-761</a:t>
                      </a:r>
                      <a:endParaRPr lang="en-AU" sz="800" b="1">
                        <a:latin typeface="Times New Roman"/>
                        <a:ea typeface="Times New Roman"/>
                        <a:cs typeface="Times New Roman"/>
                      </a:endParaRPr>
                    </a:p>
                  </a:txBody>
                  <a:tcPr marL="53788" marR="53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800" b="1">
                          <a:latin typeface="Arial"/>
                          <a:ea typeface="Times New Roman"/>
                          <a:cs typeface="Times New Roman"/>
                        </a:rPr>
                        <a:t>Ar-Ar</a:t>
                      </a:r>
                      <a:endParaRPr lang="en-AU" sz="800" b="1">
                        <a:latin typeface="Times New Roman"/>
                        <a:ea typeface="Times New Roman"/>
                        <a:cs typeface="Times New Roman"/>
                      </a:endParaRPr>
                    </a:p>
                  </a:txBody>
                  <a:tcPr marL="53788" marR="53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800" b="1">
                          <a:latin typeface="Arial"/>
                          <a:ea typeface="Times New Roman"/>
                          <a:cs typeface="Times New Roman"/>
                        </a:rPr>
                        <a:t>4.49 ± 0.10 </a:t>
                      </a:r>
                      <a:endParaRPr lang="en-AU" sz="800" b="1">
                        <a:latin typeface="Times New Roman"/>
                        <a:ea typeface="Times New Roman"/>
                        <a:cs typeface="Times New Roman"/>
                      </a:endParaRPr>
                    </a:p>
                  </a:txBody>
                  <a:tcPr marL="53788" marR="53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6100">
                <a:tc>
                  <a:txBody>
                    <a:bodyPr/>
                    <a:lstStyle/>
                    <a:p>
                      <a:pPr>
                        <a:spcAft>
                          <a:spcPts val="0"/>
                        </a:spcAft>
                      </a:pPr>
                      <a:r>
                        <a:rPr lang="en-AU" sz="800" b="1">
                          <a:latin typeface="Arial"/>
                          <a:ea typeface="Times New Roman"/>
                          <a:cs typeface="Times New Roman"/>
                        </a:rPr>
                        <a:t>ALHA-77015</a:t>
                      </a:r>
                      <a:endParaRPr lang="en-AU" sz="800" b="1">
                        <a:latin typeface="Times New Roman"/>
                        <a:ea typeface="Times New Roman"/>
                        <a:cs typeface="Times New Roman"/>
                      </a:endParaRPr>
                    </a:p>
                  </a:txBody>
                  <a:tcPr marL="53788" marR="53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800" b="1">
                          <a:latin typeface="Arial"/>
                          <a:ea typeface="Times New Roman"/>
                          <a:cs typeface="Times New Roman"/>
                        </a:rPr>
                        <a:t>Ar-Ar</a:t>
                      </a:r>
                      <a:endParaRPr lang="en-AU" sz="800" b="1">
                        <a:latin typeface="Times New Roman"/>
                        <a:ea typeface="Times New Roman"/>
                        <a:cs typeface="Times New Roman"/>
                      </a:endParaRPr>
                    </a:p>
                  </a:txBody>
                  <a:tcPr marL="53788" marR="53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800" b="1">
                          <a:latin typeface="Arial"/>
                          <a:ea typeface="Times New Roman"/>
                          <a:cs typeface="Times New Roman"/>
                        </a:rPr>
                        <a:t>4.51 ± 0.10 </a:t>
                      </a:r>
                      <a:endParaRPr lang="en-AU" sz="800" b="1">
                        <a:latin typeface="Times New Roman"/>
                        <a:ea typeface="Times New Roman"/>
                        <a:cs typeface="Times New Roman"/>
                      </a:endParaRPr>
                    </a:p>
                  </a:txBody>
                  <a:tcPr marL="53788" marR="53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6100">
                <a:tc>
                  <a:txBody>
                    <a:bodyPr/>
                    <a:lstStyle/>
                    <a:p>
                      <a:pPr>
                        <a:spcAft>
                          <a:spcPts val="0"/>
                        </a:spcAft>
                      </a:pPr>
                      <a:r>
                        <a:rPr lang="en-AU" sz="800" b="1">
                          <a:latin typeface="Arial"/>
                          <a:ea typeface="Times New Roman"/>
                          <a:cs typeface="Times New Roman"/>
                        </a:rPr>
                        <a:t>Barwell</a:t>
                      </a:r>
                      <a:endParaRPr lang="en-AU" sz="800" b="1">
                        <a:latin typeface="Times New Roman"/>
                        <a:ea typeface="Times New Roman"/>
                        <a:cs typeface="Times New Roman"/>
                      </a:endParaRPr>
                    </a:p>
                  </a:txBody>
                  <a:tcPr marL="53788" marR="53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800" b="1">
                          <a:latin typeface="Arial"/>
                          <a:ea typeface="Times New Roman"/>
                          <a:cs typeface="Times New Roman"/>
                        </a:rPr>
                        <a:t>Ar-Ar</a:t>
                      </a:r>
                      <a:endParaRPr lang="en-AU" sz="800" b="1">
                        <a:latin typeface="Times New Roman"/>
                        <a:ea typeface="Times New Roman"/>
                        <a:cs typeface="Times New Roman"/>
                      </a:endParaRPr>
                    </a:p>
                  </a:txBody>
                  <a:tcPr marL="53788" marR="53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800" b="1">
                          <a:latin typeface="Arial"/>
                          <a:ea typeface="Times New Roman"/>
                          <a:cs typeface="Times New Roman"/>
                        </a:rPr>
                        <a:t>4.45 ± 0.06 </a:t>
                      </a:r>
                      <a:endParaRPr lang="en-AU" sz="800" b="1">
                        <a:latin typeface="Times New Roman"/>
                        <a:ea typeface="Times New Roman"/>
                        <a:cs typeface="Times New Roman"/>
                      </a:endParaRPr>
                    </a:p>
                  </a:txBody>
                  <a:tcPr marL="53788" marR="53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6100">
                <a:tc>
                  <a:txBody>
                    <a:bodyPr/>
                    <a:lstStyle/>
                    <a:p>
                      <a:pPr>
                        <a:spcAft>
                          <a:spcPts val="0"/>
                        </a:spcAft>
                      </a:pPr>
                      <a:r>
                        <a:rPr lang="en-AU" sz="800" b="1">
                          <a:latin typeface="Arial"/>
                          <a:ea typeface="Times New Roman"/>
                          <a:cs typeface="Times New Roman"/>
                        </a:rPr>
                        <a:t>Bjurbole</a:t>
                      </a:r>
                      <a:endParaRPr lang="en-AU" sz="800" b="1">
                        <a:latin typeface="Times New Roman"/>
                        <a:ea typeface="Times New Roman"/>
                        <a:cs typeface="Times New Roman"/>
                      </a:endParaRPr>
                    </a:p>
                  </a:txBody>
                  <a:tcPr marL="53788" marR="53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800" b="1">
                          <a:latin typeface="Arial"/>
                          <a:ea typeface="Times New Roman"/>
                          <a:cs typeface="Times New Roman"/>
                        </a:rPr>
                        <a:t>Ar-Ar</a:t>
                      </a:r>
                      <a:endParaRPr lang="en-AU" sz="800" b="1">
                        <a:latin typeface="Times New Roman"/>
                        <a:ea typeface="Times New Roman"/>
                        <a:cs typeface="Times New Roman"/>
                      </a:endParaRPr>
                    </a:p>
                  </a:txBody>
                  <a:tcPr marL="53788" marR="53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800" b="1">
                          <a:latin typeface="Arial"/>
                          <a:ea typeface="Times New Roman"/>
                          <a:cs typeface="Times New Roman"/>
                        </a:rPr>
                        <a:t>4.51 ± 0.08 </a:t>
                      </a:r>
                      <a:endParaRPr lang="en-AU" sz="800" b="1">
                        <a:latin typeface="Times New Roman"/>
                        <a:ea typeface="Times New Roman"/>
                        <a:cs typeface="Times New Roman"/>
                      </a:endParaRPr>
                    </a:p>
                  </a:txBody>
                  <a:tcPr marL="53788" marR="53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6100">
                <a:tc>
                  <a:txBody>
                    <a:bodyPr/>
                    <a:lstStyle/>
                    <a:p>
                      <a:pPr>
                        <a:spcAft>
                          <a:spcPts val="0"/>
                        </a:spcAft>
                      </a:pPr>
                      <a:r>
                        <a:rPr lang="en-AU" sz="800" b="1">
                          <a:latin typeface="Arial"/>
                          <a:ea typeface="Times New Roman"/>
                          <a:cs typeface="Times New Roman"/>
                        </a:rPr>
                        <a:t>Shaw</a:t>
                      </a:r>
                      <a:endParaRPr lang="en-AU" sz="800" b="1">
                        <a:latin typeface="Times New Roman"/>
                        <a:ea typeface="Times New Roman"/>
                        <a:cs typeface="Times New Roman"/>
                      </a:endParaRPr>
                    </a:p>
                  </a:txBody>
                  <a:tcPr marL="53788" marR="53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AU" sz="800" b="1">
                          <a:latin typeface="Arial"/>
                          <a:ea typeface="Times New Roman"/>
                          <a:cs typeface="Times New Roman"/>
                        </a:rPr>
                        <a:t>Ar-Ar</a:t>
                      </a:r>
                      <a:endParaRPr lang="en-AU" sz="800" b="1">
                        <a:latin typeface="Times New Roman"/>
                        <a:ea typeface="Times New Roman"/>
                        <a:cs typeface="Times New Roman"/>
                      </a:endParaRPr>
                    </a:p>
                  </a:txBody>
                  <a:tcPr marL="53788" marR="53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AU" sz="800" b="1">
                          <a:latin typeface="Arial"/>
                          <a:ea typeface="Times New Roman"/>
                          <a:cs typeface="Times New Roman"/>
                        </a:rPr>
                        <a:t>4.43 ± 0.06 </a:t>
                      </a:r>
                      <a:endParaRPr lang="en-AU" sz="800" b="1">
                        <a:latin typeface="Times New Roman"/>
                        <a:ea typeface="Times New Roman"/>
                        <a:cs typeface="Times New Roman"/>
                      </a:endParaRPr>
                    </a:p>
                  </a:txBody>
                  <a:tcPr marL="53788" marR="53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46100">
                <a:tc>
                  <a:txBody>
                    <a:bodyPr/>
                    <a:lstStyle/>
                    <a:p>
                      <a:pPr>
                        <a:spcAft>
                          <a:spcPts val="0"/>
                        </a:spcAft>
                      </a:pPr>
                      <a:r>
                        <a:rPr lang="en-AU" sz="800" b="1">
                          <a:latin typeface="Arial"/>
                          <a:ea typeface="Times New Roman"/>
                          <a:cs typeface="Times New Roman"/>
                        </a:rPr>
                        <a:t> </a:t>
                      </a:r>
                      <a:endParaRPr lang="en-AU" sz="800" b="1">
                        <a:latin typeface="Times New Roman"/>
                        <a:ea typeface="Times New Roman"/>
                        <a:cs typeface="Times New Roman"/>
                      </a:endParaRPr>
                    </a:p>
                  </a:txBody>
                  <a:tcPr marL="53788" marR="53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AU" sz="800" b="1">
                          <a:latin typeface="Arial"/>
                          <a:ea typeface="Times New Roman"/>
                          <a:cs typeface="Times New Roman"/>
                        </a:rPr>
                        <a:t>Ar-Ar</a:t>
                      </a:r>
                      <a:endParaRPr lang="en-AU" sz="800" b="1">
                        <a:latin typeface="Times New Roman"/>
                        <a:ea typeface="Times New Roman"/>
                        <a:cs typeface="Times New Roman"/>
                      </a:endParaRPr>
                    </a:p>
                  </a:txBody>
                  <a:tcPr marL="53788" marR="53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AU" sz="800" b="1">
                          <a:latin typeface="Arial"/>
                          <a:ea typeface="Times New Roman"/>
                          <a:cs typeface="Times New Roman"/>
                        </a:rPr>
                        <a:t>4.40 ± 0.06 </a:t>
                      </a:r>
                      <a:endParaRPr lang="en-AU" sz="800" b="1">
                        <a:latin typeface="Times New Roman"/>
                        <a:ea typeface="Times New Roman"/>
                        <a:cs typeface="Times New Roman"/>
                      </a:endParaRPr>
                    </a:p>
                  </a:txBody>
                  <a:tcPr marL="53788" marR="53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46100">
                <a:tc>
                  <a:txBody>
                    <a:bodyPr/>
                    <a:lstStyle/>
                    <a:p>
                      <a:pPr>
                        <a:spcAft>
                          <a:spcPts val="0"/>
                        </a:spcAft>
                      </a:pPr>
                      <a:r>
                        <a:rPr lang="en-AU" sz="800" b="1">
                          <a:latin typeface="Arial"/>
                          <a:ea typeface="Times New Roman"/>
                          <a:cs typeface="Times New Roman"/>
                        </a:rPr>
                        <a:t> </a:t>
                      </a:r>
                      <a:endParaRPr lang="en-AU" sz="800" b="1">
                        <a:latin typeface="Times New Roman"/>
                        <a:ea typeface="Times New Roman"/>
                        <a:cs typeface="Times New Roman"/>
                      </a:endParaRPr>
                    </a:p>
                  </a:txBody>
                  <a:tcPr marL="53788" marR="53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800" b="1">
                          <a:latin typeface="Arial"/>
                          <a:ea typeface="Times New Roman"/>
                          <a:cs typeface="Times New Roman"/>
                        </a:rPr>
                        <a:t>Ar-Ar</a:t>
                      </a:r>
                      <a:endParaRPr lang="en-AU" sz="800" b="1">
                        <a:latin typeface="Times New Roman"/>
                        <a:ea typeface="Times New Roman"/>
                        <a:cs typeface="Times New Roman"/>
                      </a:endParaRPr>
                    </a:p>
                  </a:txBody>
                  <a:tcPr marL="53788" marR="53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800" b="1">
                          <a:latin typeface="Arial"/>
                          <a:ea typeface="Times New Roman"/>
                          <a:cs typeface="Times New Roman"/>
                        </a:rPr>
                        <a:t>4.29 ± 0.06 </a:t>
                      </a:r>
                      <a:endParaRPr lang="en-AU" sz="800" b="1">
                        <a:latin typeface="Times New Roman"/>
                        <a:ea typeface="Times New Roman"/>
                        <a:cs typeface="Times New Roman"/>
                      </a:endParaRPr>
                    </a:p>
                  </a:txBody>
                  <a:tcPr marL="53788" marR="53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46100">
                <a:tc>
                  <a:txBody>
                    <a:bodyPr/>
                    <a:lstStyle/>
                    <a:p>
                      <a:pPr>
                        <a:spcAft>
                          <a:spcPts val="0"/>
                        </a:spcAft>
                      </a:pPr>
                      <a:r>
                        <a:rPr lang="en-AU" sz="800" b="1">
                          <a:latin typeface="Arial"/>
                          <a:ea typeface="Times New Roman"/>
                          <a:cs typeface="Times New Roman"/>
                        </a:rPr>
                        <a:t>Jelica</a:t>
                      </a:r>
                      <a:endParaRPr lang="en-AU" sz="800" b="1">
                        <a:latin typeface="Times New Roman"/>
                        <a:ea typeface="Times New Roman"/>
                        <a:cs typeface="Times New Roman"/>
                      </a:endParaRPr>
                    </a:p>
                  </a:txBody>
                  <a:tcPr marL="53788" marR="53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800" b="1">
                          <a:latin typeface="Arial"/>
                          <a:ea typeface="Times New Roman"/>
                          <a:cs typeface="Times New Roman"/>
                        </a:rPr>
                        <a:t>Rb-Sr</a:t>
                      </a:r>
                      <a:endParaRPr lang="en-AU" sz="800" b="1">
                        <a:latin typeface="Times New Roman"/>
                        <a:ea typeface="Times New Roman"/>
                        <a:cs typeface="Times New Roman"/>
                      </a:endParaRPr>
                    </a:p>
                  </a:txBody>
                  <a:tcPr marL="53788" marR="53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800" b="1">
                          <a:latin typeface="Arial"/>
                          <a:ea typeface="Times New Roman"/>
                          <a:cs typeface="Times New Roman"/>
                        </a:rPr>
                        <a:t>4.42 ± 0.04 </a:t>
                      </a:r>
                      <a:endParaRPr lang="en-AU" sz="800" b="1">
                        <a:latin typeface="Times New Roman"/>
                        <a:ea typeface="Times New Roman"/>
                        <a:cs typeface="Times New Roman"/>
                      </a:endParaRPr>
                    </a:p>
                  </a:txBody>
                  <a:tcPr marL="53788" marR="53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6100">
                <a:tc>
                  <a:txBody>
                    <a:bodyPr/>
                    <a:lstStyle/>
                    <a:p>
                      <a:pPr>
                        <a:spcAft>
                          <a:spcPts val="0"/>
                        </a:spcAft>
                      </a:pPr>
                      <a:r>
                        <a:rPr lang="en-AU" sz="800" b="1">
                          <a:latin typeface="Arial"/>
                          <a:ea typeface="Times New Roman"/>
                          <a:cs typeface="Times New Roman"/>
                        </a:rPr>
                        <a:t>Krahenberg</a:t>
                      </a:r>
                      <a:endParaRPr lang="en-AU" sz="800" b="1">
                        <a:latin typeface="Times New Roman"/>
                        <a:ea typeface="Times New Roman"/>
                        <a:cs typeface="Times New Roman"/>
                      </a:endParaRPr>
                    </a:p>
                  </a:txBody>
                  <a:tcPr marL="53788" marR="53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800" b="1">
                          <a:latin typeface="Arial"/>
                          <a:ea typeface="Times New Roman"/>
                          <a:cs typeface="Times New Roman"/>
                        </a:rPr>
                        <a:t>Rb-Sr</a:t>
                      </a:r>
                      <a:endParaRPr lang="en-AU" sz="800" b="1">
                        <a:latin typeface="Times New Roman"/>
                        <a:ea typeface="Times New Roman"/>
                        <a:cs typeface="Times New Roman"/>
                      </a:endParaRPr>
                    </a:p>
                  </a:txBody>
                  <a:tcPr marL="53788" marR="53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800" b="1">
                          <a:latin typeface="Arial"/>
                          <a:ea typeface="Times New Roman"/>
                          <a:cs typeface="Times New Roman"/>
                        </a:rPr>
                        <a:t>4.60 ± 0.03 </a:t>
                      </a:r>
                      <a:endParaRPr lang="en-AU" sz="800" b="1">
                        <a:latin typeface="Times New Roman"/>
                        <a:ea typeface="Times New Roman"/>
                        <a:cs typeface="Times New Roman"/>
                      </a:endParaRPr>
                    </a:p>
                  </a:txBody>
                  <a:tcPr marL="53788" marR="53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6100">
                <a:tc>
                  <a:txBody>
                    <a:bodyPr/>
                    <a:lstStyle/>
                    <a:p>
                      <a:pPr>
                        <a:spcAft>
                          <a:spcPts val="0"/>
                        </a:spcAft>
                      </a:pPr>
                      <a:r>
                        <a:rPr lang="en-AU" sz="800" b="1">
                          <a:latin typeface="Arial"/>
                          <a:ea typeface="Times New Roman"/>
                          <a:cs typeface="Times New Roman"/>
                        </a:rPr>
                        <a:t>Olivenza</a:t>
                      </a:r>
                      <a:endParaRPr lang="en-AU" sz="800" b="1">
                        <a:latin typeface="Times New Roman"/>
                        <a:ea typeface="Times New Roman"/>
                        <a:cs typeface="Times New Roman"/>
                      </a:endParaRPr>
                    </a:p>
                  </a:txBody>
                  <a:tcPr marL="53788" marR="53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AU" sz="800" b="1">
                          <a:latin typeface="Arial"/>
                          <a:ea typeface="Times New Roman"/>
                          <a:cs typeface="Times New Roman"/>
                        </a:rPr>
                        <a:t>Rb-Sr</a:t>
                      </a:r>
                      <a:endParaRPr lang="en-AU" sz="800" b="1">
                        <a:latin typeface="Times New Roman"/>
                        <a:ea typeface="Times New Roman"/>
                        <a:cs typeface="Times New Roman"/>
                      </a:endParaRPr>
                    </a:p>
                  </a:txBody>
                  <a:tcPr marL="53788" marR="53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AU" sz="800" b="1" dirty="0">
                          <a:latin typeface="Arial"/>
                          <a:ea typeface="Times New Roman"/>
                          <a:cs typeface="Times New Roman"/>
                        </a:rPr>
                        <a:t>4.53 ± 0.16 </a:t>
                      </a:r>
                      <a:endParaRPr lang="en-AU" sz="800" b="1" dirty="0">
                        <a:latin typeface="Times New Roman"/>
                        <a:ea typeface="Times New Roman"/>
                        <a:cs typeface="Times New Roman"/>
                      </a:endParaRPr>
                    </a:p>
                  </a:txBody>
                  <a:tcPr marL="53788" marR="53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46100">
                <a:tc>
                  <a:txBody>
                    <a:bodyPr/>
                    <a:lstStyle/>
                    <a:p>
                      <a:pPr>
                        <a:spcAft>
                          <a:spcPts val="0"/>
                        </a:spcAft>
                      </a:pPr>
                      <a:r>
                        <a:rPr lang="en-AU" sz="800" b="1">
                          <a:latin typeface="Arial"/>
                          <a:ea typeface="Times New Roman"/>
                          <a:cs typeface="Times New Roman"/>
                        </a:rPr>
                        <a:t> </a:t>
                      </a:r>
                      <a:endParaRPr lang="en-AU" sz="800" b="1">
                        <a:latin typeface="Times New Roman"/>
                        <a:ea typeface="Times New Roman"/>
                        <a:cs typeface="Times New Roman"/>
                      </a:endParaRPr>
                    </a:p>
                  </a:txBody>
                  <a:tcPr marL="53788" marR="53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800" b="1">
                          <a:latin typeface="Arial"/>
                          <a:ea typeface="Times New Roman"/>
                          <a:cs typeface="Times New Roman"/>
                        </a:rPr>
                        <a:t>Ar-Ar</a:t>
                      </a:r>
                      <a:endParaRPr lang="en-AU" sz="800" b="1">
                        <a:latin typeface="Times New Roman"/>
                        <a:ea typeface="Times New Roman"/>
                        <a:cs typeface="Times New Roman"/>
                      </a:endParaRPr>
                    </a:p>
                  </a:txBody>
                  <a:tcPr marL="53788" marR="53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800" b="1" dirty="0">
                          <a:latin typeface="Arial"/>
                          <a:ea typeface="Times New Roman"/>
                          <a:cs typeface="Times New Roman"/>
                        </a:rPr>
                        <a:t>4.49 ± 0.06 </a:t>
                      </a:r>
                      <a:endParaRPr lang="en-AU" sz="800" b="1" dirty="0">
                        <a:latin typeface="Times New Roman"/>
                        <a:ea typeface="Times New Roman"/>
                        <a:cs typeface="Times New Roman"/>
                      </a:endParaRPr>
                    </a:p>
                  </a:txBody>
                  <a:tcPr marL="53788" marR="53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16385" name="Rectangle 1"/>
          <p:cNvSpPr>
            <a:spLocks noChangeArrowheads="1"/>
          </p:cNvSpPr>
          <p:nvPr/>
        </p:nvSpPr>
        <p:spPr bwMode="auto">
          <a:xfrm>
            <a:off x="0" y="357166"/>
            <a:ext cx="9144000" cy="1338828"/>
          </a:xfrm>
          <a:prstGeom prst="rect">
            <a:avLst/>
          </a:prstGeom>
          <a:noFill/>
          <a:ln w="9525">
            <a:noFill/>
            <a:miter lim="800000"/>
            <a:headEnd/>
            <a:tailEnd/>
          </a:ln>
          <a:effectLst/>
        </p:spPr>
        <p:txBody>
          <a:bodyPr vert="horz" wrap="square" lIns="91440" tIns="45720" rIns="91440" bIns="0" numCol="1" anchor="ctr" anchorCtr="0" compatLnSpc="1">
            <a:prstTxWarp prst="textNoShape">
              <a:avLst/>
            </a:prstTxWarp>
            <a:spAutoFit/>
          </a:bodyPr>
          <a:lstStyle/>
          <a:p>
            <a:pPr lvl="0" algn="ctr" eaLnBrk="0" fontAlgn="base" hangingPunct="0">
              <a:spcBef>
                <a:spcPct val="0"/>
              </a:spcBef>
              <a:spcAft>
                <a:spcPct val="0"/>
              </a:spcAf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According to Genesis 1:14-19 the Solar System was made on day 4 of the creation week. According to modern dating methods these rocks are between 103 to 14,800 million years old </a:t>
            </a: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lang="en-AU" sz="1400" b="1" dirty="0"/>
              <a:t>Earth And Planetary Science Letters, Volume 37, 1977 - 1978, Page 9.</a:t>
            </a: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p>
            <a:pPr lvl="0" algn="ctr" eaLnBrk="0" fontAlgn="base" hangingPunct="0">
              <a:spcBef>
                <a:spcPct val="0"/>
              </a:spcBef>
              <a:spcAft>
                <a:spcPct val="0"/>
              </a:spcAft>
            </a:pPr>
            <a:endParaRPr lang="en-US" sz="1400" b="1" dirty="0" smtClean="0">
              <a:latin typeface="Arial" pitchFamily="34" charset="0"/>
              <a:ea typeface="Times New Roman" pitchFamily="18" charset="0"/>
              <a:cs typeface="Arial" pitchFamily="34" charset="0"/>
            </a:endParaRPr>
          </a:p>
          <a:p>
            <a:pPr lvl="0" algn="ctr" eaLnBrk="0" fontAlgn="base" hangingPunct="0">
              <a:spcBef>
                <a:spcPct val="0"/>
              </a:spcBef>
              <a:spcAft>
                <a:spcPct val="0"/>
              </a:spcAf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If all the meteorites were made at once according to Genesis 1:14-19, how is it that they all show different apparent ages? Was there a progressive creation of matter over billions of years?</a:t>
            </a:r>
            <a:endParaRPr kumimoji="0" lang="en-AU" sz="1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6386" name="Picture 2" descr="G:\GapTheory\Photos\meteorites.jpg"/>
          <p:cNvPicPr>
            <a:picLocks noChangeAspect="1" noChangeArrowheads="1"/>
          </p:cNvPicPr>
          <p:nvPr/>
        </p:nvPicPr>
        <p:blipFill>
          <a:blip r:embed="rId2"/>
          <a:srcRect/>
          <a:stretch>
            <a:fillRect/>
          </a:stretch>
        </p:blipFill>
        <p:spPr bwMode="auto">
          <a:xfrm>
            <a:off x="4635504" y="2071678"/>
            <a:ext cx="4508496" cy="4508496"/>
          </a:xfrm>
          <a:prstGeom prst="rect">
            <a:avLst/>
          </a:prstGeom>
          <a:noFill/>
        </p:spPr>
      </p:pic>
      <p:sp>
        <p:nvSpPr>
          <p:cNvPr id="5" name="Rectangle 4"/>
          <p:cNvSpPr/>
          <p:nvPr/>
        </p:nvSpPr>
        <p:spPr>
          <a:xfrm>
            <a:off x="0" y="0"/>
            <a:ext cx="9144000" cy="369332"/>
          </a:xfrm>
          <a:prstGeom prst="rect">
            <a:avLst/>
          </a:prstGeom>
          <a:ln>
            <a:solidFill>
              <a:schemeClr val="tx1"/>
            </a:solidFill>
          </a:ln>
        </p:spPr>
        <p:txBody>
          <a:bodyPr wrap="square">
            <a:spAutoFit/>
          </a:bodyPr>
          <a:lstStyle/>
          <a:p>
            <a:pPr lvl="0" algn="ctr" fontAlgn="base">
              <a:spcBef>
                <a:spcPct val="0"/>
              </a:spcBef>
              <a:spcAft>
                <a:spcPct val="0"/>
              </a:spcAft>
            </a:pPr>
            <a:r>
              <a:rPr lang="en-US" b="1" u="sng" dirty="0" smtClean="0">
                <a:latin typeface="+mj-lt"/>
                <a:cs typeface="Times New Roman" pitchFamily="18" charset="0"/>
              </a:rPr>
              <a:t>How Old Are Meteorites?</a:t>
            </a:r>
          </a:p>
        </p:txBody>
      </p:sp>
      <p:sp>
        <p:nvSpPr>
          <p:cNvPr id="6" name="Rectangle 5"/>
          <p:cNvSpPr/>
          <p:nvPr/>
        </p:nvSpPr>
        <p:spPr>
          <a:xfrm>
            <a:off x="428596" y="6550223"/>
            <a:ext cx="7000924" cy="307777"/>
          </a:xfrm>
          <a:prstGeom prst="rect">
            <a:avLst/>
          </a:prstGeom>
        </p:spPr>
        <p:txBody>
          <a:bodyPr wrap="square">
            <a:spAutoFit/>
          </a:bodyPr>
          <a:lstStyle/>
          <a:p>
            <a:pPr lvl="0" eaLnBrk="0" fontAlgn="base" hangingPunct="0">
              <a:spcBef>
                <a:spcPct val="0"/>
              </a:spcBef>
              <a:spcAft>
                <a:spcPct val="0"/>
              </a:spcAft>
            </a:pPr>
            <a:r>
              <a:rPr lang="en-US" sz="1400" b="1" dirty="0" smtClean="0">
                <a:latin typeface="Arial" pitchFamily="34" charset="0"/>
                <a:ea typeface="Times New Roman" pitchFamily="18" charset="0"/>
                <a:cs typeface="Arial" pitchFamily="34" charset="0"/>
              </a:rPr>
              <a:t>(</a:t>
            </a:r>
            <a:r>
              <a:rPr lang="en-AU" sz="1400" b="1" dirty="0" smtClean="0">
                <a:latin typeface="Arial" pitchFamily="34" charset="0"/>
                <a:cs typeface="Arial" pitchFamily="34" charset="0"/>
              </a:rPr>
              <a:t>The Age Of The Earth, G. Brent Dalrymple</a:t>
            </a:r>
            <a:r>
              <a:rPr lang="en-US" sz="1400" b="1" dirty="0" smtClean="0">
                <a:latin typeface="Arial" pitchFamily="34" charset="0"/>
                <a:ea typeface="Times New Roman" pitchFamily="18" charset="0"/>
                <a:cs typeface="Arial" pitchFamily="34" charset="0"/>
              </a:rPr>
              <a:t>, Page 286-291, 330)</a:t>
            </a:r>
            <a:endParaRPr lang="en-US" sz="14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642918"/>
            <a:ext cx="8229600" cy="785834"/>
          </a:xfrm>
        </p:spPr>
        <p:txBody>
          <a:bodyPr>
            <a:normAutofit/>
          </a:bodyPr>
          <a:lstStyle/>
          <a:p>
            <a:r>
              <a:rPr lang="en-US" sz="1400" dirty="0" smtClean="0"/>
              <a:t>According </a:t>
            </a:r>
            <a:r>
              <a:rPr lang="en-US" sz="1400" dirty="0"/>
              <a:t>to Genesis 1:9-13 the plants were made on day 3 of the creation week. Lava flows in New Zealand have encased pine tree fossils that were dated to be 465,000 years old </a:t>
            </a:r>
            <a:r>
              <a:rPr lang="en-US" sz="1400" b="1" dirty="0" smtClean="0"/>
              <a:t>(</a:t>
            </a:r>
            <a:r>
              <a:rPr lang="en-US" sz="1400" b="1" dirty="0" err="1"/>
              <a:t>Geochemica</a:t>
            </a:r>
            <a:r>
              <a:rPr lang="en-US" sz="1400" b="1" dirty="0"/>
              <a:t> et </a:t>
            </a:r>
            <a:r>
              <a:rPr lang="en-US" sz="1400" b="1" dirty="0" err="1"/>
              <a:t>Cosmochemica</a:t>
            </a:r>
            <a:r>
              <a:rPr lang="en-US" sz="1400" b="1" dirty="0"/>
              <a:t> </a:t>
            </a:r>
            <a:r>
              <a:rPr lang="en-US" sz="1400" b="1" dirty="0" err="1"/>
              <a:t>Acta</a:t>
            </a:r>
            <a:r>
              <a:rPr lang="en-US" sz="1400" b="1" dirty="0"/>
              <a:t>, Volume 33, Page 1485 - 1520.</a:t>
            </a:r>
            <a:r>
              <a:rPr lang="en-US" sz="1400" b="1" dirty="0" smtClean="0"/>
              <a:t>).</a:t>
            </a:r>
            <a:endParaRPr lang="en-AU" sz="1400" dirty="0"/>
          </a:p>
        </p:txBody>
      </p:sp>
      <p:pic>
        <p:nvPicPr>
          <p:cNvPr id="17410" name="Picture 2" descr="F:\IMAGES\SEQUOIA\bg89741.jpg"/>
          <p:cNvPicPr>
            <a:picLocks noChangeAspect="1" noChangeArrowheads="1"/>
          </p:cNvPicPr>
          <p:nvPr/>
        </p:nvPicPr>
        <p:blipFill>
          <a:blip r:embed="rId2"/>
          <a:srcRect/>
          <a:stretch>
            <a:fillRect/>
          </a:stretch>
        </p:blipFill>
        <p:spPr bwMode="auto">
          <a:xfrm>
            <a:off x="1000100" y="1504336"/>
            <a:ext cx="3000396" cy="4971528"/>
          </a:xfrm>
          <a:prstGeom prst="rect">
            <a:avLst/>
          </a:prstGeom>
          <a:noFill/>
        </p:spPr>
      </p:pic>
      <p:sp>
        <p:nvSpPr>
          <p:cNvPr id="5" name="Rectangle 4"/>
          <p:cNvSpPr/>
          <p:nvPr/>
        </p:nvSpPr>
        <p:spPr>
          <a:xfrm>
            <a:off x="4286248" y="1714488"/>
            <a:ext cx="4572000" cy="4185761"/>
          </a:xfrm>
          <a:prstGeom prst="rect">
            <a:avLst/>
          </a:prstGeom>
        </p:spPr>
        <p:txBody>
          <a:bodyPr>
            <a:spAutoFit/>
          </a:bodyPr>
          <a:lstStyle/>
          <a:p>
            <a:pPr algn="ctr"/>
            <a:r>
              <a:rPr lang="en-AU" sz="1400" b="1" u="sng" dirty="0" smtClean="0"/>
              <a:t>GENESIS 1:9-13</a:t>
            </a:r>
          </a:p>
          <a:p>
            <a:pPr algn="ctr"/>
            <a:endParaRPr lang="en-AU" sz="1400" b="1" u="sng" dirty="0" smtClean="0"/>
          </a:p>
          <a:p>
            <a:r>
              <a:rPr lang="en-AU" sz="1400" b="1" dirty="0" smtClean="0"/>
              <a:t>1:9 </a:t>
            </a:r>
            <a:r>
              <a:rPr lang="en-AU" sz="1400" b="1" dirty="0"/>
              <a:t>And God said, Let the waters under the heaven be gathered together unto one place, and let the </a:t>
            </a:r>
            <a:r>
              <a:rPr lang="en-AU" sz="1400" b="1" dirty="0" smtClean="0"/>
              <a:t>dry land </a:t>
            </a:r>
            <a:r>
              <a:rPr lang="en-AU" sz="1400" b="1" dirty="0"/>
              <a:t>appear: and it was so</a:t>
            </a:r>
            <a:r>
              <a:rPr lang="en-AU" sz="1400" b="1" dirty="0" smtClean="0"/>
              <a:t>.</a:t>
            </a:r>
          </a:p>
          <a:p>
            <a:endParaRPr lang="en-AU" sz="1400" b="1" dirty="0"/>
          </a:p>
          <a:p>
            <a:r>
              <a:rPr lang="en-AU" sz="1400" b="1" dirty="0"/>
              <a:t>1:10 And God called the dry land Earth; and the gathering together of the waters called he Seas: and </a:t>
            </a:r>
            <a:r>
              <a:rPr lang="en-AU" sz="1400" b="1" dirty="0" smtClean="0"/>
              <a:t>God saw </a:t>
            </a:r>
            <a:r>
              <a:rPr lang="en-AU" sz="1400" b="1" dirty="0"/>
              <a:t>that it was good</a:t>
            </a:r>
            <a:r>
              <a:rPr lang="en-AU" sz="1400" b="1" dirty="0" smtClean="0"/>
              <a:t>.</a:t>
            </a:r>
          </a:p>
          <a:p>
            <a:endParaRPr lang="en-AU" sz="1400" b="1" dirty="0"/>
          </a:p>
          <a:p>
            <a:r>
              <a:rPr lang="en-AU" sz="1400" b="1" dirty="0"/>
              <a:t>1:11 And God said, Let the earth bring forth grass, the herb yielding seed, and the fruit tree yielding </a:t>
            </a:r>
            <a:r>
              <a:rPr lang="en-AU" sz="1400" b="1" dirty="0" smtClean="0"/>
              <a:t>fruit after </a:t>
            </a:r>
            <a:r>
              <a:rPr lang="en-AU" sz="1400" b="1" dirty="0"/>
              <a:t>his kind, whose seed is in itself, upon the earth: and it was so</a:t>
            </a:r>
            <a:r>
              <a:rPr lang="en-AU" sz="1400" b="1" dirty="0" smtClean="0"/>
              <a:t>.</a:t>
            </a:r>
          </a:p>
          <a:p>
            <a:endParaRPr lang="en-AU" sz="1400" b="1" dirty="0"/>
          </a:p>
          <a:p>
            <a:r>
              <a:rPr lang="en-AU" sz="1400" b="1" dirty="0"/>
              <a:t>1:12 And the earth brought forth grass, and herb yielding seed after his kind, and the tree yielding fruit</a:t>
            </a:r>
            <a:r>
              <a:rPr lang="en-AU" sz="1400" b="1" dirty="0" smtClean="0"/>
              <a:t>, whose </a:t>
            </a:r>
            <a:r>
              <a:rPr lang="en-AU" sz="1400" b="1" dirty="0"/>
              <a:t>seed was in itself, after his kind: and God saw that it was good</a:t>
            </a:r>
            <a:r>
              <a:rPr lang="en-AU" sz="1400" b="1" dirty="0" smtClean="0"/>
              <a:t>.</a:t>
            </a:r>
          </a:p>
          <a:p>
            <a:endParaRPr lang="en-AU" sz="1400" b="1" dirty="0"/>
          </a:p>
          <a:p>
            <a:r>
              <a:rPr lang="en-AU" sz="1400" b="1" dirty="0"/>
              <a:t>1:13 And the evening and the morning were the third day.</a:t>
            </a:r>
          </a:p>
        </p:txBody>
      </p:sp>
      <p:sp>
        <p:nvSpPr>
          <p:cNvPr id="6" name="Rectangle 5"/>
          <p:cNvSpPr/>
          <p:nvPr/>
        </p:nvSpPr>
        <p:spPr>
          <a:xfrm>
            <a:off x="0" y="1"/>
            <a:ext cx="9144000" cy="646331"/>
          </a:xfrm>
          <a:prstGeom prst="rect">
            <a:avLst/>
          </a:prstGeom>
          <a:ln>
            <a:solidFill>
              <a:schemeClr val="tx1"/>
            </a:solidFill>
          </a:ln>
        </p:spPr>
        <p:txBody>
          <a:bodyPr wrap="square">
            <a:spAutoFit/>
          </a:bodyPr>
          <a:lstStyle/>
          <a:p>
            <a:pPr algn="ctr"/>
            <a:r>
              <a:rPr lang="en-US" b="1" u="sng" dirty="0" smtClean="0"/>
              <a:t>How Old Are Pine Tree Fossils?</a:t>
            </a:r>
            <a:br>
              <a:rPr lang="en-US" b="1" u="sng" dirty="0" smtClean="0"/>
            </a:br>
            <a:endParaRPr lang="en-A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857232"/>
            <a:ext cx="8229600" cy="1143000"/>
          </a:xfrm>
        </p:spPr>
        <p:txBody>
          <a:bodyPr>
            <a:normAutofit/>
          </a:bodyPr>
          <a:lstStyle/>
          <a:p>
            <a:r>
              <a:rPr lang="en-US" sz="1400" dirty="0" smtClean="0"/>
              <a:t>According </a:t>
            </a:r>
            <a:r>
              <a:rPr lang="en-US" sz="1400" dirty="0"/>
              <a:t>to Genesis1:24-31 man was made on day 6 of the creation week. According to a recent article by Mary D. Leakey, human foot prints were found in volcanic ash deposits considered to be 3.6 Million Years Old </a:t>
            </a:r>
            <a:r>
              <a:rPr lang="en-US" sz="1400" dirty="0" smtClean="0"/>
              <a:t>by </a:t>
            </a:r>
            <a:r>
              <a:rPr lang="en-US" sz="1400" dirty="0"/>
              <a:t>the Potassium - Argon dating method </a:t>
            </a:r>
            <a:r>
              <a:rPr lang="en-US" sz="1400" b="1" dirty="0" smtClean="0"/>
              <a:t>(</a:t>
            </a:r>
            <a:r>
              <a:rPr lang="en-US" sz="1400" b="1" dirty="0"/>
              <a:t>National Geographic, April 1979, Page 446-457</a:t>
            </a:r>
            <a:r>
              <a:rPr lang="en-US" sz="1400" b="1" dirty="0" smtClean="0"/>
              <a:t>.).</a:t>
            </a:r>
            <a:br>
              <a:rPr lang="en-US" sz="1400" b="1" dirty="0" smtClean="0"/>
            </a:br>
            <a:r>
              <a:rPr lang="en-US" sz="1000" b="1" dirty="0"/>
              <a:t/>
            </a:r>
            <a:br>
              <a:rPr lang="en-US" sz="1000" b="1" dirty="0"/>
            </a:br>
            <a:endParaRPr lang="en-AU" sz="1400" b="1" dirty="0"/>
          </a:p>
        </p:txBody>
      </p:sp>
      <p:pic>
        <p:nvPicPr>
          <p:cNvPr id="18434" name="Picture 2" descr="G:\GapTheory\Photos\LaetoliFootprints .gif"/>
          <p:cNvPicPr>
            <a:picLocks noChangeAspect="1" noChangeArrowheads="1"/>
          </p:cNvPicPr>
          <p:nvPr/>
        </p:nvPicPr>
        <p:blipFill>
          <a:blip r:embed="rId2"/>
          <a:srcRect/>
          <a:stretch>
            <a:fillRect/>
          </a:stretch>
        </p:blipFill>
        <p:spPr bwMode="auto">
          <a:xfrm>
            <a:off x="2214546" y="1857364"/>
            <a:ext cx="4562494" cy="3527702"/>
          </a:xfrm>
          <a:prstGeom prst="rect">
            <a:avLst/>
          </a:prstGeom>
          <a:noFill/>
        </p:spPr>
      </p:pic>
      <p:sp>
        <p:nvSpPr>
          <p:cNvPr id="4" name="Rectangle 3"/>
          <p:cNvSpPr/>
          <p:nvPr/>
        </p:nvSpPr>
        <p:spPr>
          <a:xfrm>
            <a:off x="0" y="0"/>
            <a:ext cx="9144000" cy="646331"/>
          </a:xfrm>
          <a:prstGeom prst="rect">
            <a:avLst/>
          </a:prstGeom>
          <a:ln>
            <a:solidFill>
              <a:schemeClr val="tx1"/>
            </a:solidFill>
          </a:ln>
        </p:spPr>
        <p:txBody>
          <a:bodyPr wrap="square">
            <a:spAutoFit/>
          </a:bodyPr>
          <a:lstStyle/>
          <a:p>
            <a:pPr algn="ctr"/>
            <a:r>
              <a:rPr lang="en-US" b="1" u="sng" dirty="0" smtClean="0"/>
              <a:t>How Long </a:t>
            </a:r>
            <a:r>
              <a:rPr lang="en-US" b="1" u="sng" dirty="0" smtClean="0">
                <a:latin typeface="+mj-lt"/>
              </a:rPr>
              <a:t>Have</a:t>
            </a:r>
            <a:r>
              <a:rPr lang="en-US" b="1" u="sng" dirty="0" smtClean="0"/>
              <a:t> Humans Walked On The Earth?</a:t>
            </a:r>
            <a:br>
              <a:rPr lang="en-US" b="1" u="sng" dirty="0" smtClean="0"/>
            </a:br>
            <a:endParaRPr lang="en-AU" dirty="0"/>
          </a:p>
        </p:txBody>
      </p:sp>
      <p:sp>
        <p:nvSpPr>
          <p:cNvPr id="5" name="Rectangle 4"/>
          <p:cNvSpPr/>
          <p:nvPr/>
        </p:nvSpPr>
        <p:spPr>
          <a:xfrm>
            <a:off x="0" y="5929330"/>
            <a:ext cx="9144000" cy="646331"/>
          </a:xfrm>
          <a:prstGeom prst="rect">
            <a:avLst/>
          </a:prstGeom>
        </p:spPr>
        <p:txBody>
          <a:bodyPr wrap="square">
            <a:spAutoFit/>
          </a:bodyPr>
          <a:lstStyle/>
          <a:p>
            <a:pPr algn="ctr"/>
            <a:r>
              <a:rPr lang="en-US" b="1" dirty="0" smtClean="0"/>
              <a:t>The foot prints are exactly identical to human foot prints despite the ape like drawings in the article.</a:t>
            </a:r>
            <a:endParaRPr lang="en-A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2066" y="785794"/>
            <a:ext cx="3729006" cy="1643050"/>
          </a:xfrm>
        </p:spPr>
        <p:txBody>
          <a:bodyPr>
            <a:noAutofit/>
          </a:bodyPr>
          <a:lstStyle/>
          <a:p>
            <a:r>
              <a:rPr lang="en-US" sz="1400" dirty="0" smtClean="0"/>
              <a:t>According </a:t>
            </a:r>
            <a:r>
              <a:rPr lang="en-US" sz="1400" dirty="0"/>
              <a:t>to Genesis 1:24-31 apes were made on day 6 of the creation week. </a:t>
            </a:r>
            <a:r>
              <a:rPr lang="en-US" sz="1400" dirty="0" smtClean="0"/>
              <a:t> According </a:t>
            </a:r>
            <a:r>
              <a:rPr lang="en-US" sz="1400" dirty="0"/>
              <a:t>to radiometric dating these fossils are over one million years old </a:t>
            </a:r>
            <a:r>
              <a:rPr lang="en-US" sz="1400" dirty="0" smtClean="0"/>
              <a:t/>
            </a:r>
            <a:br>
              <a:rPr lang="en-US" sz="1400" dirty="0" smtClean="0"/>
            </a:br>
            <a:r>
              <a:rPr lang="en-US" sz="1400" dirty="0" smtClean="0"/>
              <a:t/>
            </a:r>
            <a:br>
              <a:rPr lang="en-US" sz="1400" dirty="0" smtClean="0"/>
            </a:br>
            <a:r>
              <a:rPr lang="en-US" sz="1400" b="1" dirty="0" smtClean="0"/>
              <a:t>(</a:t>
            </a:r>
            <a:r>
              <a:rPr lang="en-US" sz="1400" b="1" dirty="0"/>
              <a:t>National Geographic, November 1985, Page 589-592.</a:t>
            </a:r>
            <a:r>
              <a:rPr lang="en-US" sz="1400" b="1" dirty="0" smtClean="0"/>
              <a:t>).</a:t>
            </a:r>
            <a:r>
              <a:rPr lang="en-AU" sz="1400" dirty="0"/>
              <a:t/>
            </a:r>
            <a:br>
              <a:rPr lang="en-AU" sz="1400" dirty="0"/>
            </a:br>
            <a:endParaRPr lang="en-AU" sz="1400" dirty="0"/>
          </a:p>
        </p:txBody>
      </p:sp>
      <p:pic>
        <p:nvPicPr>
          <p:cNvPr id="19458" name="Picture 2" descr="M:\Africa\Africa (001 - 300)\Africa 209.jpg"/>
          <p:cNvPicPr>
            <a:picLocks noChangeAspect="1" noChangeArrowheads="1"/>
          </p:cNvPicPr>
          <p:nvPr/>
        </p:nvPicPr>
        <p:blipFill>
          <a:blip r:embed="rId2"/>
          <a:srcRect/>
          <a:stretch>
            <a:fillRect/>
          </a:stretch>
        </p:blipFill>
        <p:spPr bwMode="auto">
          <a:xfrm>
            <a:off x="5072066" y="2857496"/>
            <a:ext cx="3715043" cy="2473336"/>
          </a:xfrm>
          <a:prstGeom prst="rect">
            <a:avLst/>
          </a:prstGeom>
          <a:noFill/>
        </p:spPr>
      </p:pic>
      <p:pic>
        <p:nvPicPr>
          <p:cNvPr id="19459" name="Picture 3" descr="M:\Animals (Part 2)\Wild (0001 - 0300)\Wild 0059.jpg"/>
          <p:cNvPicPr>
            <a:picLocks noChangeAspect="1" noChangeArrowheads="1"/>
          </p:cNvPicPr>
          <p:nvPr/>
        </p:nvPicPr>
        <p:blipFill>
          <a:blip r:embed="rId3"/>
          <a:srcRect/>
          <a:stretch>
            <a:fillRect/>
          </a:stretch>
        </p:blipFill>
        <p:spPr bwMode="auto">
          <a:xfrm>
            <a:off x="500034" y="1000108"/>
            <a:ext cx="4000496" cy="5333995"/>
          </a:xfrm>
          <a:prstGeom prst="rect">
            <a:avLst/>
          </a:prstGeom>
          <a:noFill/>
        </p:spPr>
      </p:pic>
      <p:sp>
        <p:nvSpPr>
          <p:cNvPr id="8" name="TextBox 7"/>
          <p:cNvSpPr txBox="1"/>
          <p:nvPr/>
        </p:nvSpPr>
        <p:spPr>
          <a:xfrm>
            <a:off x="500034" y="6357958"/>
            <a:ext cx="4000528" cy="369332"/>
          </a:xfrm>
          <a:prstGeom prst="rect">
            <a:avLst/>
          </a:prstGeom>
          <a:noFill/>
        </p:spPr>
        <p:txBody>
          <a:bodyPr wrap="square" rtlCol="0">
            <a:spAutoFit/>
          </a:bodyPr>
          <a:lstStyle/>
          <a:p>
            <a:pPr algn="ctr"/>
            <a:r>
              <a:rPr lang="en-AU" b="1" dirty="0" smtClean="0"/>
              <a:t>6,000 Years Old?</a:t>
            </a:r>
            <a:endParaRPr lang="en-AU" b="1" dirty="0"/>
          </a:p>
        </p:txBody>
      </p:sp>
      <p:sp>
        <p:nvSpPr>
          <p:cNvPr id="9" name="TextBox 8"/>
          <p:cNvSpPr txBox="1"/>
          <p:nvPr/>
        </p:nvSpPr>
        <p:spPr>
          <a:xfrm>
            <a:off x="5143504" y="5572140"/>
            <a:ext cx="3786214" cy="369332"/>
          </a:xfrm>
          <a:prstGeom prst="rect">
            <a:avLst/>
          </a:prstGeom>
          <a:noFill/>
        </p:spPr>
        <p:txBody>
          <a:bodyPr wrap="square" rtlCol="0">
            <a:spAutoFit/>
          </a:bodyPr>
          <a:lstStyle/>
          <a:p>
            <a:pPr algn="ctr"/>
            <a:r>
              <a:rPr lang="en-AU" b="1" dirty="0" smtClean="0"/>
              <a:t>Millions Of Years Old?</a:t>
            </a:r>
            <a:endParaRPr lang="en-AU" b="1" dirty="0"/>
          </a:p>
        </p:txBody>
      </p:sp>
      <p:sp>
        <p:nvSpPr>
          <p:cNvPr id="7" name="Rectangle 6"/>
          <p:cNvSpPr/>
          <p:nvPr/>
        </p:nvSpPr>
        <p:spPr>
          <a:xfrm>
            <a:off x="0" y="1"/>
            <a:ext cx="9144000" cy="646331"/>
          </a:xfrm>
          <a:prstGeom prst="rect">
            <a:avLst/>
          </a:prstGeom>
          <a:ln>
            <a:solidFill>
              <a:schemeClr val="tx1"/>
            </a:solidFill>
          </a:ln>
        </p:spPr>
        <p:txBody>
          <a:bodyPr wrap="square">
            <a:spAutoFit/>
          </a:bodyPr>
          <a:lstStyle/>
          <a:p>
            <a:pPr algn="ctr"/>
            <a:r>
              <a:rPr lang="en-US" b="1" u="sng" dirty="0" smtClean="0">
                <a:latin typeface="+mj-lt"/>
              </a:rPr>
              <a:t>How</a:t>
            </a:r>
            <a:r>
              <a:rPr lang="en-US" b="1" u="sng" dirty="0" smtClean="0"/>
              <a:t> Long Have Apes Lived On Earth?</a:t>
            </a:r>
            <a:br>
              <a:rPr lang="en-US" b="1" u="sng" dirty="0" smtClean="0"/>
            </a:br>
            <a:endParaRPr lang="en-A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rot="5400000">
            <a:off x="535753" y="3107529"/>
            <a:ext cx="221457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643042" y="3071810"/>
            <a:ext cx="507209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5608645" y="3106735"/>
            <a:ext cx="221457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071538" y="1643050"/>
            <a:ext cx="1265090" cy="369332"/>
          </a:xfrm>
          <a:prstGeom prst="rect">
            <a:avLst/>
          </a:prstGeom>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wrap="none" rtlCol="0">
            <a:spAutoFit/>
          </a:bodyPr>
          <a:lstStyle/>
          <a:p>
            <a:r>
              <a:rPr lang="en-AU" b="1" dirty="0" smtClean="0"/>
              <a:t>Genesis 1:1</a:t>
            </a:r>
            <a:endParaRPr lang="en-AU" b="1" dirty="0"/>
          </a:p>
        </p:txBody>
      </p:sp>
      <p:sp>
        <p:nvSpPr>
          <p:cNvPr id="12" name="TextBox 11"/>
          <p:cNvSpPr txBox="1"/>
          <p:nvPr/>
        </p:nvSpPr>
        <p:spPr>
          <a:xfrm>
            <a:off x="6072198" y="1643050"/>
            <a:ext cx="1276311" cy="369332"/>
          </a:xfrm>
          <a:prstGeom prst="rect">
            <a:avLst/>
          </a:prstGeom>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wrap="none" rtlCol="0">
            <a:spAutoFit/>
          </a:bodyPr>
          <a:lstStyle/>
          <a:p>
            <a:r>
              <a:rPr lang="en-AU" b="1" dirty="0" smtClean="0"/>
              <a:t>Genesis 2:3</a:t>
            </a:r>
            <a:endParaRPr lang="en-AU" b="1" dirty="0"/>
          </a:p>
        </p:txBody>
      </p:sp>
      <p:sp>
        <p:nvSpPr>
          <p:cNvPr id="13" name="TextBox 12"/>
          <p:cNvSpPr txBox="1"/>
          <p:nvPr/>
        </p:nvSpPr>
        <p:spPr>
          <a:xfrm>
            <a:off x="1142976" y="4214818"/>
            <a:ext cx="1016625" cy="369332"/>
          </a:xfrm>
          <a:prstGeom prst="rect">
            <a:avLst/>
          </a:prstGeom>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wrap="none" rtlCol="0">
            <a:spAutoFit/>
          </a:bodyPr>
          <a:lstStyle/>
          <a:p>
            <a:r>
              <a:rPr lang="en-AU" b="1" dirty="0" smtClean="0"/>
              <a:t>4,000 BC</a:t>
            </a:r>
            <a:endParaRPr lang="en-AU" b="1" dirty="0"/>
          </a:p>
        </p:txBody>
      </p:sp>
      <p:sp>
        <p:nvSpPr>
          <p:cNvPr id="14" name="TextBox 13"/>
          <p:cNvSpPr txBox="1"/>
          <p:nvPr/>
        </p:nvSpPr>
        <p:spPr>
          <a:xfrm>
            <a:off x="6215074" y="4214818"/>
            <a:ext cx="1016625" cy="369332"/>
          </a:xfrm>
          <a:prstGeom prst="rect">
            <a:avLst/>
          </a:prstGeom>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wrap="none" rtlCol="0">
            <a:spAutoFit/>
          </a:bodyPr>
          <a:lstStyle/>
          <a:p>
            <a:r>
              <a:rPr lang="en-AU" b="1" dirty="0" smtClean="0"/>
              <a:t>4,000 BC</a:t>
            </a:r>
            <a:endParaRPr lang="en-AU" b="1" dirty="0"/>
          </a:p>
        </p:txBody>
      </p:sp>
      <p:sp>
        <p:nvSpPr>
          <p:cNvPr id="15" name="TextBox 14"/>
          <p:cNvSpPr txBox="1"/>
          <p:nvPr/>
        </p:nvSpPr>
        <p:spPr>
          <a:xfrm>
            <a:off x="1643042" y="2571744"/>
            <a:ext cx="5072098" cy="369332"/>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tx1"/>
            </a:solidFill>
          </a:ln>
        </p:spPr>
        <p:txBody>
          <a:bodyPr wrap="square" rtlCol="0">
            <a:spAutoFit/>
          </a:bodyPr>
          <a:lstStyle/>
          <a:p>
            <a:pPr algn="ctr"/>
            <a:r>
              <a:rPr lang="en-AU" b="1" dirty="0" smtClean="0"/>
              <a:t>The Literal Week</a:t>
            </a:r>
            <a:endParaRPr lang="en-AU" b="1" dirty="0"/>
          </a:p>
        </p:txBody>
      </p:sp>
      <p:sp>
        <p:nvSpPr>
          <p:cNvPr id="16" name="TextBox 15"/>
          <p:cNvSpPr txBox="1"/>
          <p:nvPr/>
        </p:nvSpPr>
        <p:spPr>
          <a:xfrm>
            <a:off x="1643042" y="3214686"/>
            <a:ext cx="5072098" cy="369332"/>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tx1"/>
            </a:solidFill>
          </a:ln>
        </p:spPr>
        <p:txBody>
          <a:bodyPr wrap="square" rtlCol="0">
            <a:spAutoFit/>
          </a:bodyPr>
          <a:lstStyle/>
          <a:p>
            <a:pPr algn="ctr"/>
            <a:r>
              <a:rPr lang="en-AU" b="1" dirty="0" smtClean="0"/>
              <a:t>168 Hours</a:t>
            </a:r>
            <a:endParaRPr lang="en-AU" b="1" dirty="0"/>
          </a:p>
        </p:txBody>
      </p:sp>
      <p:sp>
        <p:nvSpPr>
          <p:cNvPr id="22" name="TextBox 21"/>
          <p:cNvSpPr txBox="1"/>
          <p:nvPr/>
        </p:nvSpPr>
        <p:spPr>
          <a:xfrm>
            <a:off x="0" y="642918"/>
            <a:ext cx="9144000" cy="369332"/>
          </a:xfrm>
          <a:prstGeom prst="rect">
            <a:avLst/>
          </a:prstGeom>
          <a:noFill/>
          <a:ln>
            <a:solidFill>
              <a:schemeClr val="tx1"/>
            </a:solidFill>
          </a:ln>
        </p:spPr>
        <p:txBody>
          <a:bodyPr wrap="square" rtlCol="0">
            <a:spAutoFit/>
          </a:bodyPr>
          <a:lstStyle/>
          <a:p>
            <a:pPr algn="ctr"/>
            <a:r>
              <a:rPr lang="en-AU" b="1" dirty="0" smtClean="0">
                <a:latin typeface="+mj-lt"/>
              </a:rPr>
              <a:t>Biblical Creationism</a:t>
            </a:r>
            <a:endParaRPr lang="en-AU" b="1" dirty="0">
              <a:latin typeface="+mj-lt"/>
            </a:endParaRPr>
          </a:p>
        </p:txBody>
      </p:sp>
      <p:sp>
        <p:nvSpPr>
          <p:cNvPr id="17" name="TextBox 16"/>
          <p:cNvSpPr txBox="1"/>
          <p:nvPr/>
        </p:nvSpPr>
        <p:spPr>
          <a:xfrm>
            <a:off x="0" y="6215082"/>
            <a:ext cx="9144000" cy="369332"/>
          </a:xfrm>
          <a:prstGeom prst="rect">
            <a:avLst/>
          </a:prstGeom>
          <a:noFill/>
          <a:ln>
            <a:solidFill>
              <a:schemeClr val="tx1"/>
            </a:solidFill>
          </a:ln>
        </p:spPr>
        <p:txBody>
          <a:bodyPr wrap="square" rtlCol="0">
            <a:spAutoFit/>
          </a:bodyPr>
          <a:lstStyle/>
          <a:p>
            <a:pPr algn="ctr"/>
            <a:r>
              <a:rPr lang="en-AU" b="1" dirty="0" smtClean="0"/>
              <a:t>SDA Bible Commentary, Volume 1, Section 1, “Genesis And Science”</a:t>
            </a:r>
            <a:endParaRPr lang="en-AU"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857232"/>
            <a:ext cx="8229600" cy="1143000"/>
          </a:xfrm>
        </p:spPr>
        <p:txBody>
          <a:bodyPr>
            <a:normAutofit/>
          </a:bodyPr>
          <a:lstStyle/>
          <a:p>
            <a:r>
              <a:rPr lang="en-US" sz="1400" dirty="0" smtClean="0"/>
              <a:t>According </a:t>
            </a:r>
            <a:r>
              <a:rPr lang="en-US" sz="1400" dirty="0"/>
              <a:t>to Genesis 1:9-13 the dry land appeared on day 3 of the creation week. According to radiometric dating methods the Hawaiian Islands are between 1 to </a:t>
            </a:r>
            <a:r>
              <a:rPr lang="en-US" sz="1400" dirty="0" smtClean="0"/>
              <a:t>60 </a:t>
            </a:r>
            <a:r>
              <a:rPr lang="en-US" sz="1400" dirty="0"/>
              <a:t>million years old </a:t>
            </a:r>
            <a:r>
              <a:rPr lang="en-US" sz="1400" b="1" dirty="0" smtClean="0"/>
              <a:t>(</a:t>
            </a:r>
            <a:r>
              <a:rPr lang="en-AU" sz="1400" b="1" dirty="0"/>
              <a:t>History Of The Earth, Don L. Eicher &amp; A Lee McAlester, Prentice Hall Publishers, 1980, Page </a:t>
            </a:r>
            <a:r>
              <a:rPr lang="en-AU" sz="1400" b="1" dirty="0" smtClean="0"/>
              <a:t>96.</a:t>
            </a:r>
            <a:r>
              <a:rPr lang="en-US" sz="1400" b="1" dirty="0" smtClean="0"/>
              <a:t>).</a:t>
            </a:r>
            <a:endParaRPr lang="en-AU" sz="1400" dirty="0"/>
          </a:p>
        </p:txBody>
      </p:sp>
      <p:pic>
        <p:nvPicPr>
          <p:cNvPr id="20483" name="Picture 3" descr="G:\GapTheory\Photos\Hawaii.gif"/>
          <p:cNvPicPr>
            <a:picLocks noChangeAspect="1" noChangeArrowheads="1"/>
          </p:cNvPicPr>
          <p:nvPr/>
        </p:nvPicPr>
        <p:blipFill>
          <a:blip r:embed="rId2"/>
          <a:srcRect/>
          <a:stretch>
            <a:fillRect/>
          </a:stretch>
        </p:blipFill>
        <p:spPr bwMode="auto">
          <a:xfrm>
            <a:off x="285720" y="2357430"/>
            <a:ext cx="5162550" cy="3514725"/>
          </a:xfrm>
          <a:prstGeom prst="rect">
            <a:avLst/>
          </a:prstGeom>
          <a:noFill/>
        </p:spPr>
      </p:pic>
      <p:pic>
        <p:nvPicPr>
          <p:cNvPr id="20484" name="Picture 4" descr="G:\GapTheory\Photos\precambrian_era.jpg"/>
          <p:cNvPicPr>
            <a:picLocks noChangeAspect="1" noChangeArrowheads="1"/>
          </p:cNvPicPr>
          <p:nvPr/>
        </p:nvPicPr>
        <p:blipFill>
          <a:blip r:embed="rId3"/>
          <a:srcRect/>
          <a:stretch>
            <a:fillRect/>
          </a:stretch>
        </p:blipFill>
        <p:spPr bwMode="auto">
          <a:xfrm>
            <a:off x="5715008" y="2357430"/>
            <a:ext cx="3200400" cy="2222500"/>
          </a:xfrm>
          <a:prstGeom prst="rect">
            <a:avLst/>
          </a:prstGeom>
          <a:noFill/>
        </p:spPr>
      </p:pic>
      <p:sp>
        <p:nvSpPr>
          <p:cNvPr id="5" name="TextBox 4"/>
          <p:cNvSpPr txBox="1"/>
          <p:nvPr/>
        </p:nvSpPr>
        <p:spPr>
          <a:xfrm>
            <a:off x="5715008" y="2000240"/>
            <a:ext cx="3214710" cy="369332"/>
          </a:xfrm>
          <a:prstGeom prst="rect">
            <a:avLst/>
          </a:prstGeom>
          <a:noFill/>
        </p:spPr>
        <p:txBody>
          <a:bodyPr wrap="square" rtlCol="0">
            <a:spAutoFit/>
          </a:bodyPr>
          <a:lstStyle/>
          <a:p>
            <a:pPr algn="ctr"/>
            <a:r>
              <a:rPr lang="en-AU" b="1" dirty="0" smtClean="0"/>
              <a:t>60 Million Years Ago?</a:t>
            </a:r>
            <a:endParaRPr lang="en-AU" b="1" dirty="0"/>
          </a:p>
        </p:txBody>
      </p:sp>
      <p:sp>
        <p:nvSpPr>
          <p:cNvPr id="6" name="Rectangle 5"/>
          <p:cNvSpPr/>
          <p:nvPr/>
        </p:nvSpPr>
        <p:spPr>
          <a:xfrm>
            <a:off x="0" y="0"/>
            <a:ext cx="9144000" cy="369332"/>
          </a:xfrm>
          <a:prstGeom prst="rect">
            <a:avLst/>
          </a:prstGeom>
          <a:ln>
            <a:solidFill>
              <a:schemeClr val="tx1"/>
            </a:solidFill>
          </a:ln>
        </p:spPr>
        <p:txBody>
          <a:bodyPr wrap="square">
            <a:spAutoFit/>
          </a:bodyPr>
          <a:lstStyle/>
          <a:p>
            <a:pPr algn="ctr"/>
            <a:r>
              <a:rPr lang="en-US" b="1" u="sng" dirty="0" smtClean="0"/>
              <a:t>How Old Is </a:t>
            </a:r>
            <a:r>
              <a:rPr lang="en-US" b="1" u="sng" dirty="0" smtClean="0">
                <a:latin typeface="+mj-lt"/>
              </a:rPr>
              <a:t>Dry</a:t>
            </a:r>
            <a:r>
              <a:rPr lang="en-US" b="1" u="sng" dirty="0" smtClean="0"/>
              <a:t> Land?</a:t>
            </a:r>
            <a:endParaRPr lang="en-A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G:\GapTheory\Photos\algae.jpg"/>
          <p:cNvPicPr>
            <a:picLocks noChangeAspect="1" noChangeArrowheads="1"/>
          </p:cNvPicPr>
          <p:nvPr/>
        </p:nvPicPr>
        <p:blipFill>
          <a:blip r:embed="rId2"/>
          <a:srcRect/>
          <a:stretch>
            <a:fillRect/>
          </a:stretch>
        </p:blipFill>
        <p:spPr bwMode="auto">
          <a:xfrm>
            <a:off x="0" y="1071546"/>
            <a:ext cx="4572000" cy="2971800"/>
          </a:xfrm>
          <a:prstGeom prst="rect">
            <a:avLst/>
          </a:prstGeom>
          <a:noFill/>
        </p:spPr>
      </p:pic>
      <p:sp>
        <p:nvSpPr>
          <p:cNvPr id="6" name="TextBox 5"/>
          <p:cNvSpPr txBox="1"/>
          <p:nvPr/>
        </p:nvSpPr>
        <p:spPr>
          <a:xfrm>
            <a:off x="0" y="4286256"/>
            <a:ext cx="4572032" cy="369332"/>
          </a:xfrm>
          <a:prstGeom prst="rect">
            <a:avLst/>
          </a:prstGeom>
          <a:noFill/>
        </p:spPr>
        <p:txBody>
          <a:bodyPr wrap="square" rtlCol="0">
            <a:spAutoFit/>
          </a:bodyPr>
          <a:lstStyle/>
          <a:p>
            <a:pPr algn="ctr"/>
            <a:r>
              <a:rPr lang="en-US" b="1" dirty="0" smtClean="0"/>
              <a:t>1800 Million Years</a:t>
            </a:r>
            <a:r>
              <a:rPr lang="en-AU" b="1" dirty="0" smtClean="0"/>
              <a:t> Years Old?</a:t>
            </a:r>
            <a:endParaRPr lang="en-AU" b="1" dirty="0"/>
          </a:p>
        </p:txBody>
      </p:sp>
      <p:sp>
        <p:nvSpPr>
          <p:cNvPr id="7" name="TextBox 6"/>
          <p:cNvSpPr txBox="1"/>
          <p:nvPr/>
        </p:nvSpPr>
        <p:spPr>
          <a:xfrm>
            <a:off x="4500562" y="3143248"/>
            <a:ext cx="4357718" cy="369332"/>
          </a:xfrm>
          <a:prstGeom prst="rect">
            <a:avLst/>
          </a:prstGeom>
          <a:noFill/>
        </p:spPr>
        <p:txBody>
          <a:bodyPr wrap="square" rtlCol="0">
            <a:spAutoFit/>
          </a:bodyPr>
          <a:lstStyle/>
          <a:p>
            <a:pPr algn="ctr"/>
            <a:r>
              <a:rPr lang="en-AU" b="1" dirty="0" smtClean="0"/>
              <a:t>600 Million Years Ago?</a:t>
            </a:r>
            <a:endParaRPr lang="en-AU" b="1" dirty="0"/>
          </a:p>
        </p:txBody>
      </p:sp>
      <p:pic>
        <p:nvPicPr>
          <p:cNvPr id="8" name="Picture 4" descr="G:\GapTheory\Photos\precambrian_era.jpg"/>
          <p:cNvPicPr>
            <a:picLocks noChangeAspect="1" noChangeArrowheads="1"/>
          </p:cNvPicPr>
          <p:nvPr/>
        </p:nvPicPr>
        <p:blipFill>
          <a:blip r:embed="rId3"/>
          <a:srcRect/>
          <a:stretch>
            <a:fillRect/>
          </a:stretch>
        </p:blipFill>
        <p:spPr bwMode="auto">
          <a:xfrm>
            <a:off x="4517708" y="3500438"/>
            <a:ext cx="4320570" cy="3000396"/>
          </a:xfrm>
          <a:prstGeom prst="rect">
            <a:avLst/>
          </a:prstGeom>
          <a:noFill/>
        </p:spPr>
      </p:pic>
      <p:sp>
        <p:nvSpPr>
          <p:cNvPr id="9" name="Rectangle 8"/>
          <p:cNvSpPr/>
          <p:nvPr/>
        </p:nvSpPr>
        <p:spPr>
          <a:xfrm>
            <a:off x="0" y="500042"/>
            <a:ext cx="9144000" cy="523220"/>
          </a:xfrm>
          <a:prstGeom prst="rect">
            <a:avLst/>
          </a:prstGeom>
        </p:spPr>
        <p:txBody>
          <a:bodyPr wrap="square">
            <a:spAutoFit/>
          </a:bodyPr>
          <a:lstStyle/>
          <a:p>
            <a:pPr algn="ctr"/>
            <a:r>
              <a:rPr lang="en-AU" sz="1400" dirty="0" smtClean="0"/>
              <a:t>According to Genesis 1:20-23 the water dwelling organisms were made on day 5 of the creation week. According to radioactive dating methods algae have lived on the Earth for at least 1800 million years </a:t>
            </a:r>
            <a:r>
              <a:rPr lang="en-AU" sz="1400" b="1" dirty="0" smtClean="0"/>
              <a:t>(26). </a:t>
            </a:r>
            <a:endParaRPr lang="en-AU" sz="1400" dirty="0"/>
          </a:p>
        </p:txBody>
      </p:sp>
      <p:sp>
        <p:nvSpPr>
          <p:cNvPr id="10" name="Rectangle 9"/>
          <p:cNvSpPr/>
          <p:nvPr/>
        </p:nvSpPr>
        <p:spPr>
          <a:xfrm>
            <a:off x="0" y="0"/>
            <a:ext cx="9144000" cy="369332"/>
          </a:xfrm>
          <a:prstGeom prst="rect">
            <a:avLst/>
          </a:prstGeom>
          <a:ln>
            <a:solidFill>
              <a:schemeClr val="tx1"/>
            </a:solidFill>
          </a:ln>
        </p:spPr>
        <p:txBody>
          <a:bodyPr wrap="square">
            <a:spAutoFit/>
          </a:bodyPr>
          <a:lstStyle/>
          <a:p>
            <a:pPr algn="ctr"/>
            <a:r>
              <a:rPr lang="en-AU" b="1" dirty="0" smtClean="0"/>
              <a:t>How Long Have Algae Lived On The Earth?</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14356"/>
            <a:ext cx="9144000" cy="571504"/>
          </a:xfrm>
        </p:spPr>
        <p:txBody>
          <a:bodyPr>
            <a:noAutofit/>
          </a:bodyPr>
          <a:lstStyle/>
          <a:p>
            <a:r>
              <a:rPr lang="en-US" sz="1400" dirty="0" smtClean="0"/>
              <a:t>According </a:t>
            </a:r>
            <a:r>
              <a:rPr lang="en-US" sz="1400" dirty="0"/>
              <a:t>to Genesis 1:14-19 the Sun was made on day 4 of the creation week. According to modern dating methods the Sun is 5000 million years old </a:t>
            </a:r>
            <a:r>
              <a:rPr lang="en-US" sz="1400" b="1" dirty="0" smtClean="0"/>
              <a:t>(</a:t>
            </a:r>
            <a:r>
              <a:rPr lang="en-AU" sz="1400" b="1" dirty="0"/>
              <a:t>Scientific American, July 1985, Page 67-71.</a:t>
            </a:r>
            <a:r>
              <a:rPr lang="en-US" sz="1400" b="1" dirty="0" smtClean="0"/>
              <a:t>).</a:t>
            </a:r>
            <a:r>
              <a:rPr lang="en-AU" sz="1400" dirty="0"/>
              <a:t/>
            </a:r>
            <a:br>
              <a:rPr lang="en-AU" sz="1400" dirty="0"/>
            </a:br>
            <a:endParaRPr lang="en-AU" sz="1400" dirty="0"/>
          </a:p>
        </p:txBody>
      </p:sp>
      <p:pic>
        <p:nvPicPr>
          <p:cNvPr id="22530" name="Picture 2" descr="G:\GapTheory\Photos\solar-system.jpg"/>
          <p:cNvPicPr>
            <a:picLocks noChangeAspect="1" noChangeArrowheads="1"/>
          </p:cNvPicPr>
          <p:nvPr/>
        </p:nvPicPr>
        <p:blipFill>
          <a:blip r:embed="rId2"/>
          <a:srcRect/>
          <a:stretch>
            <a:fillRect/>
          </a:stretch>
        </p:blipFill>
        <p:spPr bwMode="auto">
          <a:xfrm>
            <a:off x="428596" y="1322766"/>
            <a:ext cx="6572296" cy="5138341"/>
          </a:xfrm>
          <a:prstGeom prst="rect">
            <a:avLst/>
          </a:prstGeom>
          <a:noFill/>
        </p:spPr>
      </p:pic>
      <p:sp>
        <p:nvSpPr>
          <p:cNvPr id="5" name="Rectangle 4"/>
          <p:cNvSpPr/>
          <p:nvPr/>
        </p:nvSpPr>
        <p:spPr>
          <a:xfrm>
            <a:off x="0" y="6488668"/>
            <a:ext cx="9144000" cy="369332"/>
          </a:xfrm>
          <a:prstGeom prst="rect">
            <a:avLst/>
          </a:prstGeom>
        </p:spPr>
        <p:txBody>
          <a:bodyPr wrap="square">
            <a:spAutoFit/>
          </a:bodyPr>
          <a:lstStyle/>
          <a:p>
            <a:pPr algn="ct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Sun was made on day 4 of the creation week.</a:t>
            </a:r>
            <a:endParaRPr lang="en-AU" b="1" dirty="0"/>
          </a:p>
        </p:txBody>
      </p:sp>
      <p:sp>
        <p:nvSpPr>
          <p:cNvPr id="6" name="Rectangle 5"/>
          <p:cNvSpPr/>
          <p:nvPr/>
        </p:nvSpPr>
        <p:spPr>
          <a:xfrm>
            <a:off x="0" y="1"/>
            <a:ext cx="9144000" cy="646331"/>
          </a:xfrm>
          <a:prstGeom prst="rect">
            <a:avLst/>
          </a:prstGeom>
          <a:ln>
            <a:solidFill>
              <a:schemeClr val="tx1"/>
            </a:solidFill>
          </a:ln>
        </p:spPr>
        <p:txBody>
          <a:bodyPr wrap="square">
            <a:spAutoFit/>
          </a:bodyPr>
          <a:lstStyle/>
          <a:p>
            <a:pPr algn="ctr"/>
            <a:r>
              <a:rPr lang="en-US" b="1" u="sng" dirty="0" smtClean="0">
                <a:latin typeface="+mj-lt"/>
              </a:rPr>
              <a:t>How Old Is The Sun?</a:t>
            </a:r>
            <a:r>
              <a:rPr lang="en-AU" sz="1050" b="1" dirty="0" smtClean="0">
                <a:latin typeface="+mj-lt"/>
              </a:rPr>
              <a:t/>
            </a:r>
            <a:br>
              <a:rPr lang="en-AU" sz="1050" b="1" dirty="0" smtClean="0">
                <a:latin typeface="+mj-lt"/>
              </a:rPr>
            </a:br>
            <a:endParaRPr lang="en-AU" dirty="0">
              <a:latin typeface="+mj-l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85794"/>
            <a:ext cx="9144000" cy="785818"/>
          </a:xfrm>
        </p:spPr>
        <p:txBody>
          <a:bodyPr>
            <a:noAutofit/>
          </a:bodyPr>
          <a:lstStyle/>
          <a:p>
            <a:r>
              <a:rPr lang="en-US" sz="1400" dirty="0" smtClean="0"/>
              <a:t>According </a:t>
            </a:r>
            <a:r>
              <a:rPr lang="en-US" sz="1400" dirty="0"/>
              <a:t>to Genesis 1:1-31 life first appeared during the creation week. According to modern dating methods these rocks are millions of years </a:t>
            </a:r>
            <a:r>
              <a:rPr lang="en-US" sz="1400" dirty="0" smtClean="0"/>
              <a:t>old. </a:t>
            </a:r>
            <a:r>
              <a:rPr lang="en-US" sz="1400" b="1" dirty="0" smtClean="0"/>
              <a:t>(</a:t>
            </a:r>
            <a:r>
              <a:rPr lang="en-AU" sz="1400" b="1" dirty="0"/>
              <a:t>History Of The Earth, Don L. Eicher &amp; A Lee McAlester, Prentice Hall Publishers, 1980, </a:t>
            </a:r>
            <a:r>
              <a:rPr lang="en-AU" sz="1400" b="1" dirty="0" smtClean="0"/>
              <a:t/>
            </a:r>
            <a:br>
              <a:rPr lang="en-AU" sz="1400" b="1" dirty="0" smtClean="0"/>
            </a:br>
            <a:r>
              <a:rPr lang="en-US" sz="1400" b="1" dirty="0" smtClean="0"/>
              <a:t>Page </a:t>
            </a:r>
            <a:r>
              <a:rPr lang="en-US" sz="1400" b="1" dirty="0"/>
              <a:t>103</a:t>
            </a:r>
            <a:r>
              <a:rPr lang="en-US" sz="1400" b="1" dirty="0" smtClean="0"/>
              <a:t>, 120, 165</a:t>
            </a:r>
            <a:r>
              <a:rPr lang="en-US" sz="1400" b="1" dirty="0"/>
              <a:t>.</a:t>
            </a:r>
            <a:r>
              <a:rPr lang="en-US" sz="1400" b="1" dirty="0" smtClean="0"/>
              <a:t>).</a:t>
            </a:r>
            <a:r>
              <a:rPr lang="en-AU" sz="1400" dirty="0"/>
              <a:t/>
            </a:r>
            <a:br>
              <a:rPr lang="en-AU" sz="1400" dirty="0"/>
            </a:br>
            <a:endParaRPr lang="en-AU" sz="1400" dirty="0"/>
          </a:p>
        </p:txBody>
      </p:sp>
      <p:pic>
        <p:nvPicPr>
          <p:cNvPr id="23554" name="Picture 2" descr="G:\GapTheory\Photos\Cambrian.jpg"/>
          <p:cNvPicPr>
            <a:picLocks noChangeAspect="1" noChangeArrowheads="1"/>
          </p:cNvPicPr>
          <p:nvPr/>
        </p:nvPicPr>
        <p:blipFill>
          <a:blip r:embed="rId2"/>
          <a:srcRect/>
          <a:stretch>
            <a:fillRect/>
          </a:stretch>
        </p:blipFill>
        <p:spPr bwMode="auto">
          <a:xfrm>
            <a:off x="928662" y="1714488"/>
            <a:ext cx="6858000" cy="4562475"/>
          </a:xfrm>
          <a:prstGeom prst="rect">
            <a:avLst/>
          </a:prstGeom>
          <a:noFill/>
        </p:spPr>
      </p:pic>
      <p:sp>
        <p:nvSpPr>
          <p:cNvPr id="5" name="TextBox 4"/>
          <p:cNvSpPr txBox="1"/>
          <p:nvPr/>
        </p:nvSpPr>
        <p:spPr>
          <a:xfrm>
            <a:off x="0" y="6357958"/>
            <a:ext cx="9144000" cy="369332"/>
          </a:xfrm>
          <a:prstGeom prst="rect">
            <a:avLst/>
          </a:prstGeom>
          <a:noFill/>
        </p:spPr>
        <p:txBody>
          <a:bodyPr wrap="square" rtlCol="0">
            <a:spAutoFit/>
          </a:bodyPr>
          <a:lstStyle/>
          <a:p>
            <a:pPr algn="ctr"/>
            <a:r>
              <a:rPr lang="en-AU" b="1" dirty="0" smtClean="0"/>
              <a:t>600 Million Years Ago?</a:t>
            </a:r>
            <a:endParaRPr lang="en-AU" b="1" dirty="0"/>
          </a:p>
        </p:txBody>
      </p:sp>
      <p:sp>
        <p:nvSpPr>
          <p:cNvPr id="6" name="Rectangle 5"/>
          <p:cNvSpPr/>
          <p:nvPr/>
        </p:nvSpPr>
        <p:spPr>
          <a:xfrm>
            <a:off x="0" y="0"/>
            <a:ext cx="9144000" cy="646331"/>
          </a:xfrm>
          <a:prstGeom prst="rect">
            <a:avLst/>
          </a:prstGeom>
          <a:ln>
            <a:solidFill>
              <a:schemeClr val="tx1"/>
            </a:solidFill>
          </a:ln>
        </p:spPr>
        <p:txBody>
          <a:bodyPr wrap="square">
            <a:spAutoFit/>
          </a:bodyPr>
          <a:lstStyle/>
          <a:p>
            <a:pPr algn="ctr"/>
            <a:r>
              <a:rPr lang="en-US" b="1" u="sng" dirty="0" smtClean="0"/>
              <a:t>How </a:t>
            </a:r>
            <a:r>
              <a:rPr lang="en-US" b="1" u="sng" dirty="0" smtClean="0">
                <a:latin typeface="+mj-lt"/>
              </a:rPr>
              <a:t>Old</a:t>
            </a:r>
            <a:r>
              <a:rPr lang="en-US" b="1" u="sng" dirty="0" smtClean="0"/>
              <a:t> Are Fossils?</a:t>
            </a:r>
            <a:r>
              <a:rPr lang="en-AU" b="1" u="sng" dirty="0" smtClean="0"/>
              <a:t/>
            </a:r>
            <a:br>
              <a:rPr lang="en-AU" b="1" u="sng" dirty="0" smtClean="0"/>
            </a:br>
            <a:endParaRPr lang="en-AU"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0" y="428604"/>
            <a:ext cx="9144000" cy="1046440"/>
          </a:xfrm>
          <a:prstGeom prst="rect">
            <a:avLst/>
          </a:prstGeom>
          <a:noFill/>
          <a:ln w="9525">
            <a:noFill/>
            <a:miter lim="800000"/>
            <a:headEnd/>
            <a:tailEnd/>
          </a:ln>
          <a:effectLst/>
        </p:spPr>
        <p:txBody>
          <a:bodyPr vert="horz" wrap="square" lIns="91440" tIns="45720" rIns="91440" bIns="0" numCol="1" anchor="ctr" anchorCtr="0" compatLnSpc="1">
            <a:prstTxWarp prst="textNoShape">
              <a:avLst/>
            </a:prstTxWarp>
            <a:spAutoFit/>
          </a:bodyPr>
          <a:lstStyle/>
          <a:p>
            <a:pPr marL="0" marR="0" lvl="0" indent="45720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According to Genesis 1:1-13 dry land did not appear until day three of the creation week. </a:t>
            </a:r>
          </a:p>
          <a:p>
            <a:pPr marL="0" marR="0" lvl="0" indent="45720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Meteor craters would not have formed before this if the Earth was covered 100% with water. </a:t>
            </a:r>
          </a:p>
          <a:p>
            <a:pPr marL="0" marR="0" lvl="0" indent="45720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There are no meteor craters on the bottom of the ocean because a meteor would disintegrate when it hit the surface of the ocean.</a:t>
            </a:r>
          </a:p>
          <a:p>
            <a:pPr marL="0" marR="0" lvl="0" indent="457200" algn="ctr" defTabSz="914400" rtl="0" eaLnBrk="0" fontAlgn="base" latinLnBrk="0" hangingPunct="0">
              <a:lnSpc>
                <a:spcPct val="100000"/>
              </a:lnSpc>
              <a:spcBef>
                <a:spcPct val="0"/>
              </a:spcBef>
              <a:spcAft>
                <a:spcPct val="0"/>
              </a:spcAft>
              <a:buClrTx/>
              <a:buSzTx/>
              <a:buFontTx/>
              <a:buNone/>
              <a:tabLst/>
            </a:pPr>
            <a:endParaRPr kumimoji="0" lang="en-AU"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a:off x="0" y="6550223"/>
            <a:ext cx="9144000" cy="307777"/>
          </a:xfrm>
          <a:prstGeom prst="rect">
            <a:avLst/>
          </a:prstGeom>
        </p:spPr>
        <p:txBody>
          <a:bodyPr wrap="square">
            <a:spAutoFit/>
          </a:bodyPr>
          <a:lstStyle/>
          <a:p>
            <a:pPr lvl="0" indent="457200" algn="ctr" eaLnBrk="0" fontAlgn="base" hangingPunct="0">
              <a:spcBef>
                <a:spcPct val="0"/>
              </a:spcBef>
              <a:spcAft>
                <a:spcPct val="0"/>
              </a:spcAft>
            </a:pP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2"/>
              </a:rPr>
              <a:t>http://www.touristinformationdirectory.com/craters/Meteor_Craters_Impact_Craters.htm</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p:txBody>
      </p:sp>
      <p:pic>
        <p:nvPicPr>
          <p:cNvPr id="24578" name="Picture 2" descr="G:\GapTheory\Photos\Meteor_Map.jpg"/>
          <p:cNvPicPr>
            <a:picLocks noChangeAspect="1" noChangeArrowheads="1"/>
          </p:cNvPicPr>
          <p:nvPr/>
        </p:nvPicPr>
        <p:blipFill>
          <a:blip r:embed="rId3"/>
          <a:srcRect/>
          <a:stretch>
            <a:fillRect/>
          </a:stretch>
        </p:blipFill>
        <p:spPr bwMode="auto">
          <a:xfrm>
            <a:off x="4286248" y="1428736"/>
            <a:ext cx="4145019" cy="5062618"/>
          </a:xfrm>
          <a:prstGeom prst="rect">
            <a:avLst/>
          </a:prstGeom>
          <a:noFill/>
        </p:spPr>
      </p:pic>
      <p:sp>
        <p:nvSpPr>
          <p:cNvPr id="7" name="Rectangle 6"/>
          <p:cNvSpPr/>
          <p:nvPr/>
        </p:nvSpPr>
        <p:spPr>
          <a:xfrm>
            <a:off x="0" y="0"/>
            <a:ext cx="9144000" cy="369332"/>
          </a:xfrm>
          <a:prstGeom prst="rect">
            <a:avLst/>
          </a:prstGeom>
          <a:ln>
            <a:solidFill>
              <a:schemeClr val="tx1"/>
            </a:solidFill>
          </a:ln>
        </p:spPr>
        <p:txBody>
          <a:bodyPr wrap="square">
            <a:spAutoFit/>
          </a:bodyPr>
          <a:lstStyle/>
          <a:p>
            <a:pPr lvl="0" indent="457200" algn="ctr" fontAlgn="base">
              <a:spcBef>
                <a:spcPct val="0"/>
              </a:spcBef>
              <a:spcAft>
                <a:spcPct val="0"/>
              </a:spcAft>
            </a:pPr>
            <a:r>
              <a:rPr lang="en-US" b="1" dirty="0" smtClean="0">
                <a:latin typeface="+mj-lt"/>
                <a:cs typeface="Times New Roman" pitchFamily="18" charset="0"/>
              </a:rPr>
              <a:t>How</a:t>
            </a:r>
            <a:r>
              <a:rPr lang="en-US" b="1" dirty="0" smtClean="0">
                <a:latin typeface="Times New Roman" pitchFamily="18" charset="0"/>
                <a:cs typeface="Times New Roman" pitchFamily="18" charset="0"/>
              </a:rPr>
              <a:t> Old Are Meteorite Craters?</a:t>
            </a:r>
          </a:p>
        </p:txBody>
      </p:sp>
      <p:graphicFrame>
        <p:nvGraphicFramePr>
          <p:cNvPr id="8" name="Table 7"/>
          <p:cNvGraphicFramePr>
            <a:graphicFrameLocks noGrp="1"/>
          </p:cNvGraphicFramePr>
          <p:nvPr/>
        </p:nvGraphicFramePr>
        <p:xfrm>
          <a:off x="285720" y="1857364"/>
          <a:ext cx="3721100" cy="2857500"/>
        </p:xfrm>
        <a:graphic>
          <a:graphicData uri="http://schemas.openxmlformats.org/drawingml/2006/table">
            <a:tbl>
              <a:tblPr/>
              <a:tblGrid>
                <a:gridCol w="952500"/>
                <a:gridCol w="1816100"/>
                <a:gridCol w="952500"/>
              </a:tblGrid>
              <a:tr h="190500">
                <a:tc>
                  <a:txBody>
                    <a:bodyPr/>
                    <a:lstStyle/>
                    <a:p>
                      <a:pPr algn="ctr">
                        <a:spcAft>
                          <a:spcPts val="0"/>
                        </a:spcAft>
                      </a:pPr>
                      <a:r>
                        <a:rPr lang="en-AU" sz="1000" b="1" dirty="0">
                          <a:solidFill>
                            <a:srgbClr val="000000"/>
                          </a:solidFill>
                          <a:latin typeface="Calibri"/>
                          <a:ea typeface="Times New Roman"/>
                          <a:cs typeface="Times New Roman"/>
                        </a:rPr>
                        <a:t>Location</a:t>
                      </a:r>
                      <a:endParaRPr lang="en-AU" sz="10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1000" b="1" dirty="0">
                          <a:solidFill>
                            <a:srgbClr val="000000"/>
                          </a:solidFill>
                          <a:latin typeface="Calibri"/>
                          <a:ea typeface="Times New Roman"/>
                          <a:cs typeface="Times New Roman"/>
                        </a:rPr>
                        <a:t>Meteor Crater</a:t>
                      </a:r>
                      <a:endParaRPr lang="en-AU" sz="10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1000" b="1">
                          <a:solidFill>
                            <a:srgbClr val="000000"/>
                          </a:solidFill>
                          <a:latin typeface="Calibri"/>
                          <a:ea typeface="Times New Roman"/>
                          <a:cs typeface="Times New Roman"/>
                        </a:rPr>
                        <a:t>Years Old</a:t>
                      </a:r>
                      <a:endParaRPr lang="en-AU"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spcAft>
                          <a:spcPts val="0"/>
                        </a:spcAft>
                      </a:pPr>
                      <a:r>
                        <a:rPr lang="en-AU" sz="1000" b="1">
                          <a:solidFill>
                            <a:srgbClr val="000000"/>
                          </a:solidFill>
                          <a:latin typeface="Calibri"/>
                          <a:ea typeface="Times New Roman"/>
                          <a:cs typeface="Times New Roman"/>
                        </a:rPr>
                        <a:t>Arizona</a:t>
                      </a:r>
                      <a:endParaRPr lang="en-AU"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AU" sz="1000" b="1">
                          <a:solidFill>
                            <a:srgbClr val="000000"/>
                          </a:solidFill>
                          <a:latin typeface="Calibri"/>
                          <a:ea typeface="Times New Roman"/>
                          <a:cs typeface="Times New Roman"/>
                        </a:rPr>
                        <a:t>Barringer Meteorite Crater</a:t>
                      </a:r>
                      <a:endParaRPr lang="en-AU"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AU" sz="1000" b="1" dirty="0">
                          <a:solidFill>
                            <a:srgbClr val="000000"/>
                          </a:solidFill>
                          <a:latin typeface="Calibri"/>
                          <a:ea typeface="Times New Roman"/>
                          <a:cs typeface="Times New Roman"/>
                        </a:rPr>
                        <a:t>50,000</a:t>
                      </a:r>
                      <a:endParaRPr lang="en-AU" sz="10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spcAft>
                          <a:spcPts val="0"/>
                        </a:spcAft>
                      </a:pPr>
                      <a:r>
                        <a:rPr lang="en-AU" sz="1000" b="1">
                          <a:solidFill>
                            <a:srgbClr val="000000"/>
                          </a:solidFill>
                          <a:latin typeface="Calibri"/>
                          <a:ea typeface="Times New Roman"/>
                          <a:cs typeface="Times New Roman"/>
                        </a:rPr>
                        <a:t>Idaho</a:t>
                      </a:r>
                      <a:endParaRPr lang="en-AU"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AU" sz="1000" b="1">
                          <a:solidFill>
                            <a:srgbClr val="000000"/>
                          </a:solidFill>
                          <a:latin typeface="Calibri"/>
                          <a:ea typeface="Times New Roman"/>
                          <a:cs typeface="Times New Roman"/>
                        </a:rPr>
                        <a:t>Beaverhead Crater</a:t>
                      </a:r>
                      <a:endParaRPr lang="en-AU"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AU" sz="1000" b="1" dirty="0">
                          <a:solidFill>
                            <a:srgbClr val="000000"/>
                          </a:solidFill>
                          <a:latin typeface="Calibri"/>
                          <a:ea typeface="Times New Roman"/>
                          <a:cs typeface="Times New Roman"/>
                        </a:rPr>
                        <a:t>800,000,000</a:t>
                      </a:r>
                      <a:endParaRPr lang="en-AU" sz="10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spcAft>
                          <a:spcPts val="0"/>
                        </a:spcAft>
                      </a:pPr>
                      <a:r>
                        <a:rPr lang="en-AU" sz="1000" b="1">
                          <a:solidFill>
                            <a:srgbClr val="000000"/>
                          </a:solidFill>
                          <a:latin typeface="Calibri"/>
                          <a:ea typeface="Times New Roman"/>
                          <a:cs typeface="Times New Roman"/>
                        </a:rPr>
                        <a:t>Indiana</a:t>
                      </a:r>
                      <a:endParaRPr lang="en-AU"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AU" sz="1000" b="1">
                          <a:solidFill>
                            <a:srgbClr val="000000"/>
                          </a:solidFill>
                          <a:latin typeface="Calibri"/>
                          <a:ea typeface="Times New Roman"/>
                          <a:cs typeface="Times New Roman"/>
                        </a:rPr>
                        <a:t>Kentland Crater</a:t>
                      </a:r>
                      <a:endParaRPr lang="en-AU"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AU" sz="1000" b="1" dirty="0">
                          <a:solidFill>
                            <a:srgbClr val="000000"/>
                          </a:solidFill>
                          <a:latin typeface="Calibri"/>
                          <a:ea typeface="Times New Roman"/>
                          <a:cs typeface="Times New Roman"/>
                        </a:rPr>
                        <a:t>97,000,000</a:t>
                      </a:r>
                      <a:endParaRPr lang="en-AU" sz="10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spcAft>
                          <a:spcPts val="0"/>
                        </a:spcAft>
                      </a:pPr>
                      <a:r>
                        <a:rPr lang="en-AU" sz="1000" b="1">
                          <a:solidFill>
                            <a:srgbClr val="000000"/>
                          </a:solidFill>
                          <a:latin typeface="Calibri"/>
                          <a:ea typeface="Times New Roman"/>
                          <a:cs typeface="Times New Roman"/>
                        </a:rPr>
                        <a:t>Iowa</a:t>
                      </a:r>
                      <a:endParaRPr lang="en-AU"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AU" sz="1000" b="1">
                          <a:solidFill>
                            <a:srgbClr val="000000"/>
                          </a:solidFill>
                          <a:latin typeface="Calibri"/>
                          <a:ea typeface="Times New Roman"/>
                          <a:cs typeface="Times New Roman"/>
                        </a:rPr>
                        <a:t>Manson Crater</a:t>
                      </a:r>
                      <a:endParaRPr lang="en-AU"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AU" sz="1000" b="1" dirty="0">
                          <a:solidFill>
                            <a:srgbClr val="000000"/>
                          </a:solidFill>
                          <a:latin typeface="Calibri"/>
                          <a:ea typeface="Times New Roman"/>
                          <a:cs typeface="Times New Roman"/>
                        </a:rPr>
                        <a:t>74,000,000</a:t>
                      </a:r>
                      <a:endParaRPr lang="en-AU" sz="10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spcAft>
                          <a:spcPts val="0"/>
                        </a:spcAft>
                      </a:pPr>
                      <a:r>
                        <a:rPr lang="en-AU" sz="1000" b="1">
                          <a:solidFill>
                            <a:srgbClr val="000000"/>
                          </a:solidFill>
                          <a:latin typeface="Calibri"/>
                          <a:ea typeface="Times New Roman"/>
                          <a:cs typeface="Times New Roman"/>
                        </a:rPr>
                        <a:t>Kansas</a:t>
                      </a:r>
                      <a:endParaRPr lang="en-AU"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AU" sz="1000" b="1">
                          <a:solidFill>
                            <a:srgbClr val="000000"/>
                          </a:solidFill>
                          <a:latin typeface="Calibri"/>
                          <a:ea typeface="Times New Roman"/>
                          <a:cs typeface="Times New Roman"/>
                        </a:rPr>
                        <a:t>Haviland Crater</a:t>
                      </a:r>
                      <a:endParaRPr lang="en-AU"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AU" sz="1000" b="1" dirty="0">
                          <a:solidFill>
                            <a:srgbClr val="000000"/>
                          </a:solidFill>
                          <a:latin typeface="Calibri"/>
                          <a:ea typeface="Times New Roman"/>
                          <a:cs typeface="Times New Roman"/>
                        </a:rPr>
                        <a:t>1,000</a:t>
                      </a:r>
                      <a:endParaRPr lang="en-AU" sz="10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spcAft>
                          <a:spcPts val="0"/>
                        </a:spcAft>
                      </a:pPr>
                      <a:r>
                        <a:rPr lang="en-AU" sz="1000" b="1">
                          <a:solidFill>
                            <a:srgbClr val="000000"/>
                          </a:solidFill>
                          <a:latin typeface="Calibri"/>
                          <a:ea typeface="Times New Roman"/>
                          <a:cs typeface="Times New Roman"/>
                        </a:rPr>
                        <a:t>Kentucky</a:t>
                      </a:r>
                      <a:endParaRPr lang="en-AU"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AU" sz="1000" b="1">
                          <a:solidFill>
                            <a:srgbClr val="000000"/>
                          </a:solidFill>
                          <a:latin typeface="Calibri"/>
                          <a:ea typeface="Times New Roman"/>
                          <a:cs typeface="Times New Roman"/>
                        </a:rPr>
                        <a:t>Middlesboro Crater</a:t>
                      </a:r>
                      <a:endParaRPr lang="en-AU"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AU" sz="1000" b="1" dirty="0">
                          <a:solidFill>
                            <a:srgbClr val="000000"/>
                          </a:solidFill>
                          <a:latin typeface="Calibri"/>
                          <a:ea typeface="Times New Roman"/>
                          <a:cs typeface="Times New Roman"/>
                        </a:rPr>
                        <a:t>300,000,000</a:t>
                      </a:r>
                      <a:endParaRPr lang="en-AU" sz="10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spcAft>
                          <a:spcPts val="0"/>
                        </a:spcAft>
                      </a:pPr>
                      <a:r>
                        <a:rPr lang="en-AU" sz="1000" b="1">
                          <a:solidFill>
                            <a:srgbClr val="000000"/>
                          </a:solidFill>
                          <a:latin typeface="Calibri"/>
                          <a:ea typeface="Times New Roman"/>
                          <a:cs typeface="Times New Roman"/>
                        </a:rPr>
                        <a:t>Missouri</a:t>
                      </a:r>
                      <a:endParaRPr lang="en-AU"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AU" sz="1000" b="1">
                          <a:solidFill>
                            <a:srgbClr val="000000"/>
                          </a:solidFill>
                          <a:latin typeface="Calibri"/>
                          <a:ea typeface="Times New Roman"/>
                          <a:cs typeface="Times New Roman"/>
                        </a:rPr>
                        <a:t>Weaubleau-Osceola Crater</a:t>
                      </a:r>
                      <a:endParaRPr lang="en-AU"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AU" sz="1000" b="1" dirty="0">
                          <a:solidFill>
                            <a:srgbClr val="000000"/>
                          </a:solidFill>
                          <a:latin typeface="Calibri"/>
                          <a:ea typeface="Times New Roman"/>
                          <a:cs typeface="Times New Roman"/>
                        </a:rPr>
                        <a:t>350,000,000</a:t>
                      </a:r>
                      <a:endParaRPr lang="en-AU" sz="10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spcAft>
                          <a:spcPts val="0"/>
                        </a:spcAft>
                      </a:pPr>
                      <a:r>
                        <a:rPr lang="en-AU" sz="1000" b="1">
                          <a:solidFill>
                            <a:srgbClr val="000000"/>
                          </a:solidFill>
                          <a:latin typeface="Calibri"/>
                          <a:ea typeface="Times New Roman"/>
                          <a:cs typeface="Times New Roman"/>
                        </a:rPr>
                        <a:t>New Jersey</a:t>
                      </a:r>
                      <a:endParaRPr lang="en-AU"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AU" sz="1000" b="1">
                          <a:solidFill>
                            <a:srgbClr val="000000"/>
                          </a:solidFill>
                          <a:latin typeface="Calibri"/>
                          <a:ea typeface="Times New Roman"/>
                          <a:cs typeface="Times New Roman"/>
                        </a:rPr>
                        <a:t>Chesapeake Bay Crater</a:t>
                      </a:r>
                      <a:endParaRPr lang="en-AU"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AU" sz="1000" b="1" dirty="0">
                          <a:solidFill>
                            <a:srgbClr val="000000"/>
                          </a:solidFill>
                          <a:latin typeface="Calibri"/>
                          <a:ea typeface="Times New Roman"/>
                          <a:cs typeface="Times New Roman"/>
                        </a:rPr>
                        <a:t>35,000,000</a:t>
                      </a:r>
                      <a:endParaRPr lang="en-AU" sz="10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spcAft>
                          <a:spcPts val="0"/>
                        </a:spcAft>
                      </a:pPr>
                      <a:r>
                        <a:rPr lang="en-AU" sz="1000" b="1">
                          <a:solidFill>
                            <a:srgbClr val="000000"/>
                          </a:solidFill>
                          <a:latin typeface="Calibri"/>
                          <a:ea typeface="Times New Roman"/>
                          <a:cs typeface="Times New Roman"/>
                        </a:rPr>
                        <a:t>Ohio</a:t>
                      </a:r>
                      <a:endParaRPr lang="en-AU"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AU" sz="1000" b="1">
                          <a:solidFill>
                            <a:srgbClr val="000000"/>
                          </a:solidFill>
                          <a:latin typeface="Calibri"/>
                          <a:ea typeface="Times New Roman"/>
                          <a:cs typeface="Times New Roman"/>
                        </a:rPr>
                        <a:t>Serpent Mound Crater</a:t>
                      </a:r>
                      <a:endParaRPr lang="en-AU"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AU" sz="1000" b="1" dirty="0">
                          <a:solidFill>
                            <a:srgbClr val="000000"/>
                          </a:solidFill>
                          <a:latin typeface="Calibri"/>
                          <a:ea typeface="Times New Roman"/>
                          <a:cs typeface="Times New Roman"/>
                        </a:rPr>
                        <a:t>320,000,000</a:t>
                      </a:r>
                      <a:endParaRPr lang="en-AU" sz="10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spcAft>
                          <a:spcPts val="0"/>
                        </a:spcAft>
                      </a:pPr>
                      <a:r>
                        <a:rPr lang="en-AU" sz="1000" b="1">
                          <a:solidFill>
                            <a:srgbClr val="000000"/>
                          </a:solidFill>
                          <a:latin typeface="Calibri"/>
                          <a:ea typeface="Times New Roman"/>
                          <a:cs typeface="Times New Roman"/>
                        </a:rPr>
                        <a:t>Utah</a:t>
                      </a:r>
                      <a:endParaRPr lang="en-AU"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AU" sz="1000" b="1">
                          <a:solidFill>
                            <a:srgbClr val="000000"/>
                          </a:solidFill>
                          <a:latin typeface="Calibri"/>
                          <a:ea typeface="Times New Roman"/>
                          <a:cs typeface="Times New Roman"/>
                        </a:rPr>
                        <a:t>Upheaval Dome Crater</a:t>
                      </a:r>
                      <a:endParaRPr lang="en-AU"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AU" sz="1000" b="1" dirty="0">
                          <a:solidFill>
                            <a:srgbClr val="000000"/>
                          </a:solidFill>
                          <a:latin typeface="Calibri"/>
                          <a:ea typeface="Times New Roman"/>
                          <a:cs typeface="Times New Roman"/>
                        </a:rPr>
                        <a:t>150,000,000</a:t>
                      </a:r>
                      <a:endParaRPr lang="en-AU" sz="10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spcAft>
                          <a:spcPts val="0"/>
                        </a:spcAft>
                      </a:pPr>
                      <a:r>
                        <a:rPr lang="en-AU" sz="1000" b="1">
                          <a:solidFill>
                            <a:srgbClr val="000000"/>
                          </a:solidFill>
                          <a:latin typeface="Calibri"/>
                          <a:ea typeface="Times New Roman"/>
                          <a:cs typeface="Times New Roman"/>
                        </a:rPr>
                        <a:t>Texas</a:t>
                      </a:r>
                      <a:endParaRPr lang="en-AU"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AU" sz="1000" b="1">
                          <a:solidFill>
                            <a:srgbClr val="000000"/>
                          </a:solidFill>
                          <a:latin typeface="Calibri"/>
                          <a:ea typeface="Times New Roman"/>
                          <a:cs typeface="Times New Roman"/>
                        </a:rPr>
                        <a:t>Sierra Madera Crater</a:t>
                      </a:r>
                      <a:endParaRPr lang="en-AU"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AU" sz="1000" b="1" dirty="0">
                          <a:solidFill>
                            <a:srgbClr val="000000"/>
                          </a:solidFill>
                          <a:latin typeface="Calibri"/>
                          <a:ea typeface="Times New Roman"/>
                          <a:cs typeface="Times New Roman"/>
                        </a:rPr>
                        <a:t>100,000,000</a:t>
                      </a:r>
                      <a:endParaRPr lang="en-AU" sz="10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spcAft>
                          <a:spcPts val="0"/>
                        </a:spcAft>
                      </a:pPr>
                      <a:r>
                        <a:rPr lang="en-AU" sz="1000" b="1">
                          <a:solidFill>
                            <a:srgbClr val="000000"/>
                          </a:solidFill>
                          <a:latin typeface="Calibri"/>
                          <a:ea typeface="Times New Roman"/>
                          <a:cs typeface="Times New Roman"/>
                        </a:rPr>
                        <a:t>Texas</a:t>
                      </a:r>
                      <a:endParaRPr lang="en-AU"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AU" sz="1000" b="1">
                          <a:solidFill>
                            <a:srgbClr val="000000"/>
                          </a:solidFill>
                          <a:latin typeface="Calibri"/>
                          <a:ea typeface="Times New Roman"/>
                          <a:cs typeface="Times New Roman"/>
                        </a:rPr>
                        <a:t>Odessa Meteor Crater</a:t>
                      </a:r>
                      <a:endParaRPr lang="en-AU"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AU" sz="1000" b="1" dirty="0">
                          <a:solidFill>
                            <a:srgbClr val="000000"/>
                          </a:solidFill>
                          <a:latin typeface="Calibri"/>
                          <a:ea typeface="Times New Roman"/>
                          <a:cs typeface="Times New Roman"/>
                        </a:rPr>
                        <a:t>40,000</a:t>
                      </a:r>
                      <a:endParaRPr lang="en-AU" sz="10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spcAft>
                          <a:spcPts val="0"/>
                        </a:spcAft>
                      </a:pPr>
                      <a:r>
                        <a:rPr lang="en-AU" sz="1000" b="1">
                          <a:solidFill>
                            <a:srgbClr val="000000"/>
                          </a:solidFill>
                          <a:latin typeface="Calibri"/>
                          <a:ea typeface="Times New Roman"/>
                          <a:cs typeface="Times New Roman"/>
                        </a:rPr>
                        <a:t>Tennessee</a:t>
                      </a:r>
                      <a:endParaRPr lang="en-AU"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AU" sz="1000" b="1">
                          <a:solidFill>
                            <a:srgbClr val="000000"/>
                          </a:solidFill>
                          <a:latin typeface="Calibri"/>
                          <a:ea typeface="Times New Roman"/>
                          <a:cs typeface="Times New Roman"/>
                        </a:rPr>
                        <a:t>Flynn Creek Crater</a:t>
                      </a:r>
                      <a:endParaRPr lang="en-AU"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AU" sz="1000" b="1" dirty="0">
                          <a:solidFill>
                            <a:srgbClr val="000000"/>
                          </a:solidFill>
                          <a:latin typeface="Calibri"/>
                          <a:ea typeface="Times New Roman"/>
                          <a:cs typeface="Times New Roman"/>
                        </a:rPr>
                        <a:t>20,000,000</a:t>
                      </a:r>
                      <a:endParaRPr lang="en-AU" sz="10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spcAft>
                          <a:spcPts val="0"/>
                        </a:spcAft>
                      </a:pPr>
                      <a:r>
                        <a:rPr lang="en-AU" sz="1000" b="1">
                          <a:solidFill>
                            <a:srgbClr val="000000"/>
                          </a:solidFill>
                          <a:latin typeface="Calibri"/>
                          <a:ea typeface="Times New Roman"/>
                          <a:cs typeface="Times New Roman"/>
                        </a:rPr>
                        <a:t>Wisconsin</a:t>
                      </a:r>
                      <a:endParaRPr lang="en-AU"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AU" sz="1000" b="1">
                          <a:solidFill>
                            <a:srgbClr val="000000"/>
                          </a:solidFill>
                          <a:latin typeface="Calibri"/>
                          <a:ea typeface="Times New Roman"/>
                          <a:cs typeface="Times New Roman"/>
                        </a:rPr>
                        <a:t>Glover Bluff Meteor Crater</a:t>
                      </a:r>
                      <a:endParaRPr lang="en-AU"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AU" sz="1000" b="1" dirty="0">
                          <a:solidFill>
                            <a:srgbClr val="000000"/>
                          </a:solidFill>
                          <a:latin typeface="Calibri"/>
                          <a:ea typeface="Times New Roman"/>
                          <a:cs typeface="Times New Roman"/>
                        </a:rPr>
                        <a:t>450,000,000</a:t>
                      </a:r>
                      <a:endParaRPr lang="en-AU" sz="10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71480"/>
            <a:ext cx="9144000" cy="500042"/>
          </a:xfrm>
        </p:spPr>
        <p:txBody>
          <a:bodyPr>
            <a:noAutofit/>
          </a:bodyPr>
          <a:lstStyle/>
          <a:p>
            <a:r>
              <a:rPr lang="en-AU" sz="1400" b="1" dirty="0" smtClean="0"/>
              <a:t>According to the Bible dry land did not appear until day three of the creation week [Genesis 1:9-13].</a:t>
            </a:r>
            <a:br>
              <a:rPr lang="en-AU" sz="1400" b="1" dirty="0" smtClean="0"/>
            </a:br>
            <a:r>
              <a:rPr lang="en-AU" sz="1400" b="1" dirty="0" smtClean="0"/>
              <a:t> </a:t>
            </a:r>
            <a:br>
              <a:rPr lang="en-AU" sz="1400" b="1" dirty="0" smtClean="0"/>
            </a:br>
            <a:r>
              <a:rPr lang="en-AU" sz="1400" b="1" dirty="0" smtClean="0"/>
              <a:t>How could glaciers have existed millions of years ago?</a:t>
            </a:r>
            <a:endParaRPr lang="en-AU" sz="1400" b="1" dirty="0"/>
          </a:p>
        </p:txBody>
      </p:sp>
      <p:pic>
        <p:nvPicPr>
          <p:cNvPr id="25602" name="Picture 2" descr="G:\GapTheory\Photos\Glacier.jpg"/>
          <p:cNvPicPr>
            <a:picLocks noChangeAspect="1" noChangeArrowheads="1"/>
          </p:cNvPicPr>
          <p:nvPr/>
        </p:nvPicPr>
        <p:blipFill>
          <a:blip r:embed="rId2"/>
          <a:srcRect/>
          <a:stretch>
            <a:fillRect/>
          </a:stretch>
        </p:blipFill>
        <p:spPr bwMode="auto">
          <a:xfrm>
            <a:off x="6429387" y="2285992"/>
            <a:ext cx="2356961" cy="3032133"/>
          </a:xfrm>
          <a:prstGeom prst="rect">
            <a:avLst/>
          </a:prstGeom>
          <a:noFill/>
        </p:spPr>
      </p:pic>
      <p:pic>
        <p:nvPicPr>
          <p:cNvPr id="25603" name="Picture 3" descr="G:\GapTheory\Photos\Glaciation_Cambrian.jpg"/>
          <p:cNvPicPr>
            <a:picLocks noChangeAspect="1" noChangeArrowheads="1"/>
          </p:cNvPicPr>
          <p:nvPr/>
        </p:nvPicPr>
        <p:blipFill>
          <a:blip r:embed="rId3"/>
          <a:srcRect/>
          <a:stretch>
            <a:fillRect/>
          </a:stretch>
        </p:blipFill>
        <p:spPr bwMode="auto">
          <a:xfrm>
            <a:off x="214282" y="1785926"/>
            <a:ext cx="6083300" cy="3560763"/>
          </a:xfrm>
          <a:prstGeom prst="rect">
            <a:avLst/>
          </a:prstGeom>
          <a:noFill/>
        </p:spPr>
      </p:pic>
      <p:sp>
        <p:nvSpPr>
          <p:cNvPr id="6" name="TextBox 5"/>
          <p:cNvSpPr txBox="1"/>
          <p:nvPr/>
        </p:nvSpPr>
        <p:spPr>
          <a:xfrm>
            <a:off x="214282" y="1357298"/>
            <a:ext cx="6072230" cy="369332"/>
          </a:xfrm>
          <a:prstGeom prst="rect">
            <a:avLst/>
          </a:prstGeom>
          <a:noFill/>
        </p:spPr>
        <p:txBody>
          <a:bodyPr wrap="square" rtlCol="0">
            <a:spAutoFit/>
          </a:bodyPr>
          <a:lstStyle/>
          <a:p>
            <a:pPr algn="ctr"/>
            <a:r>
              <a:rPr lang="en-AU" b="1" dirty="0" smtClean="0"/>
              <a:t>Rocks formations made by glaciers.</a:t>
            </a:r>
            <a:endParaRPr lang="en-AU" b="1" dirty="0"/>
          </a:p>
        </p:txBody>
      </p:sp>
      <p:sp>
        <p:nvSpPr>
          <p:cNvPr id="7" name="TextBox 6"/>
          <p:cNvSpPr txBox="1"/>
          <p:nvPr/>
        </p:nvSpPr>
        <p:spPr>
          <a:xfrm>
            <a:off x="6429388" y="1643050"/>
            <a:ext cx="2357454" cy="646331"/>
          </a:xfrm>
          <a:prstGeom prst="rect">
            <a:avLst/>
          </a:prstGeom>
          <a:noFill/>
        </p:spPr>
        <p:txBody>
          <a:bodyPr wrap="square" rtlCol="0">
            <a:spAutoFit/>
          </a:bodyPr>
          <a:lstStyle/>
          <a:p>
            <a:pPr algn="ctr"/>
            <a:r>
              <a:rPr lang="en-AU" b="1" dirty="0" smtClean="0"/>
              <a:t>600 Million</a:t>
            </a:r>
          </a:p>
          <a:p>
            <a:pPr algn="ctr"/>
            <a:r>
              <a:rPr lang="en-AU" b="1" dirty="0" smtClean="0"/>
              <a:t>Years Ago?</a:t>
            </a:r>
            <a:endParaRPr lang="en-AU" b="1" dirty="0"/>
          </a:p>
        </p:txBody>
      </p:sp>
      <p:sp>
        <p:nvSpPr>
          <p:cNvPr id="8" name="Rectangle 7"/>
          <p:cNvSpPr/>
          <p:nvPr/>
        </p:nvSpPr>
        <p:spPr>
          <a:xfrm>
            <a:off x="0" y="0"/>
            <a:ext cx="9144000" cy="369332"/>
          </a:xfrm>
          <a:prstGeom prst="rect">
            <a:avLst/>
          </a:prstGeom>
          <a:ln>
            <a:solidFill>
              <a:schemeClr val="tx1"/>
            </a:solidFill>
          </a:ln>
        </p:spPr>
        <p:txBody>
          <a:bodyPr wrap="square">
            <a:spAutoFit/>
          </a:bodyPr>
          <a:lstStyle/>
          <a:p>
            <a:pPr algn="ctr"/>
            <a:r>
              <a:rPr lang="en-AU" b="1" u="sng" dirty="0" smtClean="0">
                <a:latin typeface="+mj-lt"/>
              </a:rPr>
              <a:t>When</a:t>
            </a:r>
            <a:r>
              <a:rPr lang="en-AU" b="1" u="sng" dirty="0" smtClean="0"/>
              <a:t> Did Glaciers First Appear?</a:t>
            </a:r>
            <a:endParaRPr lang="en-AU"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8604"/>
            <a:ext cx="9144000" cy="714396"/>
          </a:xfrm>
          <a:ln>
            <a:solidFill>
              <a:schemeClr val="tx1"/>
            </a:solidFill>
          </a:ln>
        </p:spPr>
        <p:txBody>
          <a:bodyPr>
            <a:noAutofit/>
          </a:bodyPr>
          <a:lstStyle/>
          <a:p>
            <a:r>
              <a:rPr lang="en-US" sz="1400" dirty="0" smtClean="0"/>
              <a:t>According to Genesis 1:9-13 the dry land appeared on day 3 of the creation week. According to radiometric dating methods they are up to 600 million years old. </a:t>
            </a:r>
            <a:br>
              <a:rPr lang="en-US" sz="1400" dirty="0" smtClean="0"/>
            </a:br>
            <a:r>
              <a:rPr lang="en-US" sz="1400" b="1" dirty="0" smtClean="0"/>
              <a:t>(</a:t>
            </a:r>
            <a:r>
              <a:rPr lang="en-AU" sz="1400" b="1" dirty="0"/>
              <a:t>Radiometric Dating For Geologists, E. I. Hamilton, </a:t>
            </a:r>
            <a:r>
              <a:rPr lang="en-AU" sz="1400" b="1" dirty="0" err="1"/>
              <a:t>Interscience</a:t>
            </a:r>
            <a:r>
              <a:rPr lang="en-AU" sz="1400" b="1" dirty="0"/>
              <a:t> Publishers, London, </a:t>
            </a:r>
            <a:r>
              <a:rPr lang="en-AU" sz="1400" b="1" dirty="0" smtClean="0"/>
              <a:t> </a:t>
            </a:r>
            <a:r>
              <a:rPr lang="en-US" sz="1400" b="1" dirty="0" smtClean="0"/>
              <a:t>1968</a:t>
            </a:r>
            <a:r>
              <a:rPr lang="en-US" sz="1400" b="1" dirty="0"/>
              <a:t>, Page </a:t>
            </a:r>
            <a:r>
              <a:rPr lang="en-US" sz="1400" b="1" dirty="0" smtClean="0"/>
              <a:t>309.).</a:t>
            </a:r>
            <a:endParaRPr lang="en-AU" sz="1400" b="1" dirty="0"/>
          </a:p>
        </p:txBody>
      </p:sp>
      <p:pic>
        <p:nvPicPr>
          <p:cNvPr id="26626" name="Picture 2" descr="G:\GapTheory\Photos\Orogeny.jpg"/>
          <p:cNvPicPr>
            <a:picLocks noChangeAspect="1" noChangeArrowheads="1"/>
          </p:cNvPicPr>
          <p:nvPr/>
        </p:nvPicPr>
        <p:blipFill>
          <a:blip r:embed="rId2"/>
          <a:srcRect/>
          <a:stretch>
            <a:fillRect/>
          </a:stretch>
        </p:blipFill>
        <p:spPr bwMode="auto">
          <a:xfrm>
            <a:off x="0" y="1304925"/>
            <a:ext cx="4114800" cy="5553075"/>
          </a:xfrm>
          <a:prstGeom prst="rect">
            <a:avLst/>
          </a:prstGeom>
          <a:noFill/>
        </p:spPr>
      </p:pic>
      <p:pic>
        <p:nvPicPr>
          <p:cNvPr id="26627" name="Picture 3" descr="F:\IMAGES\MonumentValley\l734171.jpg"/>
          <p:cNvPicPr>
            <a:picLocks noChangeAspect="1" noChangeArrowheads="1"/>
          </p:cNvPicPr>
          <p:nvPr/>
        </p:nvPicPr>
        <p:blipFill>
          <a:blip r:embed="rId3"/>
          <a:srcRect/>
          <a:stretch>
            <a:fillRect/>
          </a:stretch>
        </p:blipFill>
        <p:spPr bwMode="auto">
          <a:xfrm>
            <a:off x="4500562" y="1214422"/>
            <a:ext cx="4191003" cy="3143252"/>
          </a:xfrm>
          <a:prstGeom prst="rect">
            <a:avLst/>
          </a:prstGeom>
          <a:noFill/>
        </p:spPr>
      </p:pic>
      <p:sp>
        <p:nvSpPr>
          <p:cNvPr id="2662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AU"/>
          </a:p>
        </p:txBody>
      </p:sp>
      <p:sp>
        <p:nvSpPr>
          <p:cNvPr id="8" name="TextBox 7"/>
          <p:cNvSpPr txBox="1"/>
          <p:nvPr/>
        </p:nvSpPr>
        <p:spPr>
          <a:xfrm>
            <a:off x="4286248" y="4429132"/>
            <a:ext cx="4714908" cy="369332"/>
          </a:xfrm>
          <a:prstGeom prst="rect">
            <a:avLst/>
          </a:prstGeom>
          <a:noFill/>
          <a:ln>
            <a:solidFill>
              <a:schemeClr val="tx1"/>
            </a:solidFill>
          </a:ln>
        </p:spPr>
        <p:txBody>
          <a:bodyPr wrap="square" rtlCol="0">
            <a:spAutoFit/>
          </a:bodyPr>
          <a:lstStyle/>
          <a:p>
            <a:pPr algn="ctr"/>
            <a:r>
              <a:rPr lang="en-AU" b="1" dirty="0" smtClean="0"/>
              <a:t>Mountain Range Ages</a:t>
            </a:r>
            <a:endParaRPr lang="en-AU" b="1" dirty="0"/>
          </a:p>
        </p:txBody>
      </p:sp>
      <p:sp>
        <p:nvSpPr>
          <p:cNvPr id="9" name="Rectangle 8"/>
          <p:cNvSpPr/>
          <p:nvPr/>
        </p:nvSpPr>
        <p:spPr>
          <a:xfrm>
            <a:off x="0" y="0"/>
            <a:ext cx="9144000" cy="369332"/>
          </a:xfrm>
          <a:prstGeom prst="rect">
            <a:avLst/>
          </a:prstGeom>
          <a:ln>
            <a:solidFill>
              <a:schemeClr val="tx1"/>
            </a:solidFill>
          </a:ln>
        </p:spPr>
        <p:txBody>
          <a:bodyPr wrap="square">
            <a:spAutoFit/>
          </a:bodyPr>
          <a:lstStyle/>
          <a:p>
            <a:pPr algn="ctr"/>
            <a:r>
              <a:rPr lang="en-US" b="1" u="sng" dirty="0" smtClean="0"/>
              <a:t>How Old Are Mountain Ranges?</a:t>
            </a:r>
            <a:endParaRPr lang="en-AU" dirty="0"/>
          </a:p>
        </p:txBody>
      </p:sp>
      <p:graphicFrame>
        <p:nvGraphicFramePr>
          <p:cNvPr id="10" name="Table 9"/>
          <p:cNvGraphicFramePr>
            <a:graphicFrameLocks noGrp="1"/>
          </p:cNvGraphicFramePr>
          <p:nvPr/>
        </p:nvGraphicFramePr>
        <p:xfrm>
          <a:off x="4286248" y="5286388"/>
          <a:ext cx="4714908" cy="1323975"/>
        </p:xfrm>
        <a:graphic>
          <a:graphicData uri="http://schemas.openxmlformats.org/drawingml/2006/table">
            <a:tbl>
              <a:tblPr/>
              <a:tblGrid>
                <a:gridCol w="1112544"/>
                <a:gridCol w="753983"/>
                <a:gridCol w="697016"/>
                <a:gridCol w="753983"/>
                <a:gridCol w="643399"/>
                <a:gridCol w="753983"/>
              </a:tblGrid>
              <a:tr h="190500">
                <a:tc>
                  <a:txBody>
                    <a:bodyPr/>
                    <a:lstStyle/>
                    <a:p>
                      <a:pPr algn="ctr" fontAlgn="b"/>
                      <a:r>
                        <a:rPr lang="en-AU" sz="1100" b="1" i="0" u="sng" strike="noStrike">
                          <a:solidFill>
                            <a:srgbClr val="000000"/>
                          </a:solidFill>
                          <a:latin typeface="Calibri"/>
                        </a:rPr>
                        <a:t>Orogeny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100" b="1" i="0" u="sng" strike="noStrike">
                          <a:solidFill>
                            <a:srgbClr val="000000"/>
                          </a:solidFill>
                          <a:latin typeface="Calibri"/>
                        </a:rPr>
                        <a:t>Age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100" b="1" i="0" u="sng" strike="noStrike">
                          <a:solidFill>
                            <a:srgbClr val="000000"/>
                          </a:solidFill>
                          <a:latin typeface="Calibri"/>
                        </a:rPr>
                        <a:t>Orogeny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100" b="1" i="0" u="sng" strike="noStrike">
                          <a:solidFill>
                            <a:srgbClr val="000000"/>
                          </a:solidFill>
                          <a:latin typeface="Calibri"/>
                        </a:rPr>
                        <a:t>Age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100" b="1" i="0" u="sng" strike="noStrike">
                          <a:solidFill>
                            <a:srgbClr val="000000"/>
                          </a:solidFill>
                          <a:latin typeface="Calibri"/>
                        </a:rPr>
                        <a:t>Orogeny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100" b="1" i="0" u="sng" strike="noStrike">
                          <a:solidFill>
                            <a:srgbClr val="000000"/>
                          </a:solidFill>
                          <a:latin typeface="Calibri"/>
                        </a:rPr>
                        <a:t>Age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l" fontAlgn="b"/>
                      <a:r>
                        <a:rPr lang="en-AU" sz="1000" b="0" i="0" u="none" strike="noStrike">
                          <a:latin typeface="Arial"/>
                        </a:rPr>
                        <a:t>Senegal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000" b="0" i="0" u="none" strike="noStrike">
                          <a:latin typeface="Arial"/>
                        </a:rPr>
                        <a:t>580 - 350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000" b="0" i="0" u="none" strike="noStrike">
                          <a:latin typeface="Arial"/>
                        </a:rPr>
                        <a:t>Mdagascar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000" b="0" i="0" u="none" strike="noStrike">
                          <a:latin typeface="Arial"/>
                        </a:rPr>
                        <a:t>800 - 450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000" b="0" i="0" u="none" strike="noStrike">
                          <a:latin typeface="Arial"/>
                        </a:rPr>
                        <a:t>Somalia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000" b="0" i="0" u="none" strike="noStrike">
                          <a:latin typeface="Arial"/>
                        </a:rPr>
                        <a:t>680 - 450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l" fontAlgn="b"/>
                      <a:r>
                        <a:rPr lang="en-AU" sz="1000" b="0" i="0" u="none" strike="noStrike">
                          <a:latin typeface="Arial"/>
                        </a:rPr>
                        <a:t>Sierra Leone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000" b="0" i="0" u="none" strike="noStrike">
                          <a:latin typeface="Arial"/>
                        </a:rPr>
                        <a:t>580 - 450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000" b="0" i="0" u="none" strike="noStrike">
                          <a:latin typeface="Arial"/>
                        </a:rPr>
                        <a:t>Zambia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000" b="0" i="0" u="none" strike="noStrike">
                          <a:latin typeface="Arial"/>
                        </a:rPr>
                        <a:t>800 - 450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000" b="0" i="0" u="none" strike="noStrike">
                          <a:latin typeface="Arial"/>
                        </a:rPr>
                        <a:t>Kenya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000" b="0" i="0" u="none" strike="noStrike">
                          <a:latin typeface="Arial"/>
                        </a:rPr>
                        <a:t>800 - 450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l" fontAlgn="b"/>
                      <a:r>
                        <a:rPr lang="en-AU" sz="1000" b="0" i="0" u="none" strike="noStrike">
                          <a:latin typeface="Arial"/>
                        </a:rPr>
                        <a:t>Mauritiana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000" b="0" i="0" u="none" strike="noStrike">
                          <a:latin typeface="Arial"/>
                        </a:rPr>
                        <a:t>680 - 350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000" b="0" i="0" u="none" strike="noStrike">
                          <a:latin typeface="Arial"/>
                        </a:rPr>
                        <a:t>Rhodesia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000" b="0" i="0" u="none" strike="noStrike">
                          <a:latin typeface="Arial"/>
                        </a:rPr>
                        <a:t>800 - 450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000" b="0" i="0" u="none" strike="noStrike">
                          <a:latin typeface="Arial"/>
                        </a:rPr>
                        <a:t>Malawi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000" b="0" i="0" u="none" strike="noStrike">
                          <a:latin typeface="Arial"/>
                        </a:rPr>
                        <a:t>800 - 350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l" fontAlgn="b"/>
                      <a:r>
                        <a:rPr lang="en-AU" sz="1000" b="0" i="0" u="none" strike="noStrike">
                          <a:latin typeface="Arial"/>
                        </a:rPr>
                        <a:t>Haggar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000" b="0" i="0" u="none" strike="noStrike">
                          <a:latin typeface="Arial"/>
                        </a:rPr>
                        <a:t>800 - 450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000" b="0" i="0" u="none" strike="noStrike">
                          <a:latin typeface="Arial"/>
                        </a:rPr>
                        <a:t>Egypt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000" b="0" i="0" u="none" strike="noStrike">
                          <a:latin typeface="Arial"/>
                        </a:rPr>
                        <a:t>530- 350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000" b="0" i="0" u="none" strike="noStrike">
                          <a:latin typeface="Arial"/>
                        </a:rPr>
                        <a:t>Congo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000" b="0" i="0" u="none" strike="noStrike">
                          <a:latin typeface="Arial"/>
                        </a:rPr>
                        <a:t>800 - 450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l" fontAlgn="b"/>
                      <a:r>
                        <a:rPr lang="en-AU" sz="1000" b="0" i="0" u="none" strike="noStrike">
                          <a:latin typeface="Arial"/>
                        </a:rPr>
                        <a:t>Dahomey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000" b="0" i="0" u="none" strike="noStrike">
                          <a:latin typeface="Arial"/>
                        </a:rPr>
                        <a:t>800 - 450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000" b="0" i="0" u="none" strike="noStrike">
                          <a:latin typeface="Arial"/>
                        </a:rPr>
                        <a:t>Cameroon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000" b="0" i="0" u="none" strike="noStrike">
                          <a:latin typeface="Arial"/>
                        </a:rPr>
                        <a:t>680 - 450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000" b="0" i="0" u="none" strike="noStrike">
                          <a:latin typeface="Arial"/>
                        </a:rPr>
                        <a:t>Cape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000" b="0" i="0" u="none" strike="noStrike">
                          <a:latin typeface="Arial"/>
                        </a:rPr>
                        <a:t>680 - 450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l" fontAlgn="b"/>
                      <a:r>
                        <a:rPr lang="en-AU" sz="1000" b="0" i="0" u="none" strike="noStrike">
                          <a:latin typeface="Arial"/>
                        </a:rPr>
                        <a:t>Central Africa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000" b="0" i="0" u="none" strike="noStrike">
                          <a:latin typeface="Arial"/>
                        </a:rPr>
                        <a:t>800 - 450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000" b="0" i="0" u="none" strike="noStrike">
                          <a:latin typeface="Arial"/>
                        </a:rPr>
                        <a:t>Uganda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000" b="0" i="0" u="none" strike="noStrike">
                          <a:latin typeface="Arial"/>
                        </a:rPr>
                        <a:t>450 - 580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000" b="0" i="0" u="none" strike="noStrike">
                          <a:latin typeface="Arial"/>
                        </a:rPr>
                        <a:t>Nigeria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000" b="0" i="0" u="none" strike="noStrike">
                          <a:latin typeface="Arial"/>
                        </a:rPr>
                        <a:t>800 - 350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l" fontAlgn="b"/>
                      <a:r>
                        <a:rPr lang="en-AU" sz="1000" b="0" i="0" u="none" strike="noStrike">
                          <a:latin typeface="Arial"/>
                        </a:rPr>
                        <a:t>Ethiopia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000" b="0" i="0" u="none" strike="noStrike">
                          <a:latin typeface="Arial"/>
                        </a:rPr>
                        <a:t>350 - 580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000" b="0" i="0" u="none" strike="noStrike">
                          <a:latin typeface="Arial"/>
                        </a:rPr>
                        <a:t>Tanzania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000" b="0" i="0" u="none" strike="noStrike">
                          <a:latin typeface="Arial"/>
                        </a:rPr>
                        <a:t>800 - 450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000" b="0" i="0" u="none" strike="noStrike">
                          <a:latin typeface="Arial"/>
                        </a:rPr>
                        <a:t>Angola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000" b="0" i="0" u="none" strike="noStrike" dirty="0">
                          <a:latin typeface="Arial"/>
                        </a:rPr>
                        <a:t>800 - 450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1" name="TextBox 10"/>
          <p:cNvSpPr txBox="1"/>
          <p:nvPr/>
        </p:nvSpPr>
        <p:spPr>
          <a:xfrm>
            <a:off x="4286248" y="4857760"/>
            <a:ext cx="4714908" cy="369332"/>
          </a:xfrm>
          <a:prstGeom prst="rect">
            <a:avLst/>
          </a:prstGeom>
          <a:noFill/>
          <a:ln>
            <a:solidFill>
              <a:schemeClr val="tx1"/>
            </a:solidFill>
          </a:ln>
        </p:spPr>
        <p:txBody>
          <a:bodyPr wrap="square" rtlCol="0">
            <a:spAutoFit/>
          </a:bodyPr>
          <a:lstStyle/>
          <a:p>
            <a:pPr algn="ctr"/>
            <a:r>
              <a:rPr lang="en-AU" b="1" dirty="0" smtClean="0"/>
              <a:t>Millions Of Years</a:t>
            </a:r>
            <a:endParaRPr lang="en-AU"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2844" y="1714488"/>
          <a:ext cx="4530734" cy="4064004"/>
        </p:xfrm>
        <a:graphic>
          <a:graphicData uri="http://schemas.openxmlformats.org/drawingml/2006/table">
            <a:tbl>
              <a:tblPr/>
              <a:tblGrid>
                <a:gridCol w="2423032"/>
                <a:gridCol w="897609"/>
                <a:gridCol w="1210093"/>
              </a:tblGrid>
              <a:tr h="145143">
                <a:tc>
                  <a:txBody>
                    <a:bodyPr/>
                    <a:lstStyle/>
                    <a:p>
                      <a:pPr>
                        <a:spcAft>
                          <a:spcPts val="0"/>
                        </a:spcAft>
                      </a:pPr>
                      <a:r>
                        <a:rPr lang="en-AU" sz="900" b="1" dirty="0">
                          <a:latin typeface="Arial"/>
                          <a:ea typeface="Times New Roman"/>
                          <a:cs typeface="Times New Roman"/>
                        </a:rPr>
                        <a:t>Fossil Zone</a:t>
                      </a:r>
                      <a:endParaRPr lang="en-AU" sz="900" dirty="0">
                        <a:latin typeface="Times New Roman"/>
                        <a:ea typeface="Times New Roman"/>
                        <a:cs typeface="Times New Roman"/>
                      </a:endParaRPr>
                    </a:p>
                  </a:txBody>
                  <a:tcPr marL="61472" marR="614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900" b="1">
                          <a:latin typeface="Arial"/>
                          <a:ea typeface="Times New Roman"/>
                          <a:cs typeface="Times New Roman"/>
                        </a:rPr>
                        <a:t>Million Years </a:t>
                      </a:r>
                      <a:endParaRPr lang="en-AU" sz="900">
                        <a:latin typeface="Times New Roman"/>
                        <a:ea typeface="Times New Roman"/>
                        <a:cs typeface="Times New Roman"/>
                      </a:endParaRPr>
                    </a:p>
                  </a:txBody>
                  <a:tcPr marL="61472" marR="614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AU" sz="900" b="1">
                          <a:latin typeface="Arial"/>
                          <a:ea typeface="Times New Roman"/>
                          <a:cs typeface="Times New Roman"/>
                        </a:rPr>
                        <a:t>Geologic Age</a:t>
                      </a:r>
                      <a:endParaRPr lang="en-AU" sz="900">
                        <a:latin typeface="Times New Roman"/>
                        <a:ea typeface="Times New Roman"/>
                        <a:cs typeface="Times New Roman"/>
                      </a:endParaRPr>
                    </a:p>
                  </a:txBody>
                  <a:tcPr marL="61472" marR="614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143">
                <a:tc>
                  <a:txBody>
                    <a:bodyPr/>
                    <a:lstStyle/>
                    <a:p>
                      <a:pPr>
                        <a:spcAft>
                          <a:spcPts val="0"/>
                        </a:spcAft>
                      </a:pPr>
                      <a:r>
                        <a:rPr lang="en-AU" sz="900">
                          <a:latin typeface="Arial"/>
                          <a:ea typeface="Times New Roman"/>
                          <a:cs typeface="Times New Roman"/>
                        </a:rPr>
                        <a:t>Baculites chnolobalus</a:t>
                      </a:r>
                      <a:endParaRPr lang="en-AU" sz="900">
                        <a:latin typeface="Times New Roman"/>
                        <a:ea typeface="Times New Roman"/>
                        <a:cs typeface="Times New Roman"/>
                      </a:endParaRPr>
                    </a:p>
                  </a:txBody>
                  <a:tcPr marL="61472" marR="614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900">
                          <a:latin typeface="Arial"/>
                          <a:ea typeface="Times New Roman"/>
                          <a:cs typeface="Times New Roman"/>
                        </a:rPr>
                        <a:t>69.42</a:t>
                      </a:r>
                      <a:endParaRPr lang="en-AU" sz="900">
                        <a:latin typeface="Times New Roman"/>
                        <a:ea typeface="Times New Roman"/>
                        <a:cs typeface="Times New Roman"/>
                      </a:endParaRPr>
                    </a:p>
                  </a:txBody>
                  <a:tcPr marL="61472" marR="614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AU" sz="900" dirty="0">
                          <a:latin typeface="Arial"/>
                          <a:ea typeface="Times New Roman"/>
                          <a:cs typeface="Times New Roman"/>
                        </a:rPr>
                        <a:t>Early </a:t>
                      </a:r>
                      <a:r>
                        <a:rPr lang="en-AU" sz="900" dirty="0" err="1">
                          <a:latin typeface="Arial"/>
                          <a:ea typeface="Times New Roman"/>
                          <a:cs typeface="Times New Roman"/>
                        </a:rPr>
                        <a:t>Maastrichtian</a:t>
                      </a:r>
                      <a:endParaRPr lang="en-AU" sz="900" dirty="0">
                        <a:latin typeface="Times New Roman"/>
                        <a:ea typeface="Times New Roman"/>
                        <a:cs typeface="Times New Roman"/>
                      </a:endParaRPr>
                    </a:p>
                  </a:txBody>
                  <a:tcPr marL="61472" marR="614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143">
                <a:tc>
                  <a:txBody>
                    <a:bodyPr/>
                    <a:lstStyle/>
                    <a:p>
                      <a:pPr>
                        <a:spcAft>
                          <a:spcPts val="0"/>
                        </a:spcAft>
                      </a:pPr>
                      <a:r>
                        <a:rPr lang="en-AU" sz="900">
                          <a:latin typeface="Arial"/>
                          <a:ea typeface="Times New Roman"/>
                          <a:cs typeface="Times New Roman"/>
                        </a:rPr>
                        <a:t>Baculites, compressus</a:t>
                      </a:r>
                      <a:endParaRPr lang="en-AU" sz="900">
                        <a:latin typeface="Times New Roman"/>
                        <a:ea typeface="Times New Roman"/>
                        <a:cs typeface="Times New Roman"/>
                      </a:endParaRPr>
                    </a:p>
                  </a:txBody>
                  <a:tcPr marL="61472" marR="614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900">
                          <a:latin typeface="Arial"/>
                          <a:ea typeface="Times New Roman"/>
                          <a:cs typeface="Times New Roman"/>
                        </a:rPr>
                        <a:t>73.35</a:t>
                      </a:r>
                      <a:endParaRPr lang="en-AU" sz="900">
                        <a:latin typeface="Times New Roman"/>
                        <a:ea typeface="Times New Roman"/>
                        <a:cs typeface="Times New Roman"/>
                      </a:endParaRPr>
                    </a:p>
                  </a:txBody>
                  <a:tcPr marL="61472" marR="614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AU" sz="900">
                          <a:latin typeface="Arial"/>
                          <a:ea typeface="Times New Roman"/>
                          <a:cs typeface="Times New Roman"/>
                        </a:rPr>
                        <a:t>Late Campanian</a:t>
                      </a:r>
                      <a:endParaRPr lang="en-AU" sz="900">
                        <a:latin typeface="Times New Roman"/>
                        <a:ea typeface="Times New Roman"/>
                        <a:cs typeface="Times New Roman"/>
                      </a:endParaRPr>
                    </a:p>
                  </a:txBody>
                  <a:tcPr marL="61472" marR="614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143">
                <a:tc>
                  <a:txBody>
                    <a:bodyPr/>
                    <a:lstStyle/>
                    <a:p>
                      <a:pPr>
                        <a:spcAft>
                          <a:spcPts val="0"/>
                        </a:spcAft>
                      </a:pPr>
                      <a:r>
                        <a:rPr lang="en-AU" sz="900">
                          <a:latin typeface="Arial"/>
                          <a:ea typeface="Times New Roman"/>
                          <a:cs typeface="Times New Roman"/>
                        </a:rPr>
                        <a:t>Exitelocerasjenneyi</a:t>
                      </a:r>
                      <a:endParaRPr lang="en-AU" sz="900">
                        <a:latin typeface="Times New Roman"/>
                        <a:ea typeface="Times New Roman"/>
                        <a:cs typeface="Times New Roman"/>
                      </a:endParaRPr>
                    </a:p>
                  </a:txBody>
                  <a:tcPr marL="61472" marR="614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900">
                          <a:latin typeface="Arial"/>
                          <a:ea typeface="Times New Roman"/>
                          <a:cs typeface="Times New Roman"/>
                        </a:rPr>
                        <a:t>74.76</a:t>
                      </a:r>
                      <a:endParaRPr lang="en-AU" sz="900">
                        <a:latin typeface="Times New Roman"/>
                        <a:ea typeface="Times New Roman"/>
                        <a:cs typeface="Times New Roman"/>
                      </a:endParaRPr>
                    </a:p>
                  </a:txBody>
                  <a:tcPr marL="61472" marR="614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AU" sz="900">
                          <a:latin typeface="Arial"/>
                          <a:ea typeface="Times New Roman"/>
                          <a:cs typeface="Times New Roman"/>
                        </a:rPr>
                        <a:t>Late Campanian</a:t>
                      </a:r>
                      <a:endParaRPr lang="en-AU" sz="900">
                        <a:latin typeface="Times New Roman"/>
                        <a:ea typeface="Times New Roman"/>
                        <a:cs typeface="Times New Roman"/>
                      </a:endParaRPr>
                    </a:p>
                  </a:txBody>
                  <a:tcPr marL="61472" marR="614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143">
                <a:tc>
                  <a:txBody>
                    <a:bodyPr/>
                    <a:lstStyle/>
                    <a:p>
                      <a:pPr>
                        <a:spcAft>
                          <a:spcPts val="0"/>
                        </a:spcAft>
                      </a:pPr>
                      <a:r>
                        <a:rPr lang="en-AU" sz="900">
                          <a:latin typeface="Arial"/>
                          <a:ea typeface="Times New Roman"/>
                          <a:cs typeface="Times New Roman"/>
                        </a:rPr>
                        <a:t>Didymoceras stevensoni</a:t>
                      </a:r>
                      <a:endParaRPr lang="en-AU" sz="900">
                        <a:latin typeface="Times New Roman"/>
                        <a:ea typeface="Times New Roman"/>
                        <a:cs typeface="Times New Roman"/>
                      </a:endParaRPr>
                    </a:p>
                  </a:txBody>
                  <a:tcPr marL="61472" marR="614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900">
                          <a:latin typeface="Arial"/>
                          <a:ea typeface="Times New Roman"/>
                          <a:cs typeface="Times New Roman"/>
                        </a:rPr>
                        <a:t>75.37</a:t>
                      </a:r>
                      <a:endParaRPr lang="en-AU" sz="900">
                        <a:latin typeface="Times New Roman"/>
                        <a:ea typeface="Times New Roman"/>
                        <a:cs typeface="Times New Roman"/>
                      </a:endParaRPr>
                    </a:p>
                  </a:txBody>
                  <a:tcPr marL="61472" marR="614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AU" sz="900">
                          <a:latin typeface="Arial"/>
                          <a:ea typeface="Times New Roman"/>
                          <a:cs typeface="Times New Roman"/>
                        </a:rPr>
                        <a:t>Late Campanian</a:t>
                      </a:r>
                      <a:endParaRPr lang="en-AU" sz="900">
                        <a:latin typeface="Times New Roman"/>
                        <a:ea typeface="Times New Roman"/>
                        <a:cs typeface="Times New Roman"/>
                      </a:endParaRPr>
                    </a:p>
                  </a:txBody>
                  <a:tcPr marL="61472" marR="614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143">
                <a:tc>
                  <a:txBody>
                    <a:bodyPr/>
                    <a:lstStyle/>
                    <a:p>
                      <a:pPr>
                        <a:spcAft>
                          <a:spcPts val="0"/>
                        </a:spcAft>
                      </a:pPr>
                      <a:r>
                        <a:rPr lang="en-AU" sz="900">
                          <a:latin typeface="Arial"/>
                          <a:ea typeface="Times New Roman"/>
                          <a:cs typeface="Times New Roman"/>
                        </a:rPr>
                        <a:t>Didymoceras nebrascense</a:t>
                      </a:r>
                      <a:endParaRPr lang="en-AU" sz="900">
                        <a:latin typeface="Times New Roman"/>
                        <a:ea typeface="Times New Roman"/>
                        <a:cs typeface="Times New Roman"/>
                      </a:endParaRPr>
                    </a:p>
                  </a:txBody>
                  <a:tcPr marL="61472" marR="614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900">
                          <a:latin typeface="Arial"/>
                          <a:ea typeface="Times New Roman"/>
                          <a:cs typeface="Times New Roman"/>
                        </a:rPr>
                        <a:t>75.89</a:t>
                      </a:r>
                      <a:endParaRPr lang="en-AU" sz="900">
                        <a:latin typeface="Times New Roman"/>
                        <a:ea typeface="Times New Roman"/>
                        <a:cs typeface="Times New Roman"/>
                      </a:endParaRPr>
                    </a:p>
                  </a:txBody>
                  <a:tcPr marL="61472" marR="614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AU" sz="900">
                          <a:latin typeface="Arial"/>
                          <a:ea typeface="Times New Roman"/>
                          <a:cs typeface="Times New Roman"/>
                        </a:rPr>
                        <a:t>Late Campanian</a:t>
                      </a:r>
                      <a:endParaRPr lang="en-AU" sz="900">
                        <a:latin typeface="Times New Roman"/>
                        <a:ea typeface="Times New Roman"/>
                        <a:cs typeface="Times New Roman"/>
                      </a:endParaRPr>
                    </a:p>
                  </a:txBody>
                  <a:tcPr marL="61472" marR="614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143">
                <a:tc>
                  <a:txBody>
                    <a:bodyPr/>
                    <a:lstStyle/>
                    <a:p>
                      <a:pPr>
                        <a:spcAft>
                          <a:spcPts val="0"/>
                        </a:spcAft>
                      </a:pPr>
                      <a:r>
                        <a:rPr lang="en-AU" sz="900">
                          <a:latin typeface="Arial"/>
                          <a:ea typeface="Times New Roman"/>
                          <a:cs typeface="Times New Roman"/>
                        </a:rPr>
                        <a:t>Baculites obtusus</a:t>
                      </a:r>
                      <a:endParaRPr lang="en-AU" sz="900">
                        <a:latin typeface="Times New Roman"/>
                        <a:ea typeface="Times New Roman"/>
                        <a:cs typeface="Times New Roman"/>
                      </a:endParaRPr>
                    </a:p>
                  </a:txBody>
                  <a:tcPr marL="61472" marR="614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900">
                          <a:latin typeface="Arial"/>
                          <a:ea typeface="Times New Roman"/>
                          <a:cs typeface="Times New Roman"/>
                        </a:rPr>
                        <a:t>80.54</a:t>
                      </a:r>
                      <a:endParaRPr lang="en-AU" sz="900">
                        <a:latin typeface="Times New Roman"/>
                        <a:ea typeface="Times New Roman"/>
                        <a:cs typeface="Times New Roman"/>
                      </a:endParaRPr>
                    </a:p>
                  </a:txBody>
                  <a:tcPr marL="61472" marR="614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AU" sz="900">
                          <a:latin typeface="Arial"/>
                          <a:ea typeface="Times New Roman"/>
                          <a:cs typeface="Times New Roman"/>
                        </a:rPr>
                        <a:t>Mid Campanian</a:t>
                      </a:r>
                      <a:endParaRPr lang="en-AU" sz="900">
                        <a:latin typeface="Times New Roman"/>
                        <a:ea typeface="Times New Roman"/>
                        <a:cs typeface="Times New Roman"/>
                      </a:endParaRPr>
                    </a:p>
                  </a:txBody>
                  <a:tcPr marL="61472" marR="614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143">
                <a:tc>
                  <a:txBody>
                    <a:bodyPr/>
                    <a:lstStyle/>
                    <a:p>
                      <a:pPr>
                        <a:spcAft>
                          <a:spcPts val="0"/>
                        </a:spcAft>
                      </a:pPr>
                      <a:r>
                        <a:rPr lang="en-AU" sz="900">
                          <a:latin typeface="Arial"/>
                          <a:ea typeface="Times New Roman"/>
                          <a:cs typeface="Times New Roman"/>
                        </a:rPr>
                        <a:t>Scaphites hippocrepis </a:t>
                      </a:r>
                      <a:endParaRPr lang="en-AU" sz="900">
                        <a:latin typeface="Times New Roman"/>
                        <a:ea typeface="Times New Roman"/>
                        <a:cs typeface="Times New Roman"/>
                      </a:endParaRPr>
                    </a:p>
                  </a:txBody>
                  <a:tcPr marL="61472" marR="614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900">
                          <a:latin typeface="Arial"/>
                          <a:ea typeface="Times New Roman"/>
                          <a:cs typeface="Times New Roman"/>
                        </a:rPr>
                        <a:t>81.71</a:t>
                      </a:r>
                      <a:endParaRPr lang="en-AU" sz="900">
                        <a:latin typeface="Times New Roman"/>
                        <a:ea typeface="Times New Roman"/>
                        <a:cs typeface="Times New Roman"/>
                      </a:endParaRPr>
                    </a:p>
                  </a:txBody>
                  <a:tcPr marL="61472" marR="614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AU" sz="900">
                          <a:latin typeface="Arial"/>
                          <a:ea typeface="Times New Roman"/>
                          <a:cs typeface="Times New Roman"/>
                        </a:rPr>
                        <a:t>Early Campanian</a:t>
                      </a:r>
                      <a:endParaRPr lang="en-AU" sz="900">
                        <a:latin typeface="Times New Roman"/>
                        <a:ea typeface="Times New Roman"/>
                        <a:cs typeface="Times New Roman"/>
                      </a:endParaRPr>
                    </a:p>
                  </a:txBody>
                  <a:tcPr marL="61472" marR="614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143">
                <a:tc>
                  <a:txBody>
                    <a:bodyPr/>
                    <a:lstStyle/>
                    <a:p>
                      <a:pPr>
                        <a:spcAft>
                          <a:spcPts val="0"/>
                        </a:spcAft>
                      </a:pPr>
                      <a:r>
                        <a:rPr lang="en-AU" sz="900">
                          <a:latin typeface="Arial"/>
                          <a:ea typeface="Times New Roman"/>
                          <a:cs typeface="Times New Roman"/>
                        </a:rPr>
                        <a:t>Desmoscaphites bassleri</a:t>
                      </a:r>
                      <a:endParaRPr lang="en-AU" sz="900">
                        <a:latin typeface="Times New Roman"/>
                        <a:ea typeface="Times New Roman"/>
                        <a:cs typeface="Times New Roman"/>
                      </a:endParaRPr>
                    </a:p>
                  </a:txBody>
                  <a:tcPr marL="61472" marR="614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900">
                          <a:latin typeface="Arial"/>
                          <a:ea typeface="Times New Roman"/>
                          <a:cs typeface="Times New Roman"/>
                        </a:rPr>
                        <a:t>83.91</a:t>
                      </a:r>
                      <a:endParaRPr lang="en-AU" sz="900">
                        <a:latin typeface="Times New Roman"/>
                        <a:ea typeface="Times New Roman"/>
                        <a:cs typeface="Times New Roman"/>
                      </a:endParaRPr>
                    </a:p>
                  </a:txBody>
                  <a:tcPr marL="61472" marR="614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AU" sz="900">
                          <a:latin typeface="Arial"/>
                          <a:ea typeface="Times New Roman"/>
                          <a:cs typeface="Times New Roman"/>
                        </a:rPr>
                        <a:t>Late Santonian</a:t>
                      </a:r>
                      <a:endParaRPr lang="en-AU" sz="900">
                        <a:latin typeface="Times New Roman"/>
                        <a:ea typeface="Times New Roman"/>
                        <a:cs typeface="Times New Roman"/>
                      </a:endParaRPr>
                    </a:p>
                  </a:txBody>
                  <a:tcPr marL="61472" marR="614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143">
                <a:tc>
                  <a:txBody>
                    <a:bodyPr/>
                    <a:lstStyle/>
                    <a:p>
                      <a:pPr>
                        <a:spcAft>
                          <a:spcPts val="0"/>
                        </a:spcAft>
                      </a:pPr>
                      <a:r>
                        <a:rPr lang="en-AU" sz="900">
                          <a:latin typeface="Arial"/>
                          <a:ea typeface="Times New Roman"/>
                          <a:cs typeface="Times New Roman"/>
                        </a:rPr>
                        <a:t>Boehmoceras assemblage</a:t>
                      </a:r>
                      <a:endParaRPr lang="en-AU" sz="900">
                        <a:latin typeface="Times New Roman"/>
                        <a:ea typeface="Times New Roman"/>
                        <a:cs typeface="Times New Roman"/>
                      </a:endParaRPr>
                    </a:p>
                  </a:txBody>
                  <a:tcPr marL="61472" marR="614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900">
                          <a:latin typeface="Arial"/>
                          <a:ea typeface="Times New Roman"/>
                          <a:cs typeface="Times New Roman"/>
                        </a:rPr>
                        <a:t>84.09</a:t>
                      </a:r>
                      <a:endParaRPr lang="en-AU" sz="900">
                        <a:latin typeface="Times New Roman"/>
                        <a:ea typeface="Times New Roman"/>
                        <a:cs typeface="Times New Roman"/>
                      </a:endParaRPr>
                    </a:p>
                  </a:txBody>
                  <a:tcPr marL="61472" marR="614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AU" sz="900">
                          <a:latin typeface="Arial"/>
                          <a:ea typeface="Times New Roman"/>
                          <a:cs typeface="Times New Roman"/>
                        </a:rPr>
                        <a:t>Late Santonian</a:t>
                      </a:r>
                      <a:endParaRPr lang="en-AU" sz="900">
                        <a:latin typeface="Times New Roman"/>
                        <a:ea typeface="Times New Roman"/>
                        <a:cs typeface="Times New Roman"/>
                      </a:endParaRPr>
                    </a:p>
                  </a:txBody>
                  <a:tcPr marL="61472" marR="614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143">
                <a:tc>
                  <a:txBody>
                    <a:bodyPr/>
                    <a:lstStyle/>
                    <a:p>
                      <a:pPr>
                        <a:spcAft>
                          <a:spcPts val="0"/>
                        </a:spcAft>
                      </a:pPr>
                      <a:r>
                        <a:rPr lang="en-AU" sz="900">
                          <a:latin typeface="Arial"/>
                          <a:ea typeface="Times New Roman"/>
                          <a:cs typeface="Times New Roman"/>
                        </a:rPr>
                        <a:t>Inoceramus undulatoplicatus</a:t>
                      </a:r>
                      <a:endParaRPr lang="en-AU" sz="900">
                        <a:latin typeface="Times New Roman"/>
                        <a:ea typeface="Times New Roman"/>
                        <a:cs typeface="Times New Roman"/>
                      </a:endParaRPr>
                    </a:p>
                  </a:txBody>
                  <a:tcPr marL="61472" marR="614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900">
                          <a:latin typeface="Arial"/>
                          <a:ea typeface="Times New Roman"/>
                          <a:cs typeface="Times New Roman"/>
                        </a:rPr>
                        <a:t>84.88</a:t>
                      </a:r>
                      <a:endParaRPr lang="en-AU" sz="900">
                        <a:latin typeface="Times New Roman"/>
                        <a:ea typeface="Times New Roman"/>
                        <a:cs typeface="Times New Roman"/>
                      </a:endParaRPr>
                    </a:p>
                  </a:txBody>
                  <a:tcPr marL="61472" marR="614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AU" sz="900">
                          <a:latin typeface="Arial"/>
                          <a:ea typeface="Times New Roman"/>
                          <a:cs typeface="Times New Roman"/>
                        </a:rPr>
                        <a:t>Early Santonian</a:t>
                      </a:r>
                      <a:endParaRPr lang="en-AU" sz="900">
                        <a:latin typeface="Times New Roman"/>
                        <a:ea typeface="Times New Roman"/>
                        <a:cs typeface="Times New Roman"/>
                      </a:endParaRPr>
                    </a:p>
                  </a:txBody>
                  <a:tcPr marL="61472" marR="614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143">
                <a:tc>
                  <a:txBody>
                    <a:bodyPr/>
                    <a:lstStyle/>
                    <a:p>
                      <a:pPr>
                        <a:spcAft>
                          <a:spcPts val="0"/>
                        </a:spcAft>
                      </a:pPr>
                      <a:r>
                        <a:rPr lang="en-AU" sz="900">
                          <a:latin typeface="Arial"/>
                          <a:ea typeface="Times New Roman"/>
                          <a:cs typeface="Times New Roman"/>
                        </a:rPr>
                        <a:t>Protexaniles bourgeoisiarms</a:t>
                      </a:r>
                      <a:endParaRPr lang="en-AU" sz="900">
                        <a:latin typeface="Times New Roman"/>
                        <a:ea typeface="Times New Roman"/>
                        <a:cs typeface="Times New Roman"/>
                      </a:endParaRPr>
                    </a:p>
                  </a:txBody>
                  <a:tcPr marL="61472" marR="614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900">
                          <a:latin typeface="Arial"/>
                          <a:ea typeface="Times New Roman"/>
                          <a:cs typeface="Times New Roman"/>
                        </a:rPr>
                        <a:t>86.92</a:t>
                      </a:r>
                      <a:endParaRPr lang="en-AU" sz="900">
                        <a:latin typeface="Times New Roman"/>
                        <a:ea typeface="Times New Roman"/>
                        <a:cs typeface="Times New Roman"/>
                      </a:endParaRPr>
                    </a:p>
                  </a:txBody>
                  <a:tcPr marL="61472" marR="614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AU" sz="900">
                          <a:latin typeface="Arial"/>
                          <a:ea typeface="Times New Roman"/>
                          <a:cs typeface="Times New Roman"/>
                        </a:rPr>
                        <a:t>Late Coniacian</a:t>
                      </a:r>
                      <a:endParaRPr lang="en-AU" sz="900">
                        <a:latin typeface="Times New Roman"/>
                        <a:ea typeface="Times New Roman"/>
                        <a:cs typeface="Times New Roman"/>
                      </a:endParaRPr>
                    </a:p>
                  </a:txBody>
                  <a:tcPr marL="61472" marR="614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143">
                <a:tc>
                  <a:txBody>
                    <a:bodyPr/>
                    <a:lstStyle/>
                    <a:p>
                      <a:pPr>
                        <a:spcAft>
                          <a:spcPts val="0"/>
                        </a:spcAft>
                      </a:pPr>
                      <a:r>
                        <a:rPr lang="en-AU" sz="900">
                          <a:latin typeface="Arial"/>
                          <a:ea typeface="Times New Roman"/>
                          <a:cs typeface="Times New Roman"/>
                        </a:rPr>
                        <a:t>Scaphites preventricosus</a:t>
                      </a:r>
                      <a:endParaRPr lang="en-AU" sz="900">
                        <a:latin typeface="Times New Roman"/>
                        <a:ea typeface="Times New Roman"/>
                        <a:cs typeface="Times New Roman"/>
                      </a:endParaRPr>
                    </a:p>
                  </a:txBody>
                  <a:tcPr marL="61472" marR="614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900">
                          <a:latin typeface="Arial"/>
                          <a:ea typeface="Times New Roman"/>
                          <a:cs typeface="Times New Roman"/>
                        </a:rPr>
                        <a:t>88.34</a:t>
                      </a:r>
                      <a:endParaRPr lang="en-AU" sz="900">
                        <a:latin typeface="Times New Roman"/>
                        <a:ea typeface="Times New Roman"/>
                        <a:cs typeface="Times New Roman"/>
                      </a:endParaRPr>
                    </a:p>
                  </a:txBody>
                  <a:tcPr marL="61472" marR="614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AU" sz="900">
                          <a:latin typeface="Arial"/>
                          <a:ea typeface="Times New Roman"/>
                          <a:cs typeface="Times New Roman"/>
                        </a:rPr>
                        <a:t>Mid Coniacian</a:t>
                      </a:r>
                      <a:endParaRPr lang="en-AU" sz="900">
                        <a:latin typeface="Times New Roman"/>
                        <a:ea typeface="Times New Roman"/>
                        <a:cs typeface="Times New Roman"/>
                      </a:endParaRPr>
                    </a:p>
                  </a:txBody>
                  <a:tcPr marL="61472" marR="614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143">
                <a:tc>
                  <a:txBody>
                    <a:bodyPr/>
                    <a:lstStyle/>
                    <a:p>
                      <a:pPr>
                        <a:spcAft>
                          <a:spcPts val="0"/>
                        </a:spcAft>
                      </a:pPr>
                      <a:r>
                        <a:rPr lang="en-AU" sz="900">
                          <a:latin typeface="Arial"/>
                          <a:ea typeface="Times New Roman"/>
                          <a:cs typeface="Times New Roman"/>
                        </a:rPr>
                        <a:t>Prionocyclus macombi</a:t>
                      </a:r>
                      <a:endParaRPr lang="en-AU" sz="900">
                        <a:latin typeface="Times New Roman"/>
                        <a:ea typeface="Times New Roman"/>
                        <a:cs typeface="Times New Roman"/>
                      </a:endParaRPr>
                    </a:p>
                  </a:txBody>
                  <a:tcPr marL="61472" marR="614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900">
                          <a:latin typeface="Arial"/>
                          <a:ea typeface="Times New Roman"/>
                          <a:cs typeface="Times New Roman"/>
                        </a:rPr>
                        <a:t>90.21</a:t>
                      </a:r>
                      <a:endParaRPr lang="en-AU" sz="900">
                        <a:latin typeface="Times New Roman"/>
                        <a:ea typeface="Times New Roman"/>
                        <a:cs typeface="Times New Roman"/>
                      </a:endParaRPr>
                    </a:p>
                  </a:txBody>
                  <a:tcPr marL="61472" marR="614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AU" sz="900">
                          <a:latin typeface="Arial"/>
                          <a:ea typeface="Times New Roman"/>
                          <a:cs typeface="Times New Roman"/>
                        </a:rPr>
                        <a:t>Mid Turoman</a:t>
                      </a:r>
                      <a:endParaRPr lang="en-AU" sz="900">
                        <a:latin typeface="Times New Roman"/>
                        <a:ea typeface="Times New Roman"/>
                        <a:cs typeface="Times New Roman"/>
                      </a:endParaRPr>
                    </a:p>
                  </a:txBody>
                  <a:tcPr marL="61472" marR="614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143">
                <a:tc>
                  <a:txBody>
                    <a:bodyPr/>
                    <a:lstStyle/>
                    <a:p>
                      <a:pPr>
                        <a:spcAft>
                          <a:spcPts val="0"/>
                        </a:spcAft>
                      </a:pPr>
                      <a:r>
                        <a:rPr lang="en-AU" sz="900" dirty="0" err="1">
                          <a:latin typeface="Arial"/>
                          <a:ea typeface="Times New Roman"/>
                          <a:cs typeface="Times New Roman"/>
                        </a:rPr>
                        <a:t>Prionocyclus</a:t>
                      </a:r>
                      <a:r>
                        <a:rPr lang="en-AU" sz="900" dirty="0">
                          <a:latin typeface="Arial"/>
                          <a:ea typeface="Times New Roman"/>
                          <a:cs typeface="Times New Roman"/>
                        </a:rPr>
                        <a:t> </a:t>
                      </a:r>
                      <a:r>
                        <a:rPr lang="en-AU" sz="900" dirty="0" err="1">
                          <a:latin typeface="Arial"/>
                          <a:ea typeface="Times New Roman"/>
                          <a:cs typeface="Times New Roman"/>
                        </a:rPr>
                        <a:t>hyatti</a:t>
                      </a:r>
                      <a:endParaRPr lang="en-AU" sz="900" dirty="0">
                        <a:latin typeface="Times New Roman"/>
                        <a:ea typeface="Times New Roman"/>
                        <a:cs typeface="Times New Roman"/>
                      </a:endParaRPr>
                    </a:p>
                  </a:txBody>
                  <a:tcPr marL="61472" marR="614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900">
                          <a:latin typeface="Arial"/>
                          <a:ea typeface="Times New Roman"/>
                          <a:cs typeface="Times New Roman"/>
                        </a:rPr>
                        <a:t>90.51</a:t>
                      </a:r>
                      <a:endParaRPr lang="en-AU" sz="900">
                        <a:latin typeface="Times New Roman"/>
                        <a:ea typeface="Times New Roman"/>
                        <a:cs typeface="Times New Roman"/>
                      </a:endParaRPr>
                    </a:p>
                  </a:txBody>
                  <a:tcPr marL="61472" marR="614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AU" sz="900">
                          <a:latin typeface="Arial"/>
                          <a:ea typeface="Times New Roman"/>
                          <a:cs typeface="Times New Roman"/>
                        </a:rPr>
                        <a:t>Mid Turonian</a:t>
                      </a:r>
                      <a:endParaRPr lang="en-AU" sz="900">
                        <a:latin typeface="Times New Roman"/>
                        <a:ea typeface="Times New Roman"/>
                        <a:cs typeface="Times New Roman"/>
                      </a:endParaRPr>
                    </a:p>
                  </a:txBody>
                  <a:tcPr marL="61472" marR="614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143">
                <a:tc>
                  <a:txBody>
                    <a:bodyPr/>
                    <a:lstStyle/>
                    <a:p>
                      <a:pPr>
                        <a:spcAft>
                          <a:spcPts val="0"/>
                        </a:spcAft>
                      </a:pPr>
                      <a:r>
                        <a:rPr lang="en-AU" sz="900">
                          <a:latin typeface="Arial"/>
                          <a:ea typeface="Times New Roman"/>
                          <a:cs typeface="Times New Roman"/>
                        </a:rPr>
                        <a:t>Vascoceras birchkyi</a:t>
                      </a:r>
                      <a:endParaRPr lang="en-AU" sz="900">
                        <a:latin typeface="Times New Roman"/>
                        <a:ea typeface="Times New Roman"/>
                        <a:cs typeface="Times New Roman"/>
                      </a:endParaRPr>
                    </a:p>
                  </a:txBody>
                  <a:tcPr marL="61472" marR="614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900">
                          <a:latin typeface="Arial"/>
                          <a:ea typeface="Times New Roman"/>
                          <a:cs typeface="Times New Roman"/>
                        </a:rPr>
                        <a:t>93.4</a:t>
                      </a:r>
                      <a:endParaRPr lang="en-AU" sz="900">
                        <a:latin typeface="Times New Roman"/>
                        <a:ea typeface="Times New Roman"/>
                        <a:cs typeface="Times New Roman"/>
                      </a:endParaRPr>
                    </a:p>
                  </a:txBody>
                  <a:tcPr marL="61472" marR="614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AU" sz="900">
                          <a:latin typeface="Arial"/>
                          <a:ea typeface="Times New Roman"/>
                          <a:cs typeface="Times New Roman"/>
                        </a:rPr>
                        <a:t>Early Turofflan</a:t>
                      </a:r>
                      <a:endParaRPr lang="en-AU" sz="900">
                        <a:latin typeface="Times New Roman"/>
                        <a:ea typeface="Times New Roman"/>
                        <a:cs typeface="Times New Roman"/>
                      </a:endParaRPr>
                    </a:p>
                  </a:txBody>
                  <a:tcPr marL="61472" marR="614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143">
                <a:tc>
                  <a:txBody>
                    <a:bodyPr/>
                    <a:lstStyle/>
                    <a:p>
                      <a:pPr>
                        <a:spcAft>
                          <a:spcPts val="0"/>
                        </a:spcAft>
                      </a:pPr>
                      <a:r>
                        <a:rPr lang="en-AU" sz="900">
                          <a:latin typeface="Arial"/>
                          <a:ea typeface="Times New Roman"/>
                          <a:cs typeface="Times New Roman"/>
                        </a:rPr>
                        <a:t>Pseudaspidocerasflexuosum</a:t>
                      </a:r>
                      <a:endParaRPr lang="en-AU" sz="900">
                        <a:latin typeface="Times New Roman"/>
                        <a:ea typeface="Times New Roman"/>
                        <a:cs typeface="Times New Roman"/>
                      </a:endParaRPr>
                    </a:p>
                  </a:txBody>
                  <a:tcPr marL="61472" marR="614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900">
                          <a:latin typeface="Arial"/>
                          <a:ea typeface="Times New Roman"/>
                          <a:cs typeface="Times New Roman"/>
                        </a:rPr>
                        <a:t>93.25</a:t>
                      </a:r>
                      <a:endParaRPr lang="en-AU" sz="900">
                        <a:latin typeface="Times New Roman"/>
                        <a:ea typeface="Times New Roman"/>
                        <a:cs typeface="Times New Roman"/>
                      </a:endParaRPr>
                    </a:p>
                  </a:txBody>
                  <a:tcPr marL="61472" marR="614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AU" sz="900">
                          <a:latin typeface="Arial"/>
                          <a:ea typeface="Times New Roman"/>
                          <a:cs typeface="Times New Roman"/>
                        </a:rPr>
                        <a:t>Early Turofflan</a:t>
                      </a:r>
                      <a:endParaRPr lang="en-AU" sz="900">
                        <a:latin typeface="Times New Roman"/>
                        <a:ea typeface="Times New Roman"/>
                        <a:cs typeface="Times New Roman"/>
                      </a:endParaRPr>
                    </a:p>
                  </a:txBody>
                  <a:tcPr marL="61472" marR="614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143">
                <a:tc>
                  <a:txBody>
                    <a:bodyPr/>
                    <a:lstStyle/>
                    <a:p>
                      <a:pPr>
                        <a:spcAft>
                          <a:spcPts val="0"/>
                        </a:spcAft>
                      </a:pPr>
                      <a:r>
                        <a:rPr lang="en-AU" sz="900">
                          <a:latin typeface="Arial"/>
                          <a:ea typeface="Times New Roman"/>
                          <a:cs typeface="Times New Roman"/>
                        </a:rPr>
                        <a:t>Neocardiocerasjudii</a:t>
                      </a:r>
                      <a:endParaRPr lang="en-AU" sz="900">
                        <a:latin typeface="Times New Roman"/>
                        <a:ea typeface="Times New Roman"/>
                        <a:cs typeface="Times New Roman"/>
                      </a:endParaRPr>
                    </a:p>
                  </a:txBody>
                  <a:tcPr marL="61472" marR="614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900">
                          <a:latin typeface="Arial"/>
                          <a:ea typeface="Times New Roman"/>
                          <a:cs typeface="Times New Roman"/>
                        </a:rPr>
                        <a:t>93.3</a:t>
                      </a:r>
                      <a:endParaRPr lang="en-AU" sz="900">
                        <a:latin typeface="Times New Roman"/>
                        <a:ea typeface="Times New Roman"/>
                        <a:cs typeface="Times New Roman"/>
                      </a:endParaRPr>
                    </a:p>
                  </a:txBody>
                  <a:tcPr marL="61472" marR="614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AU" sz="900">
                          <a:latin typeface="Arial"/>
                          <a:ea typeface="Times New Roman"/>
                          <a:cs typeface="Times New Roman"/>
                        </a:rPr>
                        <a:t>Late Cenomanian</a:t>
                      </a:r>
                      <a:endParaRPr lang="en-AU" sz="900">
                        <a:latin typeface="Times New Roman"/>
                        <a:ea typeface="Times New Roman"/>
                        <a:cs typeface="Times New Roman"/>
                      </a:endParaRPr>
                    </a:p>
                  </a:txBody>
                  <a:tcPr marL="61472" marR="614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143">
                <a:tc>
                  <a:txBody>
                    <a:bodyPr/>
                    <a:lstStyle/>
                    <a:p>
                      <a:pPr>
                        <a:spcAft>
                          <a:spcPts val="0"/>
                        </a:spcAft>
                      </a:pPr>
                      <a:r>
                        <a:rPr lang="en-AU" sz="900">
                          <a:latin typeface="Arial"/>
                          <a:ea typeface="Times New Roman"/>
                          <a:cs typeface="Times New Roman"/>
                        </a:rPr>
                        <a:t>N. judii</a:t>
                      </a:r>
                      <a:endParaRPr lang="en-AU" sz="900">
                        <a:latin typeface="Times New Roman"/>
                        <a:ea typeface="Times New Roman"/>
                        <a:cs typeface="Times New Roman"/>
                      </a:endParaRPr>
                    </a:p>
                  </a:txBody>
                  <a:tcPr marL="61472" marR="614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900">
                          <a:latin typeface="Arial"/>
                          <a:ea typeface="Times New Roman"/>
                          <a:cs typeface="Times New Roman"/>
                        </a:rPr>
                        <a:t>93.78</a:t>
                      </a:r>
                      <a:endParaRPr lang="en-AU" sz="900">
                        <a:latin typeface="Times New Roman"/>
                        <a:ea typeface="Times New Roman"/>
                        <a:cs typeface="Times New Roman"/>
                      </a:endParaRPr>
                    </a:p>
                  </a:txBody>
                  <a:tcPr marL="61472" marR="614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AU" sz="900">
                          <a:latin typeface="Arial"/>
                          <a:ea typeface="Times New Roman"/>
                          <a:cs typeface="Times New Roman"/>
                        </a:rPr>
                        <a:t>Late Cenomanian</a:t>
                      </a:r>
                      <a:endParaRPr lang="en-AU" sz="900">
                        <a:latin typeface="Times New Roman"/>
                        <a:ea typeface="Times New Roman"/>
                        <a:cs typeface="Times New Roman"/>
                      </a:endParaRPr>
                    </a:p>
                  </a:txBody>
                  <a:tcPr marL="61472" marR="614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143">
                <a:tc>
                  <a:txBody>
                    <a:bodyPr/>
                    <a:lstStyle/>
                    <a:p>
                      <a:pPr>
                        <a:spcAft>
                          <a:spcPts val="0"/>
                        </a:spcAft>
                      </a:pPr>
                      <a:r>
                        <a:rPr lang="en-AU" sz="900">
                          <a:latin typeface="Arial"/>
                          <a:ea typeface="Times New Roman"/>
                          <a:cs typeface="Times New Roman"/>
                        </a:rPr>
                        <a:t>N. judii</a:t>
                      </a:r>
                      <a:endParaRPr lang="en-AU" sz="900">
                        <a:latin typeface="Times New Roman"/>
                        <a:ea typeface="Times New Roman"/>
                        <a:cs typeface="Times New Roman"/>
                      </a:endParaRPr>
                    </a:p>
                  </a:txBody>
                  <a:tcPr marL="61472" marR="614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900">
                          <a:latin typeface="Arial"/>
                          <a:ea typeface="Times New Roman"/>
                          <a:cs typeface="Times New Roman"/>
                        </a:rPr>
                        <a:t>93.59</a:t>
                      </a:r>
                      <a:endParaRPr lang="en-AU" sz="900">
                        <a:latin typeface="Times New Roman"/>
                        <a:ea typeface="Times New Roman"/>
                        <a:cs typeface="Times New Roman"/>
                      </a:endParaRPr>
                    </a:p>
                  </a:txBody>
                  <a:tcPr marL="61472" marR="614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AU" sz="900">
                          <a:latin typeface="Arial"/>
                          <a:ea typeface="Times New Roman"/>
                          <a:cs typeface="Times New Roman"/>
                        </a:rPr>
                        <a:t>Late Cenomanian</a:t>
                      </a:r>
                      <a:endParaRPr lang="en-AU" sz="900">
                        <a:latin typeface="Times New Roman"/>
                        <a:ea typeface="Times New Roman"/>
                        <a:cs typeface="Times New Roman"/>
                      </a:endParaRPr>
                    </a:p>
                  </a:txBody>
                  <a:tcPr marL="61472" marR="614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143">
                <a:tc>
                  <a:txBody>
                    <a:bodyPr/>
                    <a:lstStyle/>
                    <a:p>
                      <a:pPr>
                        <a:spcAft>
                          <a:spcPts val="0"/>
                        </a:spcAft>
                      </a:pPr>
                      <a:r>
                        <a:rPr lang="en-AU" sz="900">
                          <a:latin typeface="Arial"/>
                          <a:ea typeface="Times New Roman"/>
                          <a:cs typeface="Times New Roman"/>
                        </a:rPr>
                        <a:t>Euomphaloceras septemseriatum</a:t>
                      </a:r>
                      <a:endParaRPr lang="en-AU" sz="900">
                        <a:latin typeface="Times New Roman"/>
                        <a:ea typeface="Times New Roman"/>
                        <a:cs typeface="Times New Roman"/>
                      </a:endParaRPr>
                    </a:p>
                  </a:txBody>
                  <a:tcPr marL="61472" marR="614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900" dirty="0">
                          <a:latin typeface="Arial"/>
                          <a:ea typeface="Times New Roman"/>
                          <a:cs typeface="Times New Roman"/>
                        </a:rPr>
                        <a:t>93.49</a:t>
                      </a:r>
                      <a:endParaRPr lang="en-AU" sz="900" dirty="0">
                        <a:latin typeface="Times New Roman"/>
                        <a:ea typeface="Times New Roman"/>
                        <a:cs typeface="Times New Roman"/>
                      </a:endParaRPr>
                    </a:p>
                  </a:txBody>
                  <a:tcPr marL="61472" marR="614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AU" sz="900">
                          <a:latin typeface="Arial"/>
                          <a:ea typeface="Times New Roman"/>
                          <a:cs typeface="Times New Roman"/>
                        </a:rPr>
                        <a:t>Late Cenomanian</a:t>
                      </a:r>
                      <a:endParaRPr lang="en-AU" sz="900">
                        <a:latin typeface="Times New Roman"/>
                        <a:ea typeface="Times New Roman"/>
                        <a:cs typeface="Times New Roman"/>
                      </a:endParaRPr>
                    </a:p>
                  </a:txBody>
                  <a:tcPr marL="61472" marR="614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143">
                <a:tc>
                  <a:txBody>
                    <a:bodyPr/>
                    <a:lstStyle/>
                    <a:p>
                      <a:pPr>
                        <a:spcAft>
                          <a:spcPts val="0"/>
                        </a:spcAft>
                      </a:pPr>
                      <a:r>
                        <a:rPr lang="en-AU" sz="900">
                          <a:latin typeface="Arial"/>
                          <a:ea typeface="Times New Roman"/>
                          <a:cs typeface="Times New Roman"/>
                        </a:rPr>
                        <a:t>Vascoceras diarlianum</a:t>
                      </a:r>
                      <a:endParaRPr lang="en-AU" sz="900">
                        <a:latin typeface="Times New Roman"/>
                        <a:ea typeface="Times New Roman"/>
                        <a:cs typeface="Times New Roman"/>
                      </a:endParaRPr>
                    </a:p>
                  </a:txBody>
                  <a:tcPr marL="61472" marR="614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900">
                          <a:latin typeface="Arial"/>
                          <a:ea typeface="Times New Roman"/>
                          <a:cs typeface="Times New Roman"/>
                        </a:rPr>
                        <a:t>93.9</a:t>
                      </a:r>
                      <a:endParaRPr lang="en-AU" sz="900">
                        <a:latin typeface="Times New Roman"/>
                        <a:ea typeface="Times New Roman"/>
                        <a:cs typeface="Times New Roman"/>
                      </a:endParaRPr>
                    </a:p>
                  </a:txBody>
                  <a:tcPr marL="61472" marR="614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AU" sz="900">
                          <a:latin typeface="Arial"/>
                          <a:ea typeface="Times New Roman"/>
                          <a:cs typeface="Times New Roman"/>
                        </a:rPr>
                        <a:t>Late Cenomanian</a:t>
                      </a:r>
                      <a:endParaRPr lang="en-AU" sz="900">
                        <a:latin typeface="Times New Roman"/>
                        <a:ea typeface="Times New Roman"/>
                        <a:cs typeface="Times New Roman"/>
                      </a:endParaRPr>
                    </a:p>
                  </a:txBody>
                  <a:tcPr marL="61472" marR="614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143">
                <a:tc>
                  <a:txBody>
                    <a:bodyPr/>
                    <a:lstStyle/>
                    <a:p>
                      <a:pPr>
                        <a:spcAft>
                          <a:spcPts val="0"/>
                        </a:spcAft>
                      </a:pPr>
                      <a:r>
                        <a:rPr lang="en-AU" sz="900">
                          <a:latin typeface="Arial"/>
                          <a:ea typeface="Times New Roman"/>
                          <a:cs typeface="Times New Roman"/>
                        </a:rPr>
                        <a:t>Dunveganoceras pondi</a:t>
                      </a:r>
                      <a:endParaRPr lang="en-AU" sz="900">
                        <a:latin typeface="Times New Roman"/>
                        <a:ea typeface="Times New Roman"/>
                        <a:cs typeface="Times New Roman"/>
                      </a:endParaRPr>
                    </a:p>
                  </a:txBody>
                  <a:tcPr marL="61472" marR="614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900">
                          <a:latin typeface="Arial"/>
                          <a:ea typeface="Times New Roman"/>
                          <a:cs typeface="Times New Roman"/>
                        </a:rPr>
                        <a:t>94.63</a:t>
                      </a:r>
                      <a:endParaRPr lang="en-AU" sz="900">
                        <a:latin typeface="Times New Roman"/>
                        <a:ea typeface="Times New Roman"/>
                        <a:cs typeface="Times New Roman"/>
                      </a:endParaRPr>
                    </a:p>
                  </a:txBody>
                  <a:tcPr marL="61472" marR="614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AU" sz="900">
                          <a:latin typeface="Arial"/>
                          <a:ea typeface="Times New Roman"/>
                          <a:cs typeface="Times New Roman"/>
                        </a:rPr>
                        <a:t>Late Cenomanian</a:t>
                      </a:r>
                      <a:endParaRPr lang="en-AU" sz="900">
                        <a:latin typeface="Times New Roman"/>
                        <a:ea typeface="Times New Roman"/>
                        <a:cs typeface="Times New Roman"/>
                      </a:endParaRPr>
                    </a:p>
                  </a:txBody>
                  <a:tcPr marL="61472" marR="614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143">
                <a:tc>
                  <a:txBody>
                    <a:bodyPr/>
                    <a:lstStyle/>
                    <a:p>
                      <a:pPr>
                        <a:spcAft>
                          <a:spcPts val="0"/>
                        </a:spcAft>
                      </a:pPr>
                      <a:r>
                        <a:rPr lang="en-AU" sz="900">
                          <a:latin typeface="Arial"/>
                          <a:ea typeface="Times New Roman"/>
                          <a:cs typeface="Times New Roman"/>
                        </a:rPr>
                        <a:t>Acanthoceras amphibolum</a:t>
                      </a:r>
                      <a:endParaRPr lang="en-AU" sz="900">
                        <a:latin typeface="Times New Roman"/>
                        <a:ea typeface="Times New Roman"/>
                        <a:cs typeface="Times New Roman"/>
                      </a:endParaRPr>
                    </a:p>
                  </a:txBody>
                  <a:tcPr marL="61472" marR="614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900">
                          <a:latin typeface="Arial"/>
                          <a:ea typeface="Times New Roman"/>
                          <a:cs typeface="Times New Roman"/>
                        </a:rPr>
                        <a:t>94.93</a:t>
                      </a:r>
                      <a:endParaRPr lang="en-AU" sz="900">
                        <a:latin typeface="Times New Roman"/>
                        <a:ea typeface="Times New Roman"/>
                        <a:cs typeface="Times New Roman"/>
                      </a:endParaRPr>
                    </a:p>
                  </a:txBody>
                  <a:tcPr marL="61472" marR="614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AU" sz="900">
                          <a:latin typeface="Arial"/>
                          <a:ea typeface="Times New Roman"/>
                          <a:cs typeface="Times New Roman"/>
                        </a:rPr>
                        <a:t>Mid Cenomanian</a:t>
                      </a:r>
                      <a:endParaRPr lang="en-AU" sz="900">
                        <a:latin typeface="Times New Roman"/>
                        <a:ea typeface="Times New Roman"/>
                        <a:cs typeface="Times New Roman"/>
                      </a:endParaRPr>
                    </a:p>
                  </a:txBody>
                  <a:tcPr marL="61472" marR="614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143">
                <a:tc>
                  <a:txBody>
                    <a:bodyPr/>
                    <a:lstStyle/>
                    <a:p>
                      <a:pPr>
                        <a:spcAft>
                          <a:spcPts val="0"/>
                        </a:spcAft>
                      </a:pPr>
                      <a:r>
                        <a:rPr lang="en-AU" sz="900">
                          <a:latin typeface="Arial"/>
                          <a:ea typeface="Times New Roman"/>
                          <a:cs typeface="Times New Roman"/>
                        </a:rPr>
                        <a:t>Conlinoceras gilberti</a:t>
                      </a:r>
                      <a:endParaRPr lang="en-AU" sz="900">
                        <a:latin typeface="Times New Roman"/>
                        <a:ea typeface="Times New Roman"/>
                        <a:cs typeface="Times New Roman"/>
                      </a:endParaRPr>
                    </a:p>
                  </a:txBody>
                  <a:tcPr marL="61472" marR="614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900">
                          <a:latin typeface="Arial"/>
                          <a:ea typeface="Times New Roman"/>
                          <a:cs typeface="Times New Roman"/>
                        </a:rPr>
                        <a:t>95.78</a:t>
                      </a:r>
                      <a:endParaRPr lang="en-AU" sz="900">
                        <a:latin typeface="Times New Roman"/>
                        <a:ea typeface="Times New Roman"/>
                        <a:cs typeface="Times New Roman"/>
                      </a:endParaRPr>
                    </a:p>
                  </a:txBody>
                  <a:tcPr marL="61472" marR="614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AU" sz="900">
                          <a:latin typeface="Arial"/>
                          <a:ea typeface="Times New Roman"/>
                          <a:cs typeface="Times New Roman"/>
                        </a:rPr>
                        <a:t>Mid Cenomanian</a:t>
                      </a:r>
                      <a:endParaRPr lang="en-AU" sz="900">
                        <a:latin typeface="Times New Roman"/>
                        <a:ea typeface="Times New Roman"/>
                        <a:cs typeface="Times New Roman"/>
                      </a:endParaRPr>
                    </a:p>
                  </a:txBody>
                  <a:tcPr marL="61472" marR="614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143">
                <a:tc>
                  <a:txBody>
                    <a:bodyPr/>
                    <a:lstStyle/>
                    <a:p>
                      <a:pPr>
                        <a:spcAft>
                          <a:spcPts val="0"/>
                        </a:spcAft>
                      </a:pPr>
                      <a:r>
                        <a:rPr lang="en-AU" sz="900">
                          <a:latin typeface="Arial"/>
                          <a:ea typeface="Times New Roman"/>
                          <a:cs typeface="Times New Roman"/>
                        </a:rPr>
                        <a:t>27 m below C- gilberti</a:t>
                      </a:r>
                      <a:endParaRPr lang="en-AU" sz="900">
                        <a:latin typeface="Times New Roman"/>
                        <a:ea typeface="Times New Roman"/>
                        <a:cs typeface="Times New Roman"/>
                      </a:endParaRPr>
                    </a:p>
                  </a:txBody>
                  <a:tcPr marL="61472" marR="614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900">
                          <a:latin typeface="Arial"/>
                          <a:ea typeface="Times New Roman"/>
                          <a:cs typeface="Times New Roman"/>
                        </a:rPr>
                        <a:t>95.86</a:t>
                      </a:r>
                      <a:endParaRPr lang="en-AU" sz="900">
                        <a:latin typeface="Times New Roman"/>
                        <a:ea typeface="Times New Roman"/>
                        <a:cs typeface="Times New Roman"/>
                      </a:endParaRPr>
                    </a:p>
                  </a:txBody>
                  <a:tcPr marL="61472" marR="614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AU" sz="900">
                          <a:latin typeface="Arial"/>
                          <a:ea typeface="Times New Roman"/>
                          <a:cs typeface="Times New Roman"/>
                        </a:rPr>
                        <a:t>Mid Cenomanian</a:t>
                      </a:r>
                      <a:endParaRPr lang="en-AU" sz="900">
                        <a:latin typeface="Times New Roman"/>
                        <a:ea typeface="Times New Roman"/>
                        <a:cs typeface="Times New Roman"/>
                      </a:endParaRPr>
                    </a:p>
                  </a:txBody>
                  <a:tcPr marL="61472" marR="614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143">
                <a:tc>
                  <a:txBody>
                    <a:bodyPr/>
                    <a:lstStyle/>
                    <a:p>
                      <a:pPr>
                        <a:spcAft>
                          <a:spcPts val="0"/>
                        </a:spcAft>
                      </a:pPr>
                      <a:r>
                        <a:rPr lang="en-AU" sz="900">
                          <a:latin typeface="Arial"/>
                          <a:ea typeface="Times New Roman"/>
                          <a:cs typeface="Times New Roman"/>
                        </a:rPr>
                        <a:t>Neogastrophies cornutus</a:t>
                      </a:r>
                      <a:endParaRPr lang="en-AU" sz="900">
                        <a:latin typeface="Times New Roman"/>
                        <a:ea typeface="Times New Roman"/>
                        <a:cs typeface="Times New Roman"/>
                      </a:endParaRPr>
                    </a:p>
                  </a:txBody>
                  <a:tcPr marL="61472" marR="614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900">
                          <a:latin typeface="Arial"/>
                          <a:ea typeface="Times New Roman"/>
                          <a:cs typeface="Times New Roman"/>
                        </a:rPr>
                        <a:t>98.52</a:t>
                      </a:r>
                      <a:endParaRPr lang="en-AU" sz="900">
                        <a:latin typeface="Times New Roman"/>
                        <a:ea typeface="Times New Roman"/>
                        <a:cs typeface="Times New Roman"/>
                      </a:endParaRPr>
                    </a:p>
                  </a:txBody>
                  <a:tcPr marL="61472" marR="614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AU" sz="900">
                          <a:latin typeface="Arial"/>
                          <a:ea typeface="Times New Roman"/>
                          <a:cs typeface="Times New Roman"/>
                        </a:rPr>
                        <a:t>Early Cenomanian</a:t>
                      </a:r>
                      <a:endParaRPr lang="en-AU" sz="900">
                        <a:latin typeface="Times New Roman"/>
                        <a:ea typeface="Times New Roman"/>
                        <a:cs typeface="Times New Roman"/>
                      </a:endParaRPr>
                    </a:p>
                  </a:txBody>
                  <a:tcPr marL="61472" marR="614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143">
                <a:tc>
                  <a:txBody>
                    <a:bodyPr/>
                    <a:lstStyle/>
                    <a:p>
                      <a:pPr>
                        <a:spcAft>
                          <a:spcPts val="0"/>
                        </a:spcAft>
                      </a:pPr>
                      <a:r>
                        <a:rPr lang="en-AU" sz="900">
                          <a:latin typeface="Arial"/>
                          <a:ea typeface="Times New Roman"/>
                          <a:cs typeface="Times New Roman"/>
                        </a:rPr>
                        <a:t>N. haasi</a:t>
                      </a:r>
                      <a:endParaRPr lang="en-AU" sz="900">
                        <a:latin typeface="Times New Roman"/>
                        <a:ea typeface="Times New Roman"/>
                        <a:cs typeface="Times New Roman"/>
                      </a:endParaRPr>
                    </a:p>
                  </a:txBody>
                  <a:tcPr marL="61472" marR="614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900" dirty="0">
                          <a:latin typeface="Arial"/>
                          <a:ea typeface="Times New Roman"/>
                          <a:cs typeface="Times New Roman"/>
                        </a:rPr>
                        <a:t>98.54</a:t>
                      </a:r>
                      <a:endParaRPr lang="en-AU" sz="900" dirty="0">
                        <a:latin typeface="Times New Roman"/>
                        <a:ea typeface="Times New Roman"/>
                        <a:cs typeface="Times New Roman"/>
                      </a:endParaRPr>
                    </a:p>
                  </a:txBody>
                  <a:tcPr marL="61472" marR="614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AU" sz="900" dirty="0">
                          <a:latin typeface="Arial"/>
                          <a:ea typeface="Times New Roman"/>
                          <a:cs typeface="Times New Roman"/>
                        </a:rPr>
                        <a:t>Early </a:t>
                      </a:r>
                      <a:r>
                        <a:rPr lang="en-AU" sz="900" dirty="0" err="1">
                          <a:latin typeface="Arial"/>
                          <a:ea typeface="Times New Roman"/>
                          <a:cs typeface="Times New Roman"/>
                        </a:rPr>
                        <a:t>Cenomanian</a:t>
                      </a:r>
                      <a:endParaRPr lang="en-AU" sz="900" dirty="0">
                        <a:latin typeface="Times New Roman"/>
                        <a:ea typeface="Times New Roman"/>
                        <a:cs typeface="Times New Roman"/>
                      </a:endParaRPr>
                    </a:p>
                  </a:txBody>
                  <a:tcPr marL="61472" marR="614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7649" name="Rectangle 1"/>
          <p:cNvSpPr>
            <a:spLocks noChangeArrowheads="1"/>
          </p:cNvSpPr>
          <p:nvPr/>
        </p:nvSpPr>
        <p:spPr bwMode="auto">
          <a:xfrm>
            <a:off x="0" y="0"/>
            <a:ext cx="9144000" cy="292388"/>
          </a:xfrm>
          <a:prstGeom prst="rect">
            <a:avLst/>
          </a:prstGeom>
          <a:noFill/>
          <a:ln w="9525">
            <a:solidFill>
              <a:schemeClr val="tx1"/>
            </a:solidFill>
            <a:miter lim="800000"/>
            <a:headEnd/>
            <a:tailEnd/>
          </a:ln>
          <a:effectLst/>
        </p:spPr>
        <p:txBody>
          <a:bodyPr vert="horz" wrap="square" lIns="91440" tIns="45720"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mj-lt"/>
                <a:cs typeface="Times New Roman" pitchFamily="18" charset="0"/>
              </a:rPr>
              <a:t>Radioactive Dating Of Fossil Deposits</a:t>
            </a:r>
          </a:p>
        </p:txBody>
      </p:sp>
      <p:pic>
        <p:nvPicPr>
          <p:cNvPr id="27650" name="Picture 2" descr="G:\GapTheory\Photos\DinosaursLarge.JPG"/>
          <p:cNvPicPr>
            <a:picLocks noChangeAspect="1" noChangeArrowheads="1"/>
          </p:cNvPicPr>
          <p:nvPr/>
        </p:nvPicPr>
        <p:blipFill>
          <a:blip r:embed="rId3"/>
          <a:srcRect/>
          <a:stretch>
            <a:fillRect/>
          </a:stretch>
        </p:blipFill>
        <p:spPr bwMode="auto">
          <a:xfrm>
            <a:off x="4857752" y="1357298"/>
            <a:ext cx="4187864" cy="4776782"/>
          </a:xfrm>
          <a:prstGeom prst="rect">
            <a:avLst/>
          </a:prstGeom>
          <a:noFill/>
        </p:spPr>
      </p:pic>
      <p:sp>
        <p:nvSpPr>
          <p:cNvPr id="7" name="TextBox 6"/>
          <p:cNvSpPr txBox="1"/>
          <p:nvPr/>
        </p:nvSpPr>
        <p:spPr>
          <a:xfrm>
            <a:off x="142844" y="6357958"/>
            <a:ext cx="4500594" cy="369332"/>
          </a:xfrm>
          <a:prstGeom prst="rect">
            <a:avLst/>
          </a:prstGeom>
          <a:noFill/>
        </p:spPr>
        <p:txBody>
          <a:bodyPr wrap="square" rtlCol="0">
            <a:spAutoFit/>
          </a:bodyPr>
          <a:lstStyle/>
          <a:p>
            <a:pPr algn="ctr"/>
            <a:r>
              <a:rPr lang="en-AU" b="1" dirty="0" smtClean="0"/>
              <a:t>Is Radiometric Dating Accurate?</a:t>
            </a:r>
            <a:endParaRPr lang="en-AU" b="1" dirty="0"/>
          </a:p>
        </p:txBody>
      </p:sp>
      <p:sp>
        <p:nvSpPr>
          <p:cNvPr id="6" name="Rectangle 5"/>
          <p:cNvSpPr/>
          <p:nvPr/>
        </p:nvSpPr>
        <p:spPr>
          <a:xfrm>
            <a:off x="142844" y="5929330"/>
            <a:ext cx="4572032" cy="369332"/>
          </a:xfrm>
          <a:prstGeom prst="rect">
            <a:avLst/>
          </a:prstGeom>
        </p:spPr>
        <p:txBody>
          <a:bodyPr wrap="square">
            <a:spAutoFit/>
          </a:bodyPr>
          <a:lstStyle/>
          <a:p>
            <a:pPr lvl="0" algn="ctr" eaLnBrk="0" fontAlgn="base" hangingPunct="0">
              <a:spcBef>
                <a:spcPct val="0"/>
              </a:spcBef>
              <a:spcAft>
                <a:spcPct val="0"/>
              </a:spcAft>
            </a:pPr>
            <a:r>
              <a:rPr lang="en-US" b="1" dirty="0" smtClean="0">
                <a:latin typeface="Arial" pitchFamily="34" charset="0"/>
                <a:ea typeface="Times New Roman" pitchFamily="18" charset="0"/>
                <a:cs typeface="Arial" pitchFamily="34" charset="0"/>
              </a:rPr>
              <a:t>[</a:t>
            </a:r>
            <a:r>
              <a:rPr lang="en-US" b="1" dirty="0" err="1" smtClean="0">
                <a:latin typeface="Arial" pitchFamily="34" charset="0"/>
                <a:ea typeface="Times New Roman" pitchFamily="18" charset="0"/>
                <a:cs typeface="Arial" pitchFamily="34" charset="0"/>
              </a:rPr>
              <a:t>Berggen</a:t>
            </a:r>
            <a:r>
              <a:rPr lang="en-US" b="1" dirty="0" smtClean="0">
                <a:latin typeface="Arial" pitchFamily="34" charset="0"/>
                <a:ea typeface="Times New Roman" pitchFamily="18" charset="0"/>
                <a:cs typeface="Arial" pitchFamily="34" charset="0"/>
              </a:rPr>
              <a:t>, Page 116]</a:t>
            </a:r>
            <a:r>
              <a:rPr lang="en-AU" sz="1600" dirty="0" smtClean="0">
                <a:latin typeface="Arial" pitchFamily="34" charset="0"/>
                <a:cs typeface="Arial" pitchFamily="34" charset="0"/>
              </a:rPr>
              <a:t> </a:t>
            </a:r>
            <a:endParaRPr lang="en-AU" sz="4000" dirty="0" smtClean="0">
              <a:latin typeface="Arial" pitchFamily="34" charset="0"/>
              <a:cs typeface="Arial" pitchFamily="34" charset="0"/>
            </a:endParaRPr>
          </a:p>
        </p:txBody>
      </p:sp>
      <p:sp>
        <p:nvSpPr>
          <p:cNvPr id="9" name="Rectangle 8"/>
          <p:cNvSpPr/>
          <p:nvPr/>
        </p:nvSpPr>
        <p:spPr>
          <a:xfrm>
            <a:off x="0" y="500042"/>
            <a:ext cx="9144000" cy="738664"/>
          </a:xfrm>
          <a:prstGeom prst="rect">
            <a:avLst/>
          </a:prstGeom>
          <a:ln>
            <a:solidFill>
              <a:schemeClr val="tx1"/>
            </a:solidFill>
          </a:ln>
        </p:spPr>
        <p:txBody>
          <a:bodyPr wrap="square">
            <a:spAutoFit/>
          </a:bodyPr>
          <a:lstStyle/>
          <a:p>
            <a:pPr algn="ctr"/>
            <a:r>
              <a:rPr lang="en-US" sz="1400" dirty="0" smtClean="0"/>
              <a:t>According to Genesis 1:1-31 life first appeared during the creation week. According to modern dating methods these rocks are millions of years old. </a:t>
            </a:r>
          </a:p>
          <a:p>
            <a:pPr algn="ctr"/>
            <a:r>
              <a:rPr lang="en-US" sz="1400" b="1" dirty="0" smtClean="0"/>
              <a:t>(</a:t>
            </a:r>
            <a:r>
              <a:rPr lang="en-AU" sz="1400" b="1" dirty="0" smtClean="0"/>
              <a:t>History Of The Earth, Don L. Eicher &amp; A Lee McAlester, Prentice Hall Publishers, 1980, </a:t>
            </a:r>
            <a:r>
              <a:rPr lang="en-US" sz="1400" b="1" dirty="0" smtClean="0"/>
              <a:t>Page 103,120,165.).</a:t>
            </a:r>
            <a:endParaRPr lang="en-AU" sz="1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42918"/>
            <a:ext cx="5429256" cy="1500198"/>
          </a:xfrm>
          <a:ln>
            <a:solidFill>
              <a:schemeClr val="tx1"/>
            </a:solidFill>
          </a:ln>
        </p:spPr>
        <p:txBody>
          <a:bodyPr>
            <a:noAutofit/>
          </a:bodyPr>
          <a:lstStyle/>
          <a:p>
            <a:r>
              <a:rPr lang="en-US" sz="1400" dirty="0" smtClean="0"/>
              <a:t>According to Genesis 1:9-13 the dry land appeared on day 3 of the creation week. According to radiometric dating methods volcanic ash is up to 600 million years old </a:t>
            </a:r>
            <a:r>
              <a:rPr lang="en-US" sz="1400" b="1" dirty="0" smtClean="0"/>
              <a:t>(</a:t>
            </a:r>
            <a:r>
              <a:rPr lang="en-AU" sz="1400" b="1" dirty="0" smtClean="0"/>
              <a:t>Radiometric Dating For Geologists, E. I. Hamilton, </a:t>
            </a:r>
            <a:r>
              <a:rPr lang="en-AU" sz="1400" b="1" dirty="0" err="1" smtClean="0"/>
              <a:t>Interscience</a:t>
            </a:r>
            <a:r>
              <a:rPr lang="en-AU" sz="1400" b="1" dirty="0" smtClean="0"/>
              <a:t> Publishers, London,  </a:t>
            </a:r>
            <a:r>
              <a:rPr lang="en-US" sz="1400" b="1" dirty="0" smtClean="0"/>
              <a:t>1968, Page 309</a:t>
            </a:r>
            <a:r>
              <a:rPr lang="en-US" sz="1400" dirty="0" smtClean="0"/>
              <a:t>.</a:t>
            </a:r>
            <a:r>
              <a:rPr lang="en-US" sz="1400" b="1" dirty="0" smtClean="0"/>
              <a:t>). </a:t>
            </a:r>
            <a:br>
              <a:rPr lang="en-US" sz="1400" b="1" dirty="0" smtClean="0"/>
            </a:br>
            <a:r>
              <a:rPr lang="en-US" sz="1400" dirty="0" smtClean="0"/>
              <a:t>How could ash these deposits form under water? </a:t>
            </a:r>
            <a:br>
              <a:rPr lang="en-US" sz="1400" dirty="0" smtClean="0"/>
            </a:br>
            <a:r>
              <a:rPr lang="en-US" sz="1400" dirty="0" smtClean="0"/>
              <a:t>They must be less than 6,000 years old.</a:t>
            </a:r>
            <a:br>
              <a:rPr lang="en-US" sz="1400" dirty="0" smtClean="0"/>
            </a:br>
            <a:endParaRPr lang="en-AU" sz="1400" dirty="0"/>
          </a:p>
        </p:txBody>
      </p:sp>
      <p:pic>
        <p:nvPicPr>
          <p:cNvPr id="28674" name="Picture 2" descr="G:\GapTheory\Photos\Volcanic_Ash.jpg"/>
          <p:cNvPicPr>
            <a:picLocks noChangeAspect="1" noChangeArrowheads="1"/>
          </p:cNvPicPr>
          <p:nvPr/>
        </p:nvPicPr>
        <p:blipFill>
          <a:blip r:embed="rId2"/>
          <a:srcRect/>
          <a:stretch>
            <a:fillRect/>
          </a:stretch>
        </p:blipFill>
        <p:spPr bwMode="auto">
          <a:xfrm>
            <a:off x="428596" y="2214554"/>
            <a:ext cx="4945668" cy="3214684"/>
          </a:xfrm>
          <a:prstGeom prst="rect">
            <a:avLst/>
          </a:prstGeom>
          <a:noFill/>
        </p:spPr>
      </p:pic>
      <p:sp>
        <p:nvSpPr>
          <p:cNvPr id="5" name="TextBox 4"/>
          <p:cNvSpPr txBox="1"/>
          <p:nvPr/>
        </p:nvSpPr>
        <p:spPr>
          <a:xfrm>
            <a:off x="428596" y="6000768"/>
            <a:ext cx="5305170" cy="369332"/>
          </a:xfrm>
          <a:prstGeom prst="rect">
            <a:avLst/>
          </a:prstGeom>
          <a:noFill/>
        </p:spPr>
        <p:txBody>
          <a:bodyPr wrap="none" rtlCol="0">
            <a:spAutoFit/>
          </a:bodyPr>
          <a:lstStyle/>
          <a:p>
            <a:r>
              <a:rPr lang="en-AU" b="1" dirty="0" smtClean="0"/>
              <a:t>Where there volcanic eruptions millions of years ago?</a:t>
            </a:r>
            <a:endParaRPr lang="en-AU" b="1" dirty="0"/>
          </a:p>
        </p:txBody>
      </p:sp>
      <p:sp>
        <p:nvSpPr>
          <p:cNvPr id="6" name="Rectangle 5"/>
          <p:cNvSpPr/>
          <p:nvPr/>
        </p:nvSpPr>
        <p:spPr>
          <a:xfrm>
            <a:off x="0" y="0"/>
            <a:ext cx="9144000" cy="646331"/>
          </a:xfrm>
          <a:prstGeom prst="rect">
            <a:avLst/>
          </a:prstGeom>
          <a:ln>
            <a:solidFill>
              <a:schemeClr val="tx1"/>
            </a:solidFill>
          </a:ln>
        </p:spPr>
        <p:txBody>
          <a:bodyPr wrap="square">
            <a:spAutoFit/>
          </a:bodyPr>
          <a:lstStyle/>
          <a:p>
            <a:pPr algn="ctr"/>
            <a:r>
              <a:rPr lang="en-US" b="1" u="sng" dirty="0" smtClean="0">
                <a:latin typeface="+mj-lt"/>
              </a:rPr>
              <a:t>How Old Are Volcanic Eruptions?</a:t>
            </a:r>
            <a:br>
              <a:rPr lang="en-US" b="1" u="sng" dirty="0" smtClean="0">
                <a:latin typeface="+mj-lt"/>
              </a:rPr>
            </a:br>
            <a:endParaRPr lang="en-AU" dirty="0">
              <a:latin typeface="+mj-lt"/>
            </a:endParaRPr>
          </a:p>
        </p:txBody>
      </p:sp>
      <p:graphicFrame>
        <p:nvGraphicFramePr>
          <p:cNvPr id="7" name="Table 6"/>
          <p:cNvGraphicFramePr>
            <a:graphicFrameLocks noGrp="1"/>
          </p:cNvGraphicFramePr>
          <p:nvPr/>
        </p:nvGraphicFramePr>
        <p:xfrm>
          <a:off x="5643570" y="857234"/>
          <a:ext cx="3357586" cy="4992705"/>
        </p:xfrm>
        <a:graphic>
          <a:graphicData uri="http://schemas.openxmlformats.org/drawingml/2006/table">
            <a:tbl>
              <a:tblPr/>
              <a:tblGrid>
                <a:gridCol w="916747"/>
                <a:gridCol w="1123016"/>
                <a:gridCol w="1317823"/>
              </a:tblGrid>
              <a:tr h="184915">
                <a:tc>
                  <a:txBody>
                    <a:bodyPr/>
                    <a:lstStyle/>
                    <a:p>
                      <a:pPr algn="ctr" fontAlgn="b"/>
                      <a:r>
                        <a:rPr lang="en-AU" sz="900" b="1" i="0" u="sng" strike="noStrike" dirty="0">
                          <a:solidFill>
                            <a:srgbClr val="000000"/>
                          </a:solidFill>
                          <a:latin typeface="Calibri"/>
                        </a:rPr>
                        <a:t>Pacific Island</a:t>
                      </a: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900" b="1" i="0" u="sng" strike="noStrike">
                          <a:solidFill>
                            <a:srgbClr val="000000"/>
                          </a:solidFill>
                          <a:latin typeface="Calibri"/>
                        </a:rPr>
                        <a:t>Km's From Hawaii</a:t>
                      </a: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900" b="1" i="0" u="sng" strike="noStrike">
                          <a:solidFill>
                            <a:srgbClr val="000000"/>
                          </a:solidFill>
                          <a:latin typeface="Calibri"/>
                        </a:rPr>
                        <a:t>Age Million Years</a:t>
                      </a: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4915">
                <a:tc>
                  <a:txBody>
                    <a:bodyPr/>
                    <a:lstStyle/>
                    <a:p>
                      <a:pPr algn="ctr" fontAlgn="b"/>
                      <a:r>
                        <a:rPr lang="en-AU" sz="900" b="1" i="0" u="none" strike="noStrike">
                          <a:solidFill>
                            <a:srgbClr val="000000"/>
                          </a:solidFill>
                          <a:latin typeface="Calibri"/>
                        </a:rPr>
                        <a:t>Kilaeua</a:t>
                      </a: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900" b="1" i="0" u="none" strike="noStrike" dirty="0">
                          <a:solidFill>
                            <a:srgbClr val="000000"/>
                          </a:solidFill>
                          <a:latin typeface="Calibri"/>
                        </a:rPr>
                        <a:t>0</a:t>
                      </a: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900" b="1" i="0" u="none" strike="noStrike">
                          <a:solidFill>
                            <a:srgbClr val="000000"/>
                          </a:solidFill>
                          <a:latin typeface="Calibri"/>
                        </a:rPr>
                        <a:t>0</a:t>
                      </a: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4915">
                <a:tc>
                  <a:txBody>
                    <a:bodyPr/>
                    <a:lstStyle/>
                    <a:p>
                      <a:pPr algn="ctr" fontAlgn="b"/>
                      <a:r>
                        <a:rPr lang="en-AU" sz="900" b="1" i="0" u="none" strike="noStrike">
                          <a:solidFill>
                            <a:srgbClr val="000000"/>
                          </a:solidFill>
                          <a:latin typeface="Calibri"/>
                        </a:rPr>
                        <a:t>Mauna Kea</a:t>
                      </a: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900" b="1" i="0" u="none" strike="noStrike">
                          <a:solidFill>
                            <a:srgbClr val="000000"/>
                          </a:solidFill>
                          <a:latin typeface="Calibri"/>
                        </a:rPr>
                        <a:t>54</a:t>
                      </a: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900" b="1" i="0" u="none" strike="noStrike">
                          <a:solidFill>
                            <a:srgbClr val="000000"/>
                          </a:solidFill>
                          <a:latin typeface="Calibri"/>
                        </a:rPr>
                        <a:t>0.375</a:t>
                      </a: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4915">
                <a:tc>
                  <a:txBody>
                    <a:bodyPr/>
                    <a:lstStyle/>
                    <a:p>
                      <a:pPr algn="ctr" fontAlgn="b"/>
                      <a:r>
                        <a:rPr lang="en-AU" sz="900" b="1" i="0" u="none" strike="noStrike">
                          <a:solidFill>
                            <a:srgbClr val="000000"/>
                          </a:solidFill>
                          <a:latin typeface="Calibri"/>
                        </a:rPr>
                        <a:t>Kohala</a:t>
                      </a: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900" b="1" i="0" u="none" strike="noStrike">
                          <a:solidFill>
                            <a:srgbClr val="000000"/>
                          </a:solidFill>
                          <a:latin typeface="Calibri"/>
                        </a:rPr>
                        <a:t>100</a:t>
                      </a: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900" b="1" i="0" u="none" strike="noStrike">
                          <a:solidFill>
                            <a:srgbClr val="000000"/>
                          </a:solidFill>
                          <a:latin typeface="Calibri"/>
                        </a:rPr>
                        <a:t>0.93</a:t>
                      </a: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4915">
                <a:tc>
                  <a:txBody>
                    <a:bodyPr/>
                    <a:lstStyle/>
                    <a:p>
                      <a:pPr algn="ctr" fontAlgn="b"/>
                      <a:r>
                        <a:rPr lang="en-AU" sz="900" b="1" i="0" u="none" strike="noStrike">
                          <a:solidFill>
                            <a:srgbClr val="000000"/>
                          </a:solidFill>
                          <a:latin typeface="Calibri"/>
                        </a:rPr>
                        <a:t>East Maui</a:t>
                      </a: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900" b="1" i="0" u="none" strike="noStrike">
                          <a:solidFill>
                            <a:srgbClr val="000000"/>
                          </a:solidFill>
                          <a:latin typeface="Calibri"/>
                        </a:rPr>
                        <a:t>182</a:t>
                      </a: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900" b="1" i="0" u="none" strike="noStrike">
                          <a:solidFill>
                            <a:srgbClr val="000000"/>
                          </a:solidFill>
                          <a:latin typeface="Calibri"/>
                        </a:rPr>
                        <a:t>0.75</a:t>
                      </a: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4915">
                <a:tc>
                  <a:txBody>
                    <a:bodyPr/>
                    <a:lstStyle/>
                    <a:p>
                      <a:pPr algn="ctr" fontAlgn="b"/>
                      <a:r>
                        <a:rPr lang="en-AU" sz="900" b="1" i="0" u="none" strike="noStrike">
                          <a:solidFill>
                            <a:srgbClr val="000000"/>
                          </a:solidFill>
                          <a:latin typeface="Calibri"/>
                        </a:rPr>
                        <a:t>West Maui</a:t>
                      </a: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900" b="1" i="0" u="none" strike="noStrike">
                          <a:solidFill>
                            <a:srgbClr val="000000"/>
                          </a:solidFill>
                          <a:latin typeface="Calibri"/>
                        </a:rPr>
                        <a:t>220</a:t>
                      </a: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900" b="1" i="0" u="none" strike="noStrike">
                          <a:solidFill>
                            <a:srgbClr val="000000"/>
                          </a:solidFill>
                          <a:latin typeface="Calibri"/>
                        </a:rPr>
                        <a:t>1.32</a:t>
                      </a: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4915">
                <a:tc>
                  <a:txBody>
                    <a:bodyPr/>
                    <a:lstStyle/>
                    <a:p>
                      <a:pPr algn="ctr" fontAlgn="b"/>
                      <a:r>
                        <a:rPr lang="en-AU" sz="900" b="1" i="0" u="none" strike="noStrike">
                          <a:solidFill>
                            <a:srgbClr val="000000"/>
                          </a:solidFill>
                          <a:latin typeface="Calibri"/>
                        </a:rPr>
                        <a:t>East Molokai</a:t>
                      </a: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900" b="1" i="0" u="none" strike="noStrike">
                          <a:solidFill>
                            <a:srgbClr val="000000"/>
                          </a:solidFill>
                          <a:latin typeface="Calibri"/>
                        </a:rPr>
                        <a:t>256</a:t>
                      </a: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900" b="1" i="0" u="none" strike="noStrike">
                          <a:solidFill>
                            <a:srgbClr val="000000"/>
                          </a:solidFill>
                          <a:latin typeface="Calibri"/>
                        </a:rPr>
                        <a:t>1.76</a:t>
                      </a: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4915">
                <a:tc>
                  <a:txBody>
                    <a:bodyPr/>
                    <a:lstStyle/>
                    <a:p>
                      <a:pPr algn="ctr" fontAlgn="b"/>
                      <a:r>
                        <a:rPr lang="en-AU" sz="900" b="1" i="0" u="none" strike="noStrike">
                          <a:solidFill>
                            <a:srgbClr val="000000"/>
                          </a:solidFill>
                          <a:latin typeface="Calibri"/>
                        </a:rPr>
                        <a:t>West Molokai</a:t>
                      </a: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900" b="1" i="0" u="none" strike="noStrike">
                          <a:solidFill>
                            <a:srgbClr val="000000"/>
                          </a:solidFill>
                          <a:latin typeface="Calibri"/>
                        </a:rPr>
                        <a:t>280</a:t>
                      </a: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900" b="1" i="0" u="none" strike="noStrike">
                          <a:solidFill>
                            <a:srgbClr val="000000"/>
                          </a:solidFill>
                          <a:latin typeface="Calibri"/>
                        </a:rPr>
                        <a:t>1.9</a:t>
                      </a: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4915">
                <a:tc>
                  <a:txBody>
                    <a:bodyPr/>
                    <a:lstStyle/>
                    <a:p>
                      <a:pPr algn="ctr" fontAlgn="b"/>
                      <a:r>
                        <a:rPr lang="en-AU" sz="900" b="1" i="0" u="none" strike="noStrike">
                          <a:solidFill>
                            <a:srgbClr val="000000"/>
                          </a:solidFill>
                          <a:latin typeface="Calibri"/>
                        </a:rPr>
                        <a:t>Koolau</a:t>
                      </a: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900" b="1" i="0" u="none" strike="noStrike">
                          <a:solidFill>
                            <a:srgbClr val="000000"/>
                          </a:solidFill>
                          <a:latin typeface="Calibri"/>
                        </a:rPr>
                        <a:t>339</a:t>
                      </a: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900" b="1" i="0" u="none" strike="noStrike" dirty="0">
                          <a:solidFill>
                            <a:srgbClr val="000000"/>
                          </a:solidFill>
                          <a:latin typeface="Calibri"/>
                        </a:rPr>
                        <a:t>2.6</a:t>
                      </a: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4915">
                <a:tc>
                  <a:txBody>
                    <a:bodyPr/>
                    <a:lstStyle/>
                    <a:p>
                      <a:pPr algn="ctr" fontAlgn="b"/>
                      <a:r>
                        <a:rPr lang="en-AU" sz="900" b="1" i="0" u="none" strike="noStrike">
                          <a:solidFill>
                            <a:srgbClr val="000000"/>
                          </a:solidFill>
                          <a:latin typeface="Calibri"/>
                        </a:rPr>
                        <a:t>Waianie</a:t>
                      </a: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900" b="1" i="0" u="none" strike="noStrike">
                          <a:solidFill>
                            <a:srgbClr val="000000"/>
                          </a:solidFill>
                          <a:latin typeface="Calibri"/>
                        </a:rPr>
                        <a:t>379</a:t>
                      </a: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900" b="1" i="0" u="none" strike="noStrike">
                          <a:solidFill>
                            <a:srgbClr val="000000"/>
                          </a:solidFill>
                          <a:latin typeface="Calibri"/>
                        </a:rPr>
                        <a:t>3.7</a:t>
                      </a: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4915">
                <a:tc>
                  <a:txBody>
                    <a:bodyPr/>
                    <a:lstStyle/>
                    <a:p>
                      <a:pPr algn="ctr" fontAlgn="b"/>
                      <a:r>
                        <a:rPr lang="en-AU" sz="900" b="1" i="0" u="none" strike="noStrike">
                          <a:solidFill>
                            <a:srgbClr val="000000"/>
                          </a:solidFill>
                          <a:latin typeface="Calibri"/>
                        </a:rPr>
                        <a:t>Kauai</a:t>
                      </a: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900" b="1" i="0" u="none" strike="noStrike">
                          <a:solidFill>
                            <a:srgbClr val="000000"/>
                          </a:solidFill>
                          <a:latin typeface="Calibri"/>
                        </a:rPr>
                        <a:t>519</a:t>
                      </a: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900" b="1" i="0" u="none" strike="noStrike">
                          <a:solidFill>
                            <a:srgbClr val="000000"/>
                          </a:solidFill>
                          <a:latin typeface="Calibri"/>
                        </a:rPr>
                        <a:t>5.1</a:t>
                      </a: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4915">
                <a:tc>
                  <a:txBody>
                    <a:bodyPr/>
                    <a:lstStyle/>
                    <a:p>
                      <a:pPr algn="ctr" fontAlgn="b"/>
                      <a:r>
                        <a:rPr lang="en-AU" sz="900" b="1" i="0" u="none" strike="noStrike">
                          <a:solidFill>
                            <a:srgbClr val="000000"/>
                          </a:solidFill>
                          <a:latin typeface="Calibri"/>
                        </a:rPr>
                        <a:t>Nihoa</a:t>
                      </a: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900" b="1" i="0" u="none" strike="noStrike">
                          <a:solidFill>
                            <a:srgbClr val="000000"/>
                          </a:solidFill>
                          <a:latin typeface="Calibri"/>
                        </a:rPr>
                        <a:t>780</a:t>
                      </a: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900" b="1" i="0" u="none" strike="noStrike">
                          <a:solidFill>
                            <a:srgbClr val="000000"/>
                          </a:solidFill>
                          <a:latin typeface="Calibri"/>
                        </a:rPr>
                        <a:t>7.2</a:t>
                      </a: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4915">
                <a:tc>
                  <a:txBody>
                    <a:bodyPr/>
                    <a:lstStyle/>
                    <a:p>
                      <a:pPr algn="ctr" fontAlgn="b"/>
                      <a:r>
                        <a:rPr lang="en-AU" sz="900" b="1" i="0" u="none" strike="noStrike">
                          <a:solidFill>
                            <a:srgbClr val="000000"/>
                          </a:solidFill>
                          <a:latin typeface="Calibri"/>
                        </a:rPr>
                        <a:t>Un-Named</a:t>
                      </a: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900" b="1" i="0" u="none" strike="noStrike">
                          <a:solidFill>
                            <a:srgbClr val="000000"/>
                          </a:solidFill>
                          <a:latin typeface="Calibri"/>
                        </a:rPr>
                        <a:t>913</a:t>
                      </a: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900" b="1" i="0" u="none" strike="noStrike">
                          <a:solidFill>
                            <a:srgbClr val="000000"/>
                          </a:solidFill>
                          <a:latin typeface="Calibri"/>
                        </a:rPr>
                        <a:t>9.6</a:t>
                      </a: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4915">
                <a:tc>
                  <a:txBody>
                    <a:bodyPr/>
                    <a:lstStyle/>
                    <a:p>
                      <a:pPr algn="ctr" fontAlgn="b"/>
                      <a:r>
                        <a:rPr lang="en-AU" sz="900" b="1" i="0" u="none" strike="noStrike">
                          <a:solidFill>
                            <a:srgbClr val="000000"/>
                          </a:solidFill>
                          <a:latin typeface="Calibri"/>
                        </a:rPr>
                        <a:t>Necker</a:t>
                      </a: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900" b="1" i="0" u="none" strike="noStrike">
                          <a:solidFill>
                            <a:srgbClr val="000000"/>
                          </a:solidFill>
                          <a:latin typeface="Calibri"/>
                        </a:rPr>
                        <a:t>1058</a:t>
                      </a: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900" b="1" i="0" u="none" strike="noStrike">
                          <a:solidFill>
                            <a:srgbClr val="000000"/>
                          </a:solidFill>
                          <a:latin typeface="Calibri"/>
                        </a:rPr>
                        <a:t>10.3</a:t>
                      </a: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4915">
                <a:tc>
                  <a:txBody>
                    <a:bodyPr/>
                    <a:lstStyle/>
                    <a:p>
                      <a:pPr algn="ctr" fontAlgn="b"/>
                      <a:r>
                        <a:rPr lang="en-AU" sz="900" b="1" i="0" u="none" strike="noStrike">
                          <a:solidFill>
                            <a:srgbClr val="000000"/>
                          </a:solidFill>
                          <a:latin typeface="Calibri"/>
                        </a:rPr>
                        <a:t>Le Perouse</a:t>
                      </a: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900" b="1" i="0" u="none" strike="noStrike">
                          <a:solidFill>
                            <a:srgbClr val="000000"/>
                          </a:solidFill>
                          <a:latin typeface="Calibri"/>
                        </a:rPr>
                        <a:t>1209</a:t>
                      </a: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900" b="1" i="0" u="none" strike="noStrike">
                          <a:solidFill>
                            <a:srgbClr val="000000"/>
                          </a:solidFill>
                          <a:latin typeface="Calibri"/>
                        </a:rPr>
                        <a:t>12</a:t>
                      </a: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4915">
                <a:tc>
                  <a:txBody>
                    <a:bodyPr/>
                    <a:lstStyle/>
                    <a:p>
                      <a:pPr algn="ctr" fontAlgn="b"/>
                      <a:r>
                        <a:rPr lang="en-AU" sz="900" b="1" i="0" u="none" strike="noStrike">
                          <a:solidFill>
                            <a:srgbClr val="000000"/>
                          </a:solidFill>
                          <a:latin typeface="Calibri"/>
                        </a:rPr>
                        <a:t>Brooks Bank</a:t>
                      </a: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900" b="1" i="0" u="none" strike="noStrike">
                          <a:solidFill>
                            <a:srgbClr val="000000"/>
                          </a:solidFill>
                          <a:latin typeface="Calibri"/>
                        </a:rPr>
                        <a:t>1256</a:t>
                      </a: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900" b="1" i="0" u="none" strike="noStrike">
                          <a:solidFill>
                            <a:srgbClr val="000000"/>
                          </a:solidFill>
                          <a:latin typeface="Calibri"/>
                        </a:rPr>
                        <a:t>13</a:t>
                      </a: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4915">
                <a:tc>
                  <a:txBody>
                    <a:bodyPr/>
                    <a:lstStyle/>
                    <a:p>
                      <a:pPr algn="ctr" fontAlgn="b"/>
                      <a:r>
                        <a:rPr lang="en-AU" sz="900" b="1" i="0" u="none" strike="noStrike">
                          <a:solidFill>
                            <a:srgbClr val="000000"/>
                          </a:solidFill>
                          <a:latin typeface="Calibri"/>
                        </a:rPr>
                        <a:t>Laysan</a:t>
                      </a: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900" b="1" i="0" u="none" strike="noStrike">
                          <a:solidFill>
                            <a:srgbClr val="000000"/>
                          </a:solidFill>
                          <a:latin typeface="Calibri"/>
                        </a:rPr>
                        <a:t>1818</a:t>
                      </a: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900" b="1" i="0" u="none" strike="noStrike">
                          <a:solidFill>
                            <a:srgbClr val="000000"/>
                          </a:solidFill>
                          <a:latin typeface="Calibri"/>
                        </a:rPr>
                        <a:t>19.9</a:t>
                      </a: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4915">
                <a:tc>
                  <a:txBody>
                    <a:bodyPr/>
                    <a:lstStyle/>
                    <a:p>
                      <a:pPr algn="ctr" fontAlgn="b"/>
                      <a:r>
                        <a:rPr lang="en-AU" sz="900" b="1" i="0" u="none" strike="noStrike">
                          <a:solidFill>
                            <a:srgbClr val="000000"/>
                          </a:solidFill>
                          <a:latin typeface="Calibri"/>
                        </a:rPr>
                        <a:t>Northhampton</a:t>
                      </a: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900" b="1" i="0" u="none" strike="noStrike">
                          <a:solidFill>
                            <a:srgbClr val="000000"/>
                          </a:solidFill>
                          <a:latin typeface="Calibri"/>
                        </a:rPr>
                        <a:t>1811</a:t>
                      </a: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900" b="1" i="0" u="none" strike="noStrike">
                          <a:solidFill>
                            <a:srgbClr val="000000"/>
                          </a:solidFill>
                          <a:latin typeface="Calibri"/>
                        </a:rPr>
                        <a:t>26.6</a:t>
                      </a: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4915">
                <a:tc>
                  <a:txBody>
                    <a:bodyPr/>
                    <a:lstStyle/>
                    <a:p>
                      <a:pPr algn="ctr" fontAlgn="b"/>
                      <a:r>
                        <a:rPr lang="en-AU" sz="900" b="1" i="0" u="none" strike="noStrike">
                          <a:solidFill>
                            <a:srgbClr val="000000"/>
                          </a:solidFill>
                          <a:latin typeface="Calibri"/>
                        </a:rPr>
                        <a:t>Midway</a:t>
                      </a: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900" b="1" i="0" u="none" strike="noStrike">
                          <a:solidFill>
                            <a:srgbClr val="000000"/>
                          </a:solidFill>
                          <a:latin typeface="Calibri"/>
                        </a:rPr>
                        <a:t>2932</a:t>
                      </a: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900" b="1" i="0" u="none" strike="noStrike">
                          <a:solidFill>
                            <a:srgbClr val="000000"/>
                          </a:solidFill>
                          <a:latin typeface="Calibri"/>
                        </a:rPr>
                        <a:t>27.7</a:t>
                      </a: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4915">
                <a:tc>
                  <a:txBody>
                    <a:bodyPr/>
                    <a:lstStyle/>
                    <a:p>
                      <a:pPr algn="ctr" fontAlgn="b"/>
                      <a:r>
                        <a:rPr lang="en-AU" sz="900" b="1" i="0" u="none" strike="noStrike" dirty="0">
                          <a:solidFill>
                            <a:srgbClr val="000000"/>
                          </a:solidFill>
                          <a:latin typeface="Calibri"/>
                        </a:rPr>
                        <a:t>Un-Named</a:t>
                      </a: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900" b="1" i="0" u="none" strike="noStrike">
                          <a:solidFill>
                            <a:srgbClr val="000000"/>
                          </a:solidFill>
                          <a:latin typeface="Calibri"/>
                        </a:rPr>
                        <a:t>2600</a:t>
                      </a: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900" b="1" i="0" u="none" strike="noStrike">
                          <a:solidFill>
                            <a:srgbClr val="000000"/>
                          </a:solidFill>
                          <a:latin typeface="Calibri"/>
                        </a:rPr>
                        <a:t>28</a:t>
                      </a: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4915">
                <a:tc>
                  <a:txBody>
                    <a:bodyPr/>
                    <a:lstStyle/>
                    <a:p>
                      <a:pPr algn="ctr" fontAlgn="b"/>
                      <a:r>
                        <a:rPr lang="en-AU" sz="900" b="1" i="0" u="none" strike="noStrike">
                          <a:solidFill>
                            <a:srgbClr val="000000"/>
                          </a:solidFill>
                          <a:latin typeface="Calibri"/>
                        </a:rPr>
                        <a:t>Colohan</a:t>
                      </a: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900" b="1" i="0" u="none" strike="noStrike">
                          <a:solidFill>
                            <a:srgbClr val="000000"/>
                          </a:solidFill>
                          <a:latin typeface="Calibri"/>
                        </a:rPr>
                        <a:t>3128</a:t>
                      </a: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900" b="1" i="0" u="none" strike="noStrike">
                          <a:solidFill>
                            <a:srgbClr val="000000"/>
                          </a:solidFill>
                          <a:latin typeface="Calibri"/>
                        </a:rPr>
                        <a:t>38.6</a:t>
                      </a: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4915">
                <a:tc>
                  <a:txBody>
                    <a:bodyPr/>
                    <a:lstStyle/>
                    <a:p>
                      <a:pPr algn="ctr" fontAlgn="b"/>
                      <a:r>
                        <a:rPr lang="en-AU" sz="900" b="1" i="0" u="none" strike="noStrike">
                          <a:solidFill>
                            <a:srgbClr val="000000"/>
                          </a:solidFill>
                          <a:latin typeface="Calibri"/>
                        </a:rPr>
                        <a:t>Daikakuji</a:t>
                      </a: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900" b="1" i="0" u="none" strike="noStrike">
                          <a:solidFill>
                            <a:srgbClr val="000000"/>
                          </a:solidFill>
                          <a:latin typeface="Calibri"/>
                        </a:rPr>
                        <a:t>3993</a:t>
                      </a: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900" b="1" i="0" u="none" strike="noStrike">
                          <a:solidFill>
                            <a:srgbClr val="000000"/>
                          </a:solidFill>
                          <a:latin typeface="Calibri"/>
                        </a:rPr>
                        <a:t>92.9</a:t>
                      </a: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4915">
                <a:tc>
                  <a:txBody>
                    <a:bodyPr/>
                    <a:lstStyle/>
                    <a:p>
                      <a:pPr algn="ctr" fontAlgn="b"/>
                      <a:r>
                        <a:rPr lang="en-AU" sz="900" b="1" i="0" u="none" strike="noStrike">
                          <a:solidFill>
                            <a:srgbClr val="000000"/>
                          </a:solidFill>
                          <a:latin typeface="Calibri"/>
                        </a:rPr>
                        <a:t>Yuryaki</a:t>
                      </a: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900" b="1" i="0" u="none" strike="noStrike">
                          <a:solidFill>
                            <a:srgbClr val="000000"/>
                          </a:solidFill>
                          <a:latin typeface="Calibri"/>
                        </a:rPr>
                        <a:t>3520</a:t>
                      </a: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900" b="1" i="0" u="none" strike="noStrike">
                          <a:solidFill>
                            <a:srgbClr val="000000"/>
                          </a:solidFill>
                          <a:latin typeface="Calibri"/>
                        </a:rPr>
                        <a:t>93.9</a:t>
                      </a: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4915">
                <a:tc>
                  <a:txBody>
                    <a:bodyPr/>
                    <a:lstStyle/>
                    <a:p>
                      <a:pPr algn="ctr" fontAlgn="b"/>
                      <a:r>
                        <a:rPr lang="en-AU" sz="900" b="1" i="0" u="none" strike="noStrike">
                          <a:solidFill>
                            <a:srgbClr val="000000"/>
                          </a:solidFill>
                          <a:latin typeface="Calibri"/>
                        </a:rPr>
                        <a:t>Koko</a:t>
                      </a: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900" b="1" i="0" u="none" strike="noStrike">
                          <a:solidFill>
                            <a:srgbClr val="000000"/>
                          </a:solidFill>
                          <a:latin typeface="Calibri"/>
                        </a:rPr>
                        <a:t>3758</a:t>
                      </a: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900" b="1" i="0" u="none" strike="noStrike">
                          <a:solidFill>
                            <a:srgbClr val="000000"/>
                          </a:solidFill>
                          <a:latin typeface="Calibri"/>
                        </a:rPr>
                        <a:t>98.1</a:t>
                      </a: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4915">
                <a:tc>
                  <a:txBody>
                    <a:bodyPr/>
                    <a:lstStyle/>
                    <a:p>
                      <a:pPr algn="ctr" fontAlgn="b"/>
                      <a:r>
                        <a:rPr lang="en-AU" sz="900" b="1" i="0" u="none" strike="noStrike">
                          <a:solidFill>
                            <a:srgbClr val="000000"/>
                          </a:solidFill>
                          <a:latin typeface="Calibri"/>
                        </a:rPr>
                        <a:t>Ojin</a:t>
                      </a: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900" b="1" i="0" u="none" strike="noStrike">
                          <a:solidFill>
                            <a:srgbClr val="000000"/>
                          </a:solidFill>
                          <a:latin typeface="Calibri"/>
                        </a:rPr>
                        <a:t>9102</a:t>
                      </a: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900" b="1" i="0" u="none" strike="noStrike">
                          <a:solidFill>
                            <a:srgbClr val="000000"/>
                          </a:solidFill>
                          <a:latin typeface="Calibri"/>
                        </a:rPr>
                        <a:t>55.2</a:t>
                      </a: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4915">
                <a:tc>
                  <a:txBody>
                    <a:bodyPr/>
                    <a:lstStyle/>
                    <a:p>
                      <a:pPr algn="ctr" fontAlgn="b"/>
                      <a:r>
                        <a:rPr lang="en-AU" sz="900" b="1" i="0" u="none" strike="noStrike">
                          <a:solidFill>
                            <a:srgbClr val="000000"/>
                          </a:solidFill>
                          <a:latin typeface="Calibri"/>
                        </a:rPr>
                        <a:t>Nintoku</a:t>
                      </a: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900" b="1" i="0" u="none" strike="noStrike">
                          <a:solidFill>
                            <a:srgbClr val="000000"/>
                          </a:solidFill>
                          <a:latin typeface="Calibri"/>
                        </a:rPr>
                        <a:t>9799</a:t>
                      </a: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900" b="1" i="0" u="none" strike="noStrike">
                          <a:solidFill>
                            <a:srgbClr val="000000"/>
                          </a:solidFill>
                          <a:latin typeface="Calibri"/>
                        </a:rPr>
                        <a:t>59.6</a:t>
                      </a: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4915">
                <a:tc>
                  <a:txBody>
                    <a:bodyPr/>
                    <a:lstStyle/>
                    <a:p>
                      <a:pPr algn="ctr" fontAlgn="b"/>
                      <a:r>
                        <a:rPr lang="en-AU" sz="900" b="1" i="0" u="none" strike="noStrike">
                          <a:solidFill>
                            <a:srgbClr val="000000"/>
                          </a:solidFill>
                          <a:latin typeface="Calibri"/>
                        </a:rPr>
                        <a:t>Suiko</a:t>
                      </a: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900" b="1" i="0" u="none" strike="noStrike">
                          <a:solidFill>
                            <a:srgbClr val="000000"/>
                          </a:solidFill>
                          <a:latin typeface="Calibri"/>
                        </a:rPr>
                        <a:t>9860</a:t>
                      </a: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900" b="1" i="0" u="none" strike="noStrike" dirty="0">
                          <a:solidFill>
                            <a:srgbClr val="000000"/>
                          </a:solidFill>
                          <a:latin typeface="Calibri"/>
                        </a:rPr>
                        <a:t>69.7</a:t>
                      </a: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G:\GapTheory\Photos\SolarNebula.jpg"/>
          <p:cNvPicPr>
            <a:picLocks noChangeAspect="1" noChangeArrowheads="1"/>
          </p:cNvPicPr>
          <p:nvPr/>
        </p:nvPicPr>
        <p:blipFill>
          <a:blip r:embed="rId2"/>
          <a:srcRect/>
          <a:stretch>
            <a:fillRect/>
          </a:stretch>
        </p:blipFill>
        <p:spPr bwMode="auto">
          <a:xfrm>
            <a:off x="3857620" y="1142984"/>
            <a:ext cx="5037148" cy="5426012"/>
          </a:xfrm>
          <a:prstGeom prst="rect">
            <a:avLst/>
          </a:prstGeom>
          <a:noFill/>
        </p:spPr>
      </p:pic>
      <p:sp>
        <p:nvSpPr>
          <p:cNvPr id="5" name="Rectangle 4"/>
          <p:cNvSpPr/>
          <p:nvPr/>
        </p:nvSpPr>
        <p:spPr>
          <a:xfrm>
            <a:off x="142844" y="1214422"/>
            <a:ext cx="3643306" cy="3970318"/>
          </a:xfrm>
          <a:prstGeom prst="rect">
            <a:avLst/>
          </a:prstGeom>
          <a:ln>
            <a:solidFill>
              <a:schemeClr val="tx1"/>
            </a:solidFill>
          </a:ln>
        </p:spPr>
        <p:txBody>
          <a:bodyPr wrap="square">
            <a:spAutoFit/>
          </a:bodyPr>
          <a:lstStyle/>
          <a:p>
            <a:pPr algn="just"/>
            <a:r>
              <a:rPr lang="en-US" dirty="0"/>
              <a:t>Is it possible that the beginning for the consolidation of our solar system within the universe could have been </a:t>
            </a:r>
            <a:r>
              <a:rPr lang="en-US" b="1" u="sng" dirty="0"/>
              <a:t>four-and-a</a:t>
            </a:r>
            <a:r>
              <a:rPr lang="en-US" dirty="0"/>
              <a:t> </a:t>
            </a:r>
            <a:r>
              <a:rPr lang="en-US" b="1" u="sng" dirty="0"/>
              <a:t>half billion years ago</a:t>
            </a:r>
            <a:r>
              <a:rPr lang="en-US" dirty="0"/>
              <a:t>? Does that impact on Scripture? If I understand Scripture properly, I have to come back and say, 'No</a:t>
            </a:r>
            <a:r>
              <a:rPr lang="en-US" dirty="0" smtClean="0"/>
              <a:t>.’ Thus </a:t>
            </a:r>
            <a:r>
              <a:rPr lang="en-US" dirty="0"/>
              <a:t>it seems reasonable, with everything I know, that the beginning of our world could have been </a:t>
            </a:r>
            <a:r>
              <a:rPr lang="en-US" b="1" u="sng" dirty="0"/>
              <a:t>four-and-a-half billion years ago</a:t>
            </a:r>
            <a:r>
              <a:rPr lang="en-US" b="1" u="sng" dirty="0" smtClean="0"/>
              <a:t>.</a:t>
            </a:r>
          </a:p>
          <a:p>
            <a:pPr algn="just"/>
            <a:endParaRPr lang="en-US" b="1" u="sng" dirty="0" smtClean="0"/>
          </a:p>
          <a:p>
            <a:pPr algn="ctr"/>
            <a:r>
              <a:rPr lang="en-US" b="1" u="sng" dirty="0" smtClean="0"/>
              <a:t>Pastor Bruce Manners</a:t>
            </a:r>
            <a:endParaRPr lang="en-US" b="1" u="sng" dirty="0"/>
          </a:p>
          <a:p>
            <a:pPr algn="ctr"/>
            <a:r>
              <a:rPr lang="en-US" b="1" u="sng" dirty="0" smtClean="0"/>
              <a:t>RECORD,</a:t>
            </a:r>
            <a:r>
              <a:rPr lang="en-US" b="1" dirty="0" smtClean="0"/>
              <a:t> </a:t>
            </a:r>
            <a:r>
              <a:rPr lang="en-AU" dirty="0"/>
              <a:t>March 11, 1995, Page 6-9</a:t>
            </a:r>
          </a:p>
        </p:txBody>
      </p:sp>
      <p:sp>
        <p:nvSpPr>
          <p:cNvPr id="6" name="TextBox 5"/>
          <p:cNvSpPr txBox="1"/>
          <p:nvPr/>
        </p:nvSpPr>
        <p:spPr>
          <a:xfrm>
            <a:off x="0" y="0"/>
            <a:ext cx="9144000" cy="369332"/>
          </a:xfrm>
          <a:prstGeom prst="rect">
            <a:avLst/>
          </a:prstGeom>
          <a:noFill/>
          <a:ln>
            <a:solidFill>
              <a:schemeClr val="tx1"/>
            </a:solidFill>
          </a:ln>
        </p:spPr>
        <p:txBody>
          <a:bodyPr wrap="square" rtlCol="0">
            <a:spAutoFit/>
          </a:bodyPr>
          <a:lstStyle/>
          <a:p>
            <a:pPr algn="ctr"/>
            <a:r>
              <a:rPr lang="en-AU" b="1" dirty="0" smtClean="0">
                <a:latin typeface="+mj-lt"/>
              </a:rPr>
              <a:t>The</a:t>
            </a:r>
            <a:r>
              <a:rPr lang="en-AU" b="1" dirty="0" smtClean="0"/>
              <a:t> Age Of The Solar System</a:t>
            </a:r>
            <a:endParaRPr lang="en-AU" b="1" dirty="0"/>
          </a:p>
        </p:txBody>
      </p:sp>
      <p:sp>
        <p:nvSpPr>
          <p:cNvPr id="7" name="Rectangle 6"/>
          <p:cNvSpPr/>
          <p:nvPr/>
        </p:nvSpPr>
        <p:spPr>
          <a:xfrm>
            <a:off x="0" y="357166"/>
            <a:ext cx="9144000" cy="646331"/>
          </a:xfrm>
          <a:prstGeom prst="rect">
            <a:avLst/>
          </a:prstGeom>
        </p:spPr>
        <p:txBody>
          <a:bodyPr wrap="square">
            <a:spAutoFit/>
          </a:bodyPr>
          <a:lstStyle/>
          <a:p>
            <a:pPr algn="ctr"/>
            <a:r>
              <a:rPr lang="en-US" b="1" dirty="0" smtClean="0"/>
              <a:t>(</a:t>
            </a:r>
            <a:r>
              <a:rPr lang="en-AU" b="1" dirty="0" smtClean="0"/>
              <a:t>Scientific American, July 1985, Page 67-71.</a:t>
            </a:r>
            <a:r>
              <a:rPr lang="en-US" b="1" dirty="0" smtClean="0"/>
              <a:t>).</a:t>
            </a:r>
            <a:r>
              <a:rPr lang="en-AU" dirty="0" smtClean="0"/>
              <a:t/>
            </a:r>
            <a:br>
              <a:rPr lang="en-AU" dirty="0" smtClean="0"/>
            </a:br>
            <a:endParaRPr lang="en-AU" dirty="0"/>
          </a:p>
        </p:txBody>
      </p:sp>
      <p:sp>
        <p:nvSpPr>
          <p:cNvPr id="8" name="TextBox 7"/>
          <p:cNvSpPr txBox="1"/>
          <p:nvPr/>
        </p:nvSpPr>
        <p:spPr>
          <a:xfrm>
            <a:off x="3857620" y="857232"/>
            <a:ext cx="4929222" cy="369332"/>
          </a:xfrm>
          <a:prstGeom prst="rect">
            <a:avLst/>
          </a:prstGeom>
          <a:noFill/>
        </p:spPr>
        <p:txBody>
          <a:bodyPr wrap="square" rtlCol="0">
            <a:spAutoFit/>
          </a:bodyPr>
          <a:lstStyle/>
          <a:p>
            <a:pPr algn="ctr"/>
            <a:r>
              <a:rPr lang="en-AU" b="1" dirty="0" smtClean="0"/>
              <a:t>6,000 Years Old?</a:t>
            </a:r>
            <a:endParaRPr lang="en-AU" b="1" dirty="0"/>
          </a:p>
        </p:txBody>
      </p:sp>
      <p:sp>
        <p:nvSpPr>
          <p:cNvPr id="9" name="TextBox 8"/>
          <p:cNvSpPr txBox="1"/>
          <p:nvPr/>
        </p:nvSpPr>
        <p:spPr>
          <a:xfrm>
            <a:off x="3929058" y="6488668"/>
            <a:ext cx="4929222" cy="369332"/>
          </a:xfrm>
          <a:prstGeom prst="rect">
            <a:avLst/>
          </a:prstGeom>
          <a:noFill/>
        </p:spPr>
        <p:txBody>
          <a:bodyPr wrap="square" rtlCol="0">
            <a:spAutoFit/>
          </a:bodyPr>
          <a:lstStyle/>
          <a:p>
            <a:pPr algn="ctr"/>
            <a:r>
              <a:rPr lang="en-AU" b="1" dirty="0" smtClean="0"/>
              <a:t>Or Billions Of Years Old?</a:t>
            </a:r>
            <a:endParaRPr lang="en-AU"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rot="5400000">
            <a:off x="535753" y="2035959"/>
            <a:ext cx="221457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643042" y="2000240"/>
            <a:ext cx="642942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6965967" y="2035165"/>
            <a:ext cx="221457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000100" y="714356"/>
            <a:ext cx="1265090" cy="369332"/>
          </a:xfrm>
          <a:prstGeom prst="rect">
            <a:avLst/>
          </a:prstGeom>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wrap="none" rtlCol="0">
            <a:spAutoFit/>
          </a:bodyPr>
          <a:lstStyle/>
          <a:p>
            <a:pPr algn="ctr"/>
            <a:r>
              <a:rPr lang="en-AU" b="1" dirty="0" smtClean="0"/>
              <a:t>Genesis 1:1</a:t>
            </a:r>
            <a:endParaRPr lang="en-AU" b="1" dirty="0"/>
          </a:p>
        </p:txBody>
      </p:sp>
      <p:sp>
        <p:nvSpPr>
          <p:cNvPr id="12" name="TextBox 11"/>
          <p:cNvSpPr txBox="1"/>
          <p:nvPr/>
        </p:nvSpPr>
        <p:spPr>
          <a:xfrm>
            <a:off x="7429520" y="714356"/>
            <a:ext cx="1276311" cy="369332"/>
          </a:xfrm>
          <a:prstGeom prst="rect">
            <a:avLst/>
          </a:prstGeom>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wrap="none" rtlCol="0">
            <a:spAutoFit/>
          </a:bodyPr>
          <a:lstStyle/>
          <a:p>
            <a:pPr algn="ctr"/>
            <a:r>
              <a:rPr lang="en-AU" b="1" dirty="0" smtClean="0"/>
              <a:t>Genesis 2:3</a:t>
            </a:r>
            <a:endParaRPr lang="en-AU" b="1" dirty="0"/>
          </a:p>
        </p:txBody>
      </p:sp>
      <p:sp>
        <p:nvSpPr>
          <p:cNvPr id="13" name="TextBox 12"/>
          <p:cNvSpPr txBox="1"/>
          <p:nvPr/>
        </p:nvSpPr>
        <p:spPr>
          <a:xfrm>
            <a:off x="642910" y="3143248"/>
            <a:ext cx="1928826" cy="369332"/>
          </a:xfrm>
          <a:prstGeom prst="rect">
            <a:avLst/>
          </a:prstGeom>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wrap="square" rtlCol="0">
            <a:spAutoFit/>
          </a:bodyPr>
          <a:lstStyle/>
          <a:p>
            <a:pPr algn="ctr"/>
            <a:r>
              <a:rPr lang="en-AU" b="1" dirty="0" smtClean="0"/>
              <a:t>4,500,000,000 BC</a:t>
            </a:r>
            <a:endParaRPr lang="en-AU" b="1" dirty="0"/>
          </a:p>
        </p:txBody>
      </p:sp>
      <p:sp>
        <p:nvSpPr>
          <p:cNvPr id="14" name="TextBox 13"/>
          <p:cNvSpPr txBox="1"/>
          <p:nvPr/>
        </p:nvSpPr>
        <p:spPr>
          <a:xfrm>
            <a:off x="7572396" y="3143248"/>
            <a:ext cx="1016625" cy="369332"/>
          </a:xfrm>
          <a:prstGeom prst="rect">
            <a:avLst/>
          </a:prstGeom>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wrap="none" rtlCol="0">
            <a:spAutoFit/>
          </a:bodyPr>
          <a:lstStyle/>
          <a:p>
            <a:pPr algn="ctr"/>
            <a:r>
              <a:rPr lang="en-AU" b="1" dirty="0" smtClean="0"/>
              <a:t>4,000 BC</a:t>
            </a:r>
            <a:endParaRPr lang="en-AU" b="1" dirty="0"/>
          </a:p>
        </p:txBody>
      </p:sp>
      <p:sp>
        <p:nvSpPr>
          <p:cNvPr id="15" name="TextBox 14"/>
          <p:cNvSpPr txBox="1"/>
          <p:nvPr/>
        </p:nvSpPr>
        <p:spPr>
          <a:xfrm>
            <a:off x="4643438" y="1428736"/>
            <a:ext cx="3429024" cy="369332"/>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tx1"/>
            </a:solidFill>
          </a:ln>
        </p:spPr>
        <p:txBody>
          <a:bodyPr wrap="square" rtlCol="0">
            <a:spAutoFit/>
          </a:bodyPr>
          <a:lstStyle/>
          <a:p>
            <a:pPr algn="ctr"/>
            <a:r>
              <a:rPr lang="en-AU" b="1" dirty="0" smtClean="0"/>
              <a:t>Creation Week</a:t>
            </a:r>
            <a:endParaRPr lang="en-AU" b="1" dirty="0"/>
          </a:p>
        </p:txBody>
      </p:sp>
      <p:sp>
        <p:nvSpPr>
          <p:cNvPr id="16" name="TextBox 15"/>
          <p:cNvSpPr txBox="1"/>
          <p:nvPr/>
        </p:nvSpPr>
        <p:spPr>
          <a:xfrm>
            <a:off x="4643438" y="2214554"/>
            <a:ext cx="3429024" cy="369332"/>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tx1"/>
            </a:solidFill>
          </a:ln>
        </p:spPr>
        <p:txBody>
          <a:bodyPr wrap="square" rtlCol="0">
            <a:spAutoFit/>
          </a:bodyPr>
          <a:lstStyle/>
          <a:p>
            <a:pPr algn="ctr"/>
            <a:r>
              <a:rPr lang="en-AU" b="1" dirty="0" smtClean="0"/>
              <a:t>168 Hours?</a:t>
            </a:r>
            <a:endParaRPr lang="en-AU" b="1" dirty="0"/>
          </a:p>
        </p:txBody>
      </p:sp>
      <p:cxnSp>
        <p:nvCxnSpPr>
          <p:cNvPr id="18" name="Straight Connector 17"/>
          <p:cNvCxnSpPr/>
          <p:nvPr/>
        </p:nvCxnSpPr>
        <p:spPr>
          <a:xfrm rot="5400000">
            <a:off x="3536943" y="2035165"/>
            <a:ext cx="221457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000496" y="642918"/>
            <a:ext cx="1276311" cy="369332"/>
          </a:xfrm>
          <a:prstGeom prst="rect">
            <a:avLst/>
          </a:prstGeom>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wrap="none" rtlCol="0">
            <a:spAutoFit/>
          </a:bodyPr>
          <a:lstStyle/>
          <a:p>
            <a:r>
              <a:rPr lang="en-AU" b="1" dirty="0" smtClean="0"/>
              <a:t>Genesis 1:3</a:t>
            </a:r>
            <a:endParaRPr lang="en-AU" b="1" dirty="0"/>
          </a:p>
        </p:txBody>
      </p:sp>
      <p:sp>
        <p:nvSpPr>
          <p:cNvPr id="20" name="TextBox 19"/>
          <p:cNvSpPr txBox="1"/>
          <p:nvPr/>
        </p:nvSpPr>
        <p:spPr>
          <a:xfrm>
            <a:off x="4143372" y="3143248"/>
            <a:ext cx="1016625" cy="369332"/>
          </a:xfrm>
          <a:prstGeom prst="rect">
            <a:avLst/>
          </a:prstGeom>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wrap="none" rtlCol="0">
            <a:spAutoFit/>
          </a:bodyPr>
          <a:lstStyle/>
          <a:p>
            <a:pPr algn="ctr"/>
            <a:r>
              <a:rPr lang="en-AU" b="1" dirty="0" smtClean="0"/>
              <a:t>4,000 BC</a:t>
            </a:r>
            <a:endParaRPr lang="en-AU" b="1" dirty="0"/>
          </a:p>
        </p:txBody>
      </p:sp>
      <p:sp>
        <p:nvSpPr>
          <p:cNvPr id="21" name="TextBox 20"/>
          <p:cNvSpPr txBox="1"/>
          <p:nvPr/>
        </p:nvSpPr>
        <p:spPr>
          <a:xfrm>
            <a:off x="1643042" y="1428736"/>
            <a:ext cx="3000396" cy="369332"/>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tx1"/>
            </a:solidFill>
          </a:ln>
        </p:spPr>
        <p:txBody>
          <a:bodyPr wrap="square" rtlCol="0">
            <a:spAutoFit/>
          </a:bodyPr>
          <a:lstStyle/>
          <a:p>
            <a:pPr algn="ctr"/>
            <a:r>
              <a:rPr lang="en-AU" b="1" dirty="0" smtClean="0"/>
              <a:t>Primary Time</a:t>
            </a:r>
            <a:endParaRPr lang="en-AU" b="1" dirty="0"/>
          </a:p>
        </p:txBody>
      </p:sp>
      <p:sp>
        <p:nvSpPr>
          <p:cNvPr id="22" name="TextBox 21"/>
          <p:cNvSpPr txBox="1"/>
          <p:nvPr/>
        </p:nvSpPr>
        <p:spPr>
          <a:xfrm>
            <a:off x="1643042" y="2214554"/>
            <a:ext cx="3000396" cy="369332"/>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tx1"/>
            </a:solidFill>
          </a:ln>
        </p:spPr>
        <p:txBody>
          <a:bodyPr wrap="square" rtlCol="0">
            <a:spAutoFit/>
          </a:bodyPr>
          <a:lstStyle/>
          <a:p>
            <a:pPr algn="ctr"/>
            <a:r>
              <a:rPr lang="en-AU" b="1" dirty="0" smtClean="0"/>
              <a:t>4,500 Million Years</a:t>
            </a:r>
            <a:endParaRPr lang="en-AU" b="1" dirty="0"/>
          </a:p>
        </p:txBody>
      </p:sp>
      <p:sp>
        <p:nvSpPr>
          <p:cNvPr id="25" name="TextBox 24"/>
          <p:cNvSpPr txBox="1"/>
          <p:nvPr/>
        </p:nvSpPr>
        <p:spPr>
          <a:xfrm>
            <a:off x="0" y="142852"/>
            <a:ext cx="9144000" cy="369332"/>
          </a:xfrm>
          <a:prstGeom prst="rect">
            <a:avLst/>
          </a:prstGeom>
          <a:noFill/>
          <a:ln>
            <a:solidFill>
              <a:schemeClr val="tx1"/>
            </a:solidFill>
          </a:ln>
        </p:spPr>
        <p:txBody>
          <a:bodyPr wrap="square" rtlCol="0">
            <a:spAutoFit/>
          </a:bodyPr>
          <a:lstStyle/>
          <a:p>
            <a:pPr algn="ctr"/>
            <a:r>
              <a:rPr lang="en-AU" b="1" dirty="0" smtClean="0"/>
              <a:t>The </a:t>
            </a:r>
            <a:r>
              <a:rPr lang="en-AU" b="1" dirty="0" smtClean="0">
                <a:latin typeface="+mj-lt"/>
              </a:rPr>
              <a:t>Primary</a:t>
            </a:r>
            <a:r>
              <a:rPr lang="en-AU" b="1" dirty="0" smtClean="0"/>
              <a:t> Time Theory</a:t>
            </a:r>
            <a:endParaRPr lang="en-AU" b="1" dirty="0"/>
          </a:p>
        </p:txBody>
      </p:sp>
      <p:sp>
        <p:nvSpPr>
          <p:cNvPr id="17" name="TextBox 16"/>
          <p:cNvSpPr txBox="1"/>
          <p:nvPr/>
        </p:nvSpPr>
        <p:spPr>
          <a:xfrm>
            <a:off x="4143372" y="3714752"/>
            <a:ext cx="4786314" cy="369332"/>
          </a:xfrm>
          <a:prstGeom prst="rect">
            <a:avLst/>
          </a:prstGeom>
          <a:noFill/>
          <a:ln>
            <a:solidFill>
              <a:schemeClr val="tx1"/>
            </a:solidFill>
          </a:ln>
        </p:spPr>
        <p:txBody>
          <a:bodyPr wrap="square" rtlCol="0">
            <a:spAutoFit/>
          </a:bodyPr>
          <a:lstStyle/>
          <a:p>
            <a:pPr algn="ctr"/>
            <a:r>
              <a:rPr lang="en-AU" b="1" dirty="0" smtClean="0"/>
              <a:t>Invented By Jehovah’s Witnesses</a:t>
            </a:r>
            <a:endParaRPr lang="en-AU" b="1" dirty="0"/>
          </a:p>
        </p:txBody>
      </p:sp>
      <p:sp>
        <p:nvSpPr>
          <p:cNvPr id="23" name="Rectangle 22"/>
          <p:cNvSpPr/>
          <p:nvPr/>
        </p:nvSpPr>
        <p:spPr>
          <a:xfrm>
            <a:off x="4143372" y="4143380"/>
            <a:ext cx="4786346" cy="2554545"/>
          </a:xfrm>
          <a:prstGeom prst="rect">
            <a:avLst/>
          </a:prstGeom>
          <a:gradFill>
            <a:gsLst>
              <a:gs pos="0">
                <a:srgbClr val="FFEFD1"/>
              </a:gs>
              <a:gs pos="64999">
                <a:srgbClr val="F0EBD5"/>
              </a:gs>
              <a:gs pos="100000">
                <a:srgbClr val="D1C39F"/>
              </a:gs>
            </a:gsLst>
            <a:lin ang="5400000" scaled="0"/>
          </a:gradFill>
          <a:ln>
            <a:solidFill>
              <a:schemeClr val="tx1"/>
            </a:solidFill>
          </a:ln>
        </p:spPr>
        <p:txBody>
          <a:bodyPr wrap="square">
            <a:spAutoFit/>
          </a:bodyPr>
          <a:lstStyle/>
          <a:p>
            <a:pPr algn="ctr"/>
            <a:r>
              <a:rPr lang="en-AU" sz="1000" b="1" dirty="0" smtClean="0"/>
              <a:t>The </a:t>
            </a:r>
            <a:r>
              <a:rPr lang="en-AU" sz="1000" b="1" dirty="0" smtClean="0"/>
              <a:t>New Creation, 1904, Pastor Charles Russell, page 18,19.</a:t>
            </a:r>
          </a:p>
          <a:p>
            <a:pPr algn="ctr"/>
            <a:r>
              <a:rPr lang="en-AU" sz="1000" b="1" dirty="0" smtClean="0"/>
              <a:t>“Creation,” 1927, Judge Rutherford, Page 14, 27, 30, 35, 36, 37, 45</a:t>
            </a:r>
          </a:p>
          <a:p>
            <a:pPr algn="ctr"/>
            <a:r>
              <a:rPr lang="en-AU" sz="1000" b="1" u="sng" dirty="0" smtClean="0">
                <a:solidFill>
                  <a:srgbClr val="5934F6"/>
                </a:solidFill>
              </a:rPr>
              <a:t>http://</a:t>
            </a:r>
            <a:r>
              <a:rPr lang="en-AU" sz="1000" b="1" u="sng" dirty="0" smtClean="0">
                <a:solidFill>
                  <a:srgbClr val="5934F6"/>
                </a:solidFill>
              </a:rPr>
              <a:t>www.watchtower.org/e/20020608/article_01.htm</a:t>
            </a:r>
            <a:endParaRPr lang="en-AU" sz="1000" b="1" u="sng" dirty="0" smtClean="0">
              <a:solidFill>
                <a:srgbClr val="5934F6"/>
              </a:solidFill>
            </a:endParaRPr>
          </a:p>
          <a:p>
            <a:pPr algn="ctr"/>
            <a:r>
              <a:rPr lang="en-AU" sz="1000" b="1" u="sng" dirty="0" smtClean="0">
                <a:solidFill>
                  <a:srgbClr val="5934F6"/>
                </a:solidFill>
              </a:rPr>
              <a:t>http://</a:t>
            </a:r>
            <a:r>
              <a:rPr lang="en-AU" sz="1000" b="1" u="sng" dirty="0" smtClean="0">
                <a:solidFill>
                  <a:srgbClr val="5934F6"/>
                </a:solidFill>
              </a:rPr>
              <a:t>www.watchtower.org/e/20040122a/article_01.htm</a:t>
            </a:r>
            <a:endParaRPr lang="en-AU" sz="1000" b="1" u="sng" dirty="0" smtClean="0">
              <a:solidFill>
                <a:srgbClr val="5934F6"/>
              </a:solidFill>
            </a:endParaRPr>
          </a:p>
          <a:p>
            <a:pPr algn="ctr"/>
            <a:r>
              <a:rPr lang="en-AU" sz="1000" b="1" u="sng" dirty="0" smtClean="0">
                <a:solidFill>
                  <a:srgbClr val="5934F6"/>
                </a:solidFill>
              </a:rPr>
              <a:t>http://</a:t>
            </a:r>
            <a:r>
              <a:rPr lang="en-AU" sz="1000" b="1" u="sng" dirty="0" smtClean="0">
                <a:solidFill>
                  <a:srgbClr val="5934F6"/>
                </a:solidFill>
              </a:rPr>
              <a:t>www.watchtower.org/e/200609a/article_01.htm</a:t>
            </a:r>
            <a:endParaRPr lang="en-AU" sz="1000" b="1" u="sng" dirty="0" smtClean="0">
              <a:solidFill>
                <a:srgbClr val="5934F6"/>
              </a:solidFill>
            </a:endParaRPr>
          </a:p>
          <a:p>
            <a:pPr algn="ctr"/>
            <a:r>
              <a:rPr lang="en-AU" sz="1000" b="1" u="sng" dirty="0" smtClean="0">
                <a:solidFill>
                  <a:srgbClr val="5934F6"/>
                </a:solidFill>
              </a:rPr>
              <a:t>http://</a:t>
            </a:r>
            <a:r>
              <a:rPr lang="en-AU" sz="1000" b="1" u="sng" dirty="0" smtClean="0">
                <a:solidFill>
                  <a:srgbClr val="5934F6"/>
                </a:solidFill>
              </a:rPr>
              <a:t>www.watchtower.org/e/20070215/article_01.htm</a:t>
            </a:r>
            <a:endParaRPr lang="en-AU" sz="1000" b="1" u="sng" dirty="0" smtClean="0">
              <a:solidFill>
                <a:srgbClr val="5934F6"/>
              </a:solidFill>
            </a:endParaRPr>
          </a:p>
          <a:p>
            <a:pPr algn="ctr"/>
            <a:r>
              <a:rPr lang="en-AU" sz="1000" b="1" u="sng" dirty="0" smtClean="0">
                <a:solidFill>
                  <a:srgbClr val="5934F6"/>
                </a:solidFill>
              </a:rPr>
              <a:t>http://www.watchtower.org/e/20070215/article_02.htm </a:t>
            </a:r>
          </a:p>
          <a:p>
            <a:pPr algn="ctr"/>
            <a:r>
              <a:rPr lang="en-AU" sz="1000" b="1" dirty="0" smtClean="0"/>
              <a:t>Evolution Or By Creation?, Chapter 3, 1985 Edition</a:t>
            </a:r>
          </a:p>
          <a:p>
            <a:pPr algn="ctr"/>
            <a:r>
              <a:rPr lang="en-AU" sz="1000" b="1" i="1" dirty="0" smtClean="0"/>
              <a:t>Evolution Or Creation, </a:t>
            </a:r>
            <a:r>
              <a:rPr lang="en-AU" sz="1000" b="1" i="1" dirty="0" smtClean="0"/>
              <a:t>1985</a:t>
            </a:r>
            <a:r>
              <a:rPr lang="en-AU" sz="1000" b="1" i="1" dirty="0" smtClean="0"/>
              <a:t>, Page 26</a:t>
            </a:r>
          </a:p>
          <a:p>
            <a:pPr algn="ctr"/>
            <a:r>
              <a:rPr lang="en-AU" sz="1000" b="1" i="1" dirty="0" smtClean="0"/>
              <a:t>All Scripture Inspired</a:t>
            </a:r>
            <a:r>
              <a:rPr lang="en-AU" sz="1000" b="1" i="1" dirty="0" smtClean="0"/>
              <a:t>, </a:t>
            </a:r>
            <a:r>
              <a:rPr lang="en-AU" sz="1000" b="1" i="1" dirty="0" smtClean="0"/>
              <a:t>1990, Page 14</a:t>
            </a:r>
          </a:p>
          <a:p>
            <a:pPr algn="ctr"/>
            <a:r>
              <a:rPr lang="en-AU" sz="1000" b="1" i="1" dirty="0" smtClean="0"/>
              <a:t>Aid To Bible Understanding, </a:t>
            </a:r>
            <a:r>
              <a:rPr lang="en-AU" sz="1000" b="1" i="1" dirty="0" smtClean="0"/>
              <a:t>Page </a:t>
            </a:r>
            <a:r>
              <a:rPr lang="en-AU" sz="1000" b="1" i="1" dirty="0" smtClean="0"/>
              <a:t>476</a:t>
            </a:r>
          </a:p>
          <a:p>
            <a:pPr algn="ctr"/>
            <a:r>
              <a:rPr lang="en-AU" sz="1000" b="1" i="1" dirty="0" smtClean="0"/>
              <a:t>Reasoning From The Scriptures, </a:t>
            </a:r>
            <a:r>
              <a:rPr lang="en-AU" sz="1000" b="1" i="1" dirty="0" smtClean="0"/>
              <a:t>1989</a:t>
            </a:r>
            <a:r>
              <a:rPr lang="en-AU" sz="1000" b="1" i="1" dirty="0" smtClean="0"/>
              <a:t>, Page 88</a:t>
            </a:r>
          </a:p>
          <a:p>
            <a:pPr algn="ctr"/>
            <a:r>
              <a:rPr lang="en-AU" sz="1000" b="1" dirty="0" smtClean="0"/>
              <a:t>Awake</a:t>
            </a:r>
            <a:r>
              <a:rPr lang="en-AU" sz="1000" b="1" dirty="0" smtClean="0"/>
              <a:t>!, May 8, 1997, </a:t>
            </a:r>
            <a:r>
              <a:rPr lang="en-AU" sz="1000" b="1" i="1" dirty="0" smtClean="0"/>
              <a:t>p</a:t>
            </a:r>
            <a:r>
              <a:rPr lang="en-AU" sz="1000" b="1" i="1" dirty="0" smtClean="0"/>
              <a:t>age </a:t>
            </a:r>
            <a:r>
              <a:rPr lang="en-AU" sz="1000" b="1" i="1" dirty="0" smtClean="0"/>
              <a:t>12</a:t>
            </a:r>
          </a:p>
          <a:p>
            <a:pPr algn="ctr"/>
            <a:r>
              <a:rPr lang="en-AU" sz="1000" b="1" i="1" dirty="0" smtClean="0"/>
              <a:t>The Watchtower, April 1, 1986, </a:t>
            </a:r>
            <a:r>
              <a:rPr lang="en-AU" sz="1000" b="1" i="1" dirty="0" smtClean="0"/>
              <a:t>pages </a:t>
            </a:r>
            <a:r>
              <a:rPr lang="en-AU" sz="1000" b="1" i="1" dirty="0" smtClean="0"/>
              <a:t>12-13</a:t>
            </a:r>
          </a:p>
          <a:p>
            <a:pPr algn="ctr"/>
            <a:r>
              <a:rPr lang="en-AU" sz="1000" b="1" i="1" dirty="0" smtClean="0"/>
              <a:t>Awake!, March 22, 1983, </a:t>
            </a:r>
            <a:r>
              <a:rPr lang="en-AU" sz="1000" b="1" i="1" dirty="0" smtClean="0"/>
              <a:t>pages </a:t>
            </a:r>
            <a:r>
              <a:rPr lang="en-AU" sz="1000" b="1" i="1" dirty="0" smtClean="0"/>
              <a:t>12-13</a:t>
            </a:r>
          </a:p>
          <a:p>
            <a:pPr algn="ctr"/>
            <a:r>
              <a:rPr lang="nb-NO" sz="1000" b="1" dirty="0" smtClean="0"/>
              <a:t>Awake, September 2006, </a:t>
            </a:r>
            <a:r>
              <a:rPr lang="nb-NO" sz="1000" b="1" dirty="0" smtClean="0"/>
              <a:t>Pages </a:t>
            </a:r>
            <a:r>
              <a:rPr lang="nb-NO" sz="1000" b="1" dirty="0" smtClean="0"/>
              <a:t>3, 18, 19, 20, 28</a:t>
            </a:r>
            <a:endParaRPr lang="en-AU" sz="1000" b="1" u="sng" dirty="0" smtClean="0"/>
          </a:p>
        </p:txBody>
      </p:sp>
      <p:cxnSp>
        <p:nvCxnSpPr>
          <p:cNvPr id="26" name="Straight Connector 25"/>
          <p:cNvCxnSpPr/>
          <p:nvPr/>
        </p:nvCxnSpPr>
        <p:spPr>
          <a:xfrm>
            <a:off x="0" y="3643314"/>
            <a:ext cx="91440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20482" name="Picture 2" descr="G:\GapTheory\Photos\10-2-046.jpg"/>
          <p:cNvPicPr>
            <a:picLocks noChangeAspect="1" noChangeArrowheads="1"/>
          </p:cNvPicPr>
          <p:nvPr/>
        </p:nvPicPr>
        <p:blipFill>
          <a:blip r:embed="rId2"/>
          <a:srcRect/>
          <a:stretch>
            <a:fillRect/>
          </a:stretch>
        </p:blipFill>
        <p:spPr bwMode="auto">
          <a:xfrm>
            <a:off x="0" y="3657600"/>
            <a:ext cx="2762250" cy="32004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F:\IMAGES\WATERFALL\Gu36058.jpg"/>
          <p:cNvPicPr>
            <a:picLocks noChangeAspect="1" noChangeArrowheads="1"/>
          </p:cNvPicPr>
          <p:nvPr/>
        </p:nvPicPr>
        <p:blipFill>
          <a:blip r:embed="rId2"/>
          <a:srcRect/>
          <a:stretch>
            <a:fillRect/>
          </a:stretch>
        </p:blipFill>
        <p:spPr bwMode="auto">
          <a:xfrm>
            <a:off x="214282" y="2000240"/>
            <a:ext cx="5261135" cy="4208451"/>
          </a:xfrm>
          <a:prstGeom prst="rect">
            <a:avLst/>
          </a:prstGeom>
          <a:noFill/>
        </p:spPr>
      </p:pic>
      <p:sp>
        <p:nvSpPr>
          <p:cNvPr id="5" name="Rectangle 4"/>
          <p:cNvSpPr/>
          <p:nvPr/>
        </p:nvSpPr>
        <p:spPr>
          <a:xfrm>
            <a:off x="0" y="857232"/>
            <a:ext cx="9144000" cy="738664"/>
          </a:xfrm>
          <a:prstGeom prst="rect">
            <a:avLst/>
          </a:prstGeom>
          <a:ln>
            <a:solidFill>
              <a:schemeClr val="tx1"/>
            </a:solidFill>
          </a:ln>
        </p:spPr>
        <p:txBody>
          <a:bodyPr wrap="square">
            <a:spAutoFit/>
          </a:bodyPr>
          <a:lstStyle/>
          <a:p>
            <a:pPr algn="ctr"/>
            <a:r>
              <a:rPr lang="en-US" sz="1400" dirty="0" smtClean="0"/>
              <a:t>According to Genesis 1:9-13 the dry land appeared on day 3 of the creation week. According to radiometric dating methods volcanic ash is up to 600 million years old </a:t>
            </a:r>
            <a:r>
              <a:rPr lang="en-US" sz="1400" b="1" dirty="0" smtClean="0"/>
              <a:t>(</a:t>
            </a:r>
            <a:r>
              <a:rPr lang="en-AU" sz="1400" b="1" dirty="0" smtClean="0"/>
              <a:t>Radiometric Dating For Geologists, E. I. Hamilton, </a:t>
            </a:r>
            <a:r>
              <a:rPr lang="en-AU" sz="1400" b="1" dirty="0" err="1" smtClean="0"/>
              <a:t>Interscience</a:t>
            </a:r>
            <a:r>
              <a:rPr lang="en-AU" sz="1400" b="1" dirty="0" smtClean="0"/>
              <a:t> Publishers, London,  </a:t>
            </a:r>
            <a:r>
              <a:rPr lang="en-US" sz="1400" b="1" dirty="0" smtClean="0"/>
              <a:t>1968, Page 309.). </a:t>
            </a:r>
            <a:r>
              <a:rPr lang="en-US" sz="1400" dirty="0" smtClean="0"/>
              <a:t>How could ash these deposits form under water? They must be less than 6,000 years old</a:t>
            </a:r>
            <a:endParaRPr lang="en-AU" sz="1400" dirty="0"/>
          </a:p>
        </p:txBody>
      </p:sp>
      <p:pic>
        <p:nvPicPr>
          <p:cNvPr id="30724" name="Picture 4" descr="G:\GapTheory\Photos\precambrian_era.jpg"/>
          <p:cNvPicPr>
            <a:picLocks noChangeAspect="1" noChangeArrowheads="1"/>
          </p:cNvPicPr>
          <p:nvPr/>
        </p:nvPicPr>
        <p:blipFill>
          <a:blip r:embed="rId3"/>
          <a:srcRect/>
          <a:stretch>
            <a:fillRect/>
          </a:stretch>
        </p:blipFill>
        <p:spPr bwMode="auto">
          <a:xfrm>
            <a:off x="5715008" y="2143116"/>
            <a:ext cx="3200400" cy="2222500"/>
          </a:xfrm>
          <a:prstGeom prst="rect">
            <a:avLst/>
          </a:prstGeom>
          <a:noFill/>
        </p:spPr>
      </p:pic>
      <p:sp>
        <p:nvSpPr>
          <p:cNvPr id="8" name="TextBox 7"/>
          <p:cNvSpPr txBox="1"/>
          <p:nvPr/>
        </p:nvSpPr>
        <p:spPr>
          <a:xfrm>
            <a:off x="5715008" y="1785926"/>
            <a:ext cx="3214710" cy="369332"/>
          </a:xfrm>
          <a:prstGeom prst="rect">
            <a:avLst/>
          </a:prstGeom>
          <a:noFill/>
        </p:spPr>
        <p:txBody>
          <a:bodyPr wrap="square" rtlCol="0">
            <a:spAutoFit/>
          </a:bodyPr>
          <a:lstStyle/>
          <a:p>
            <a:pPr algn="ctr"/>
            <a:r>
              <a:rPr lang="en-AU" b="1" dirty="0" smtClean="0"/>
              <a:t>The Cambrian Period</a:t>
            </a:r>
            <a:endParaRPr lang="en-AU" b="1" dirty="0"/>
          </a:p>
        </p:txBody>
      </p:sp>
      <p:sp>
        <p:nvSpPr>
          <p:cNvPr id="9" name="TextBox 8"/>
          <p:cNvSpPr txBox="1"/>
          <p:nvPr/>
        </p:nvSpPr>
        <p:spPr>
          <a:xfrm>
            <a:off x="5715008" y="4357694"/>
            <a:ext cx="3214710" cy="369332"/>
          </a:xfrm>
          <a:prstGeom prst="rect">
            <a:avLst/>
          </a:prstGeom>
          <a:noFill/>
        </p:spPr>
        <p:txBody>
          <a:bodyPr wrap="square" rtlCol="0">
            <a:spAutoFit/>
          </a:bodyPr>
          <a:lstStyle/>
          <a:p>
            <a:pPr algn="ctr"/>
            <a:r>
              <a:rPr lang="en-AU" b="1" dirty="0" smtClean="0"/>
              <a:t>600 Million Years Ago?</a:t>
            </a:r>
            <a:endParaRPr lang="en-AU" b="1" dirty="0"/>
          </a:p>
        </p:txBody>
      </p:sp>
      <p:sp>
        <p:nvSpPr>
          <p:cNvPr id="10" name="TextBox 9"/>
          <p:cNvSpPr txBox="1"/>
          <p:nvPr/>
        </p:nvSpPr>
        <p:spPr>
          <a:xfrm>
            <a:off x="214282" y="6357958"/>
            <a:ext cx="5286412" cy="369332"/>
          </a:xfrm>
          <a:prstGeom prst="rect">
            <a:avLst/>
          </a:prstGeom>
          <a:noFill/>
        </p:spPr>
        <p:txBody>
          <a:bodyPr wrap="square" rtlCol="0">
            <a:spAutoFit/>
          </a:bodyPr>
          <a:lstStyle/>
          <a:p>
            <a:pPr algn="ctr"/>
            <a:r>
              <a:rPr lang="en-AU" b="1" dirty="0" smtClean="0"/>
              <a:t>When Did Dry Land First Appear?</a:t>
            </a:r>
            <a:endParaRPr lang="en-AU" b="1" dirty="0"/>
          </a:p>
        </p:txBody>
      </p:sp>
      <p:sp>
        <p:nvSpPr>
          <p:cNvPr id="11" name="Rectangle 10"/>
          <p:cNvSpPr/>
          <p:nvPr/>
        </p:nvSpPr>
        <p:spPr>
          <a:xfrm>
            <a:off x="0" y="0"/>
            <a:ext cx="9144000" cy="646331"/>
          </a:xfrm>
          <a:prstGeom prst="rect">
            <a:avLst/>
          </a:prstGeom>
          <a:ln>
            <a:solidFill>
              <a:schemeClr val="tx1"/>
            </a:solidFill>
          </a:ln>
        </p:spPr>
        <p:txBody>
          <a:bodyPr wrap="square">
            <a:spAutoFit/>
          </a:bodyPr>
          <a:lstStyle/>
          <a:p>
            <a:pPr algn="ctr"/>
            <a:r>
              <a:rPr lang="en-AU" b="1" u="sng" dirty="0" smtClean="0">
                <a:latin typeface="+mj-lt"/>
              </a:rPr>
              <a:t>How Old Are Sedimentary Rocks?</a:t>
            </a:r>
            <a:br>
              <a:rPr lang="en-AU" b="1" u="sng" dirty="0" smtClean="0">
                <a:latin typeface="+mj-lt"/>
              </a:rPr>
            </a:br>
            <a:endParaRPr lang="en-AU" dirty="0">
              <a:latin typeface="+mj-l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69332"/>
          </a:xfrm>
          <a:prstGeom prst="rect">
            <a:avLst/>
          </a:prstGeom>
          <a:noFill/>
          <a:ln w="25400">
            <a:solidFill>
              <a:schemeClr val="tx1"/>
            </a:solidFill>
          </a:ln>
        </p:spPr>
        <p:txBody>
          <a:bodyPr wrap="square" rtlCol="0">
            <a:spAutoFit/>
          </a:bodyPr>
          <a:lstStyle/>
          <a:p>
            <a:pPr algn="ctr"/>
            <a:r>
              <a:rPr lang="en-AU" b="1" u="sng" dirty="0" smtClean="0">
                <a:latin typeface="+mj-lt"/>
              </a:rPr>
              <a:t>The Jehovah Witness Two Stage Creation Model</a:t>
            </a:r>
            <a:endParaRPr lang="en-AU" b="1" u="sng" dirty="0">
              <a:latin typeface="+mj-lt"/>
            </a:endParaRPr>
          </a:p>
        </p:txBody>
      </p:sp>
      <p:sp>
        <p:nvSpPr>
          <p:cNvPr id="5" name="TextBox 4"/>
          <p:cNvSpPr txBox="1"/>
          <p:nvPr/>
        </p:nvSpPr>
        <p:spPr>
          <a:xfrm>
            <a:off x="0" y="500042"/>
            <a:ext cx="4572000" cy="369332"/>
          </a:xfrm>
          <a:prstGeom prst="rect">
            <a:avLst/>
          </a:prstGeom>
          <a:solidFill>
            <a:srgbClr val="FFFF00"/>
          </a:solidFill>
          <a:ln>
            <a:solidFill>
              <a:schemeClr val="tx1"/>
            </a:solidFill>
          </a:ln>
        </p:spPr>
        <p:txBody>
          <a:bodyPr wrap="square" rtlCol="0">
            <a:spAutoFit/>
          </a:bodyPr>
          <a:lstStyle/>
          <a:p>
            <a:pPr algn="ctr"/>
            <a:r>
              <a:rPr lang="en-AU" b="1" dirty="0" smtClean="0"/>
              <a:t>Stage 1</a:t>
            </a:r>
            <a:endParaRPr lang="en-AU" b="1" dirty="0"/>
          </a:p>
        </p:txBody>
      </p:sp>
      <p:sp>
        <p:nvSpPr>
          <p:cNvPr id="6" name="TextBox 5"/>
          <p:cNvSpPr txBox="1"/>
          <p:nvPr/>
        </p:nvSpPr>
        <p:spPr>
          <a:xfrm>
            <a:off x="4572000" y="500042"/>
            <a:ext cx="4572000" cy="369332"/>
          </a:xfrm>
          <a:prstGeom prst="rect">
            <a:avLst/>
          </a:prstGeom>
          <a:solidFill>
            <a:schemeClr val="accent3">
              <a:lumMod val="60000"/>
              <a:lumOff val="40000"/>
            </a:schemeClr>
          </a:solidFill>
          <a:ln>
            <a:solidFill>
              <a:schemeClr val="tx1"/>
            </a:solidFill>
          </a:ln>
        </p:spPr>
        <p:txBody>
          <a:bodyPr wrap="square" rtlCol="0">
            <a:spAutoFit/>
          </a:bodyPr>
          <a:lstStyle/>
          <a:p>
            <a:pPr algn="ctr"/>
            <a:r>
              <a:rPr lang="en-AU" b="1" dirty="0" smtClean="0"/>
              <a:t>Stage 1</a:t>
            </a:r>
            <a:endParaRPr lang="en-AU" b="1" dirty="0"/>
          </a:p>
        </p:txBody>
      </p:sp>
      <p:sp>
        <p:nvSpPr>
          <p:cNvPr id="7" name="TextBox 6"/>
          <p:cNvSpPr txBox="1"/>
          <p:nvPr/>
        </p:nvSpPr>
        <p:spPr>
          <a:xfrm>
            <a:off x="0" y="1643050"/>
            <a:ext cx="4572000" cy="369332"/>
          </a:xfrm>
          <a:prstGeom prst="rect">
            <a:avLst/>
          </a:prstGeom>
          <a:solidFill>
            <a:srgbClr val="FFFF00"/>
          </a:solidFill>
          <a:ln>
            <a:solidFill>
              <a:schemeClr val="tx1"/>
            </a:solidFill>
          </a:ln>
        </p:spPr>
        <p:txBody>
          <a:bodyPr wrap="square" rtlCol="0">
            <a:spAutoFit/>
          </a:bodyPr>
          <a:lstStyle/>
          <a:p>
            <a:pPr algn="ctr"/>
            <a:r>
              <a:rPr lang="en-AU" b="1" dirty="0" smtClean="0"/>
              <a:t>Stage 2</a:t>
            </a:r>
            <a:endParaRPr lang="en-AU" b="1" dirty="0"/>
          </a:p>
        </p:txBody>
      </p:sp>
      <p:sp>
        <p:nvSpPr>
          <p:cNvPr id="8" name="TextBox 7"/>
          <p:cNvSpPr txBox="1"/>
          <p:nvPr/>
        </p:nvSpPr>
        <p:spPr>
          <a:xfrm>
            <a:off x="4572000" y="1643050"/>
            <a:ext cx="4572000" cy="369332"/>
          </a:xfrm>
          <a:prstGeom prst="rect">
            <a:avLst/>
          </a:prstGeom>
          <a:solidFill>
            <a:schemeClr val="accent3">
              <a:lumMod val="60000"/>
              <a:lumOff val="40000"/>
            </a:schemeClr>
          </a:solidFill>
          <a:ln>
            <a:solidFill>
              <a:schemeClr val="tx1"/>
            </a:solidFill>
          </a:ln>
        </p:spPr>
        <p:txBody>
          <a:bodyPr wrap="square" rtlCol="0">
            <a:spAutoFit/>
          </a:bodyPr>
          <a:lstStyle/>
          <a:p>
            <a:pPr algn="ctr"/>
            <a:r>
              <a:rPr lang="en-AU" b="1" dirty="0" smtClean="0"/>
              <a:t>Stage 2</a:t>
            </a:r>
            <a:endParaRPr lang="en-AU" b="1" dirty="0"/>
          </a:p>
        </p:txBody>
      </p:sp>
      <p:sp>
        <p:nvSpPr>
          <p:cNvPr id="9" name="TextBox 8"/>
          <p:cNvSpPr txBox="1"/>
          <p:nvPr/>
        </p:nvSpPr>
        <p:spPr>
          <a:xfrm>
            <a:off x="0" y="928670"/>
            <a:ext cx="4572000" cy="646331"/>
          </a:xfrm>
          <a:prstGeom prst="rect">
            <a:avLst/>
          </a:prstGeom>
          <a:solidFill>
            <a:srgbClr val="FFFF00"/>
          </a:solidFill>
          <a:ln>
            <a:solidFill>
              <a:schemeClr val="tx1"/>
            </a:solidFill>
          </a:ln>
        </p:spPr>
        <p:txBody>
          <a:bodyPr wrap="square" rtlCol="0">
            <a:spAutoFit/>
          </a:bodyPr>
          <a:lstStyle/>
          <a:p>
            <a:pPr algn="ctr"/>
            <a:r>
              <a:rPr lang="en-AU" b="1" dirty="0" smtClean="0"/>
              <a:t>God  Created Jesus</a:t>
            </a:r>
          </a:p>
          <a:p>
            <a:pPr algn="ctr"/>
            <a:r>
              <a:rPr lang="en-AU" b="1" dirty="0" smtClean="0"/>
              <a:t>Billions Of Years Ago</a:t>
            </a:r>
            <a:endParaRPr lang="en-AU" b="1" dirty="0"/>
          </a:p>
        </p:txBody>
      </p:sp>
      <p:sp>
        <p:nvSpPr>
          <p:cNvPr id="10" name="TextBox 9"/>
          <p:cNvSpPr txBox="1"/>
          <p:nvPr/>
        </p:nvSpPr>
        <p:spPr>
          <a:xfrm>
            <a:off x="0" y="2071678"/>
            <a:ext cx="4572000" cy="369332"/>
          </a:xfrm>
          <a:prstGeom prst="rect">
            <a:avLst/>
          </a:prstGeom>
          <a:solidFill>
            <a:srgbClr val="FFFF00"/>
          </a:solidFill>
          <a:ln>
            <a:solidFill>
              <a:schemeClr val="tx1"/>
            </a:solidFill>
          </a:ln>
        </p:spPr>
        <p:txBody>
          <a:bodyPr wrap="square" rtlCol="0">
            <a:spAutoFit/>
          </a:bodyPr>
          <a:lstStyle/>
          <a:p>
            <a:pPr algn="ctr"/>
            <a:r>
              <a:rPr lang="en-AU" b="1" dirty="0" smtClean="0"/>
              <a:t>Jesus Created All Other Things</a:t>
            </a:r>
            <a:endParaRPr lang="en-AU" b="1" dirty="0"/>
          </a:p>
        </p:txBody>
      </p:sp>
      <p:sp>
        <p:nvSpPr>
          <p:cNvPr id="11" name="TextBox 10"/>
          <p:cNvSpPr txBox="1"/>
          <p:nvPr/>
        </p:nvSpPr>
        <p:spPr>
          <a:xfrm>
            <a:off x="4572000" y="928670"/>
            <a:ext cx="4572000" cy="646331"/>
          </a:xfrm>
          <a:prstGeom prst="rect">
            <a:avLst/>
          </a:prstGeom>
          <a:solidFill>
            <a:schemeClr val="accent3">
              <a:lumMod val="60000"/>
              <a:lumOff val="40000"/>
            </a:schemeClr>
          </a:solidFill>
          <a:ln>
            <a:solidFill>
              <a:schemeClr val="tx1"/>
            </a:solidFill>
          </a:ln>
        </p:spPr>
        <p:txBody>
          <a:bodyPr wrap="square" rtlCol="0">
            <a:spAutoFit/>
          </a:bodyPr>
          <a:lstStyle/>
          <a:p>
            <a:pPr algn="ctr"/>
            <a:r>
              <a:rPr lang="en-AU" b="1" dirty="0" smtClean="0"/>
              <a:t>God  Created The Earth</a:t>
            </a:r>
          </a:p>
          <a:p>
            <a:pPr algn="ctr"/>
            <a:r>
              <a:rPr lang="en-AU" b="1" dirty="0" smtClean="0"/>
              <a:t>Billions Of Years Ago</a:t>
            </a:r>
            <a:endParaRPr lang="en-AU" b="1" dirty="0"/>
          </a:p>
        </p:txBody>
      </p:sp>
      <p:sp>
        <p:nvSpPr>
          <p:cNvPr id="12" name="TextBox 11"/>
          <p:cNvSpPr txBox="1"/>
          <p:nvPr/>
        </p:nvSpPr>
        <p:spPr>
          <a:xfrm>
            <a:off x="4572000" y="2071678"/>
            <a:ext cx="4572000" cy="369332"/>
          </a:xfrm>
          <a:prstGeom prst="rect">
            <a:avLst/>
          </a:prstGeom>
          <a:solidFill>
            <a:schemeClr val="accent3">
              <a:lumMod val="60000"/>
              <a:lumOff val="40000"/>
            </a:schemeClr>
          </a:solidFill>
          <a:ln>
            <a:solidFill>
              <a:schemeClr val="tx1"/>
            </a:solidFill>
          </a:ln>
        </p:spPr>
        <p:txBody>
          <a:bodyPr wrap="square" rtlCol="0">
            <a:spAutoFit/>
          </a:bodyPr>
          <a:lstStyle/>
          <a:p>
            <a:pPr algn="ctr"/>
            <a:r>
              <a:rPr lang="en-AU" b="1" dirty="0" smtClean="0"/>
              <a:t>God  Created Life On Earth</a:t>
            </a:r>
            <a:endParaRPr lang="en-AU" b="1" dirty="0"/>
          </a:p>
        </p:txBody>
      </p:sp>
      <p:cxnSp>
        <p:nvCxnSpPr>
          <p:cNvPr id="14" name="Straight Connector 13"/>
          <p:cNvCxnSpPr/>
          <p:nvPr/>
        </p:nvCxnSpPr>
        <p:spPr>
          <a:xfrm rot="5400000">
            <a:off x="1321980" y="3607186"/>
            <a:ext cx="6500834" cy="79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54274" name="Picture 2"/>
          <p:cNvPicPr>
            <a:picLocks noChangeAspect="1" noChangeArrowheads="1"/>
          </p:cNvPicPr>
          <p:nvPr/>
        </p:nvPicPr>
        <p:blipFill>
          <a:blip r:embed="rId2"/>
          <a:srcRect/>
          <a:stretch>
            <a:fillRect/>
          </a:stretch>
        </p:blipFill>
        <p:spPr bwMode="auto">
          <a:xfrm>
            <a:off x="571472" y="2571744"/>
            <a:ext cx="3479103" cy="4286256"/>
          </a:xfrm>
          <a:prstGeom prst="rect">
            <a:avLst/>
          </a:prstGeom>
          <a:noFill/>
          <a:ln w="9525">
            <a:noFill/>
            <a:miter lim="800000"/>
            <a:headEnd/>
            <a:tailEnd/>
          </a:ln>
          <a:effectLst/>
        </p:spPr>
      </p:pic>
      <p:pic>
        <p:nvPicPr>
          <p:cNvPr id="54275" name="Picture 3"/>
          <p:cNvPicPr>
            <a:picLocks noChangeAspect="1" noChangeArrowheads="1"/>
          </p:cNvPicPr>
          <p:nvPr/>
        </p:nvPicPr>
        <p:blipFill>
          <a:blip r:embed="rId3"/>
          <a:srcRect/>
          <a:stretch>
            <a:fillRect/>
          </a:stretch>
        </p:blipFill>
        <p:spPr bwMode="auto">
          <a:xfrm>
            <a:off x="5357818" y="2486030"/>
            <a:ext cx="3238496" cy="437197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rot="5400000">
            <a:off x="535753" y="3107529"/>
            <a:ext cx="221457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894133" y="3106735"/>
            <a:ext cx="221457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071538" y="1643050"/>
            <a:ext cx="1265090" cy="369332"/>
          </a:xfrm>
          <a:prstGeom prst="rect">
            <a:avLst/>
          </a:prstGeom>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wrap="none" rtlCol="0">
            <a:spAutoFit/>
          </a:bodyPr>
          <a:lstStyle/>
          <a:p>
            <a:r>
              <a:rPr lang="en-AU" b="1" dirty="0" smtClean="0"/>
              <a:t>Genesis 1:1</a:t>
            </a:r>
            <a:endParaRPr lang="en-AU" b="1" dirty="0"/>
          </a:p>
        </p:txBody>
      </p:sp>
      <p:sp>
        <p:nvSpPr>
          <p:cNvPr id="12" name="TextBox 11"/>
          <p:cNvSpPr txBox="1"/>
          <p:nvPr/>
        </p:nvSpPr>
        <p:spPr>
          <a:xfrm>
            <a:off x="4357686" y="1643050"/>
            <a:ext cx="1393330" cy="369332"/>
          </a:xfrm>
          <a:prstGeom prst="rect">
            <a:avLst/>
          </a:prstGeom>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wrap="none" rtlCol="0">
            <a:spAutoFit/>
          </a:bodyPr>
          <a:lstStyle/>
          <a:p>
            <a:r>
              <a:rPr lang="en-AU" b="1" dirty="0" smtClean="0"/>
              <a:t>Genesis 1:26</a:t>
            </a:r>
            <a:endParaRPr lang="en-AU" b="1" dirty="0"/>
          </a:p>
        </p:txBody>
      </p:sp>
      <p:sp>
        <p:nvSpPr>
          <p:cNvPr id="13" name="TextBox 12"/>
          <p:cNvSpPr txBox="1"/>
          <p:nvPr/>
        </p:nvSpPr>
        <p:spPr>
          <a:xfrm>
            <a:off x="1142976" y="4214818"/>
            <a:ext cx="1016625" cy="369332"/>
          </a:xfrm>
          <a:prstGeom prst="rect">
            <a:avLst/>
          </a:prstGeom>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wrap="none" rtlCol="0">
            <a:spAutoFit/>
          </a:bodyPr>
          <a:lstStyle/>
          <a:p>
            <a:r>
              <a:rPr lang="en-AU" b="1" dirty="0" smtClean="0"/>
              <a:t>4,000 BC</a:t>
            </a:r>
            <a:endParaRPr lang="en-AU" b="1" dirty="0"/>
          </a:p>
        </p:txBody>
      </p:sp>
      <p:sp>
        <p:nvSpPr>
          <p:cNvPr id="14" name="TextBox 13"/>
          <p:cNvSpPr txBox="1"/>
          <p:nvPr/>
        </p:nvSpPr>
        <p:spPr>
          <a:xfrm>
            <a:off x="4500562" y="4214818"/>
            <a:ext cx="1016625" cy="369332"/>
          </a:xfrm>
          <a:prstGeom prst="rect">
            <a:avLst/>
          </a:prstGeom>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wrap="none" rtlCol="0">
            <a:spAutoFit/>
          </a:bodyPr>
          <a:lstStyle/>
          <a:p>
            <a:r>
              <a:rPr lang="en-AU" b="1" dirty="0" smtClean="0"/>
              <a:t>4,000 BC</a:t>
            </a:r>
            <a:endParaRPr lang="en-AU" b="1" dirty="0"/>
          </a:p>
        </p:txBody>
      </p:sp>
      <p:sp>
        <p:nvSpPr>
          <p:cNvPr id="15" name="TextBox 14"/>
          <p:cNvSpPr txBox="1"/>
          <p:nvPr/>
        </p:nvSpPr>
        <p:spPr>
          <a:xfrm>
            <a:off x="1643042" y="2571744"/>
            <a:ext cx="3357586" cy="369332"/>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tx1"/>
            </a:solidFill>
          </a:ln>
        </p:spPr>
        <p:txBody>
          <a:bodyPr wrap="square" rtlCol="0">
            <a:spAutoFit/>
          </a:bodyPr>
          <a:lstStyle/>
          <a:p>
            <a:pPr algn="ctr"/>
            <a:r>
              <a:rPr lang="en-AU" b="1" dirty="0" smtClean="0"/>
              <a:t>The Literal Week</a:t>
            </a:r>
            <a:endParaRPr lang="en-AU" b="1" dirty="0"/>
          </a:p>
        </p:txBody>
      </p:sp>
      <p:sp>
        <p:nvSpPr>
          <p:cNvPr id="16" name="TextBox 15"/>
          <p:cNvSpPr txBox="1"/>
          <p:nvPr/>
        </p:nvSpPr>
        <p:spPr>
          <a:xfrm>
            <a:off x="1643042" y="3214686"/>
            <a:ext cx="3357586" cy="369332"/>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tx1"/>
            </a:solidFill>
          </a:ln>
        </p:spPr>
        <p:txBody>
          <a:bodyPr wrap="square" rtlCol="0">
            <a:spAutoFit/>
          </a:bodyPr>
          <a:lstStyle/>
          <a:p>
            <a:pPr algn="ctr"/>
            <a:r>
              <a:rPr lang="en-AU" b="1" dirty="0" smtClean="0"/>
              <a:t>0.00023% Earth History</a:t>
            </a:r>
            <a:endParaRPr lang="en-AU" b="1" dirty="0"/>
          </a:p>
        </p:txBody>
      </p:sp>
      <p:sp>
        <p:nvSpPr>
          <p:cNvPr id="22" name="TextBox 21"/>
          <p:cNvSpPr txBox="1"/>
          <p:nvPr/>
        </p:nvSpPr>
        <p:spPr>
          <a:xfrm>
            <a:off x="0" y="0"/>
            <a:ext cx="9144000" cy="369332"/>
          </a:xfrm>
          <a:prstGeom prst="rect">
            <a:avLst/>
          </a:prstGeom>
          <a:noFill/>
          <a:ln>
            <a:solidFill>
              <a:schemeClr val="tx1"/>
            </a:solidFill>
          </a:ln>
        </p:spPr>
        <p:txBody>
          <a:bodyPr wrap="square" rtlCol="0">
            <a:spAutoFit/>
          </a:bodyPr>
          <a:lstStyle/>
          <a:p>
            <a:pPr algn="ctr"/>
            <a:r>
              <a:rPr lang="en-AU" b="1" dirty="0" smtClean="0">
                <a:latin typeface="+mj-lt"/>
              </a:rPr>
              <a:t>The</a:t>
            </a:r>
            <a:r>
              <a:rPr lang="en-AU" b="1" dirty="0" smtClean="0"/>
              <a:t> Age Of The Earth Is The Age Of Mankind</a:t>
            </a:r>
            <a:endParaRPr lang="en-AU" b="1" dirty="0"/>
          </a:p>
        </p:txBody>
      </p:sp>
      <p:sp>
        <p:nvSpPr>
          <p:cNvPr id="17" name="TextBox 16"/>
          <p:cNvSpPr txBox="1"/>
          <p:nvPr/>
        </p:nvSpPr>
        <p:spPr>
          <a:xfrm>
            <a:off x="0" y="6215082"/>
            <a:ext cx="9144000" cy="369332"/>
          </a:xfrm>
          <a:prstGeom prst="rect">
            <a:avLst/>
          </a:prstGeom>
          <a:noFill/>
          <a:ln>
            <a:solidFill>
              <a:schemeClr val="tx1"/>
            </a:solidFill>
          </a:ln>
        </p:spPr>
        <p:txBody>
          <a:bodyPr wrap="square" rtlCol="0">
            <a:spAutoFit/>
          </a:bodyPr>
          <a:lstStyle/>
          <a:p>
            <a:pPr algn="ctr"/>
            <a:r>
              <a:rPr lang="en-AU" b="1" dirty="0" smtClean="0"/>
              <a:t>SDA Bible Commentary, Volume 1, Section 1, “Genesis And Science”</a:t>
            </a:r>
            <a:endParaRPr lang="en-AU" b="1" dirty="0"/>
          </a:p>
        </p:txBody>
      </p:sp>
      <p:sp>
        <p:nvSpPr>
          <p:cNvPr id="18" name="TextBox 17"/>
          <p:cNvSpPr txBox="1"/>
          <p:nvPr/>
        </p:nvSpPr>
        <p:spPr>
          <a:xfrm>
            <a:off x="571472" y="1285860"/>
            <a:ext cx="2343014" cy="369332"/>
          </a:xfrm>
          <a:prstGeom prst="rect">
            <a:avLst/>
          </a:prstGeom>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wrap="none" rtlCol="0">
            <a:spAutoFit/>
          </a:bodyPr>
          <a:lstStyle/>
          <a:p>
            <a:r>
              <a:rPr lang="en-AU" b="1" dirty="0" smtClean="0"/>
              <a:t>God Created The Earth</a:t>
            </a:r>
            <a:endParaRPr lang="en-AU" b="1" dirty="0"/>
          </a:p>
        </p:txBody>
      </p:sp>
      <p:sp>
        <p:nvSpPr>
          <p:cNvPr id="19" name="TextBox 18"/>
          <p:cNvSpPr txBox="1"/>
          <p:nvPr/>
        </p:nvSpPr>
        <p:spPr>
          <a:xfrm>
            <a:off x="3929058" y="1285860"/>
            <a:ext cx="2281907" cy="369332"/>
          </a:xfrm>
          <a:prstGeom prst="rect">
            <a:avLst/>
          </a:prstGeom>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wrap="none" rtlCol="0">
            <a:spAutoFit/>
          </a:bodyPr>
          <a:lstStyle/>
          <a:p>
            <a:r>
              <a:rPr lang="en-AU" b="1" dirty="0" smtClean="0"/>
              <a:t>God Created Mankind</a:t>
            </a:r>
            <a:endParaRPr lang="en-AU" b="1" dirty="0"/>
          </a:p>
        </p:txBody>
      </p:sp>
      <p:sp>
        <p:nvSpPr>
          <p:cNvPr id="20" name="Rectangle 19"/>
          <p:cNvSpPr/>
          <p:nvPr/>
        </p:nvSpPr>
        <p:spPr>
          <a:xfrm>
            <a:off x="0" y="5500702"/>
            <a:ext cx="9144000" cy="369332"/>
          </a:xfrm>
          <a:prstGeom prst="rect">
            <a:avLst/>
          </a:prstGeom>
        </p:spPr>
        <p:txBody>
          <a:bodyPr wrap="square">
            <a:spAutoFit/>
          </a:bodyPr>
          <a:lstStyle/>
          <a:p>
            <a:pPr algn="ctr"/>
            <a:r>
              <a:rPr lang="en-AU" b="1" dirty="0" smtClean="0"/>
              <a:t>Man has lived on Earth for 99.99977% of Earth’s history.</a:t>
            </a:r>
            <a:endParaRPr lang="en-AU" b="1" dirty="0"/>
          </a:p>
        </p:txBody>
      </p:sp>
      <p:sp>
        <p:nvSpPr>
          <p:cNvPr id="21" name="TextBox 20"/>
          <p:cNvSpPr txBox="1"/>
          <p:nvPr/>
        </p:nvSpPr>
        <p:spPr>
          <a:xfrm>
            <a:off x="5000628" y="2571744"/>
            <a:ext cx="3357586" cy="369332"/>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tx1"/>
            </a:solidFill>
          </a:ln>
        </p:spPr>
        <p:txBody>
          <a:bodyPr wrap="square" rtlCol="0">
            <a:spAutoFit/>
          </a:bodyPr>
          <a:lstStyle/>
          <a:p>
            <a:pPr algn="ctr"/>
            <a:r>
              <a:rPr lang="en-AU" b="1" dirty="0" smtClean="0"/>
              <a:t>6,000 Years</a:t>
            </a:r>
            <a:endParaRPr lang="en-AU" b="1" dirty="0"/>
          </a:p>
        </p:txBody>
      </p:sp>
      <p:sp>
        <p:nvSpPr>
          <p:cNvPr id="23" name="TextBox 22"/>
          <p:cNvSpPr txBox="1"/>
          <p:nvPr/>
        </p:nvSpPr>
        <p:spPr>
          <a:xfrm>
            <a:off x="7858148" y="1285860"/>
            <a:ext cx="990977" cy="369332"/>
          </a:xfrm>
          <a:prstGeom prst="rect">
            <a:avLst/>
          </a:prstGeom>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wrap="none" rtlCol="0">
            <a:spAutoFit/>
          </a:bodyPr>
          <a:lstStyle/>
          <a:p>
            <a:r>
              <a:rPr lang="en-AU" b="1" dirty="0" smtClean="0"/>
              <a:t>2008 AD</a:t>
            </a:r>
            <a:endParaRPr lang="en-AU" b="1" dirty="0"/>
          </a:p>
        </p:txBody>
      </p:sp>
      <p:cxnSp>
        <p:nvCxnSpPr>
          <p:cNvPr id="24" name="Straight Connector 23"/>
          <p:cNvCxnSpPr>
            <a:endCxn id="25" idx="0"/>
          </p:cNvCxnSpPr>
          <p:nvPr/>
        </p:nvCxnSpPr>
        <p:spPr>
          <a:xfrm rot="5400000">
            <a:off x="7070836" y="2925852"/>
            <a:ext cx="2571768" cy="61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858148" y="4214818"/>
            <a:ext cx="990977" cy="369332"/>
          </a:xfrm>
          <a:prstGeom prst="rect">
            <a:avLst/>
          </a:prstGeom>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wrap="none" rtlCol="0">
            <a:spAutoFit/>
          </a:bodyPr>
          <a:lstStyle/>
          <a:p>
            <a:r>
              <a:rPr lang="en-AU" b="1" dirty="0" smtClean="0"/>
              <a:t>2008 AD</a:t>
            </a:r>
            <a:endParaRPr lang="en-AU" b="1" dirty="0"/>
          </a:p>
        </p:txBody>
      </p:sp>
      <p:sp>
        <p:nvSpPr>
          <p:cNvPr id="29" name="TextBox 28"/>
          <p:cNvSpPr txBox="1"/>
          <p:nvPr/>
        </p:nvSpPr>
        <p:spPr>
          <a:xfrm>
            <a:off x="5000628" y="3214686"/>
            <a:ext cx="3357586" cy="369332"/>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tx1"/>
            </a:solidFill>
          </a:ln>
        </p:spPr>
        <p:txBody>
          <a:bodyPr wrap="square" rtlCol="0">
            <a:spAutoFit/>
          </a:bodyPr>
          <a:lstStyle/>
          <a:p>
            <a:pPr algn="ctr"/>
            <a:r>
              <a:rPr lang="en-AU" b="1" dirty="0" smtClean="0"/>
              <a:t>99.99977% Earth History</a:t>
            </a:r>
            <a:endParaRPr lang="en-AU" b="1" dirty="0"/>
          </a:p>
        </p:txBody>
      </p:sp>
      <p:sp>
        <p:nvSpPr>
          <p:cNvPr id="26" name="Rectangle 25"/>
          <p:cNvSpPr/>
          <p:nvPr/>
        </p:nvSpPr>
        <p:spPr>
          <a:xfrm>
            <a:off x="0" y="357166"/>
            <a:ext cx="9144000" cy="369332"/>
          </a:xfrm>
          <a:prstGeom prst="rect">
            <a:avLst/>
          </a:prstGeom>
        </p:spPr>
        <p:txBody>
          <a:bodyPr wrap="square">
            <a:spAutoFit/>
          </a:bodyPr>
          <a:lstStyle/>
          <a:p>
            <a:pPr algn="ctr"/>
            <a:r>
              <a:rPr lang="en-AU" b="1" dirty="0" smtClean="0"/>
              <a:t>Matthew 19:4-6, Mark 10:6 </a:t>
            </a:r>
            <a:endParaRPr lang="en-AU" dirty="0"/>
          </a:p>
        </p:txBody>
      </p:sp>
      <p:sp>
        <p:nvSpPr>
          <p:cNvPr id="27" name="Rectangle 26"/>
          <p:cNvSpPr/>
          <p:nvPr/>
        </p:nvSpPr>
        <p:spPr>
          <a:xfrm>
            <a:off x="0" y="4929198"/>
            <a:ext cx="9144000" cy="369332"/>
          </a:xfrm>
          <a:prstGeom prst="rect">
            <a:avLst/>
          </a:prstGeom>
          <a:ln>
            <a:solidFill>
              <a:schemeClr val="tx1"/>
            </a:solidFill>
          </a:ln>
        </p:spPr>
        <p:txBody>
          <a:bodyPr wrap="square">
            <a:spAutoFit/>
          </a:bodyPr>
          <a:lstStyle/>
          <a:p>
            <a:pPr algn="ctr"/>
            <a:r>
              <a:rPr lang="en-AU" b="1" dirty="0" smtClean="0"/>
              <a:t>Kingdom prepared for you from the foundation of the world. Matthew 25:34</a:t>
            </a:r>
            <a:endParaRPr lang="en-AU" b="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rot="5400000">
            <a:off x="36481" y="3106735"/>
            <a:ext cx="221457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6894529" y="3106735"/>
            <a:ext cx="221457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00034" y="1643050"/>
            <a:ext cx="1265090" cy="369332"/>
          </a:xfrm>
          <a:prstGeom prst="rect">
            <a:avLst/>
          </a:prstGeom>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wrap="none" rtlCol="0">
            <a:spAutoFit/>
          </a:bodyPr>
          <a:lstStyle/>
          <a:p>
            <a:r>
              <a:rPr lang="en-AU" b="1" dirty="0" smtClean="0"/>
              <a:t>Genesis 1:1</a:t>
            </a:r>
            <a:endParaRPr lang="en-AU" b="1" dirty="0"/>
          </a:p>
        </p:txBody>
      </p:sp>
      <p:sp>
        <p:nvSpPr>
          <p:cNvPr id="12" name="TextBox 11"/>
          <p:cNvSpPr txBox="1"/>
          <p:nvPr/>
        </p:nvSpPr>
        <p:spPr>
          <a:xfrm>
            <a:off x="7286644" y="1643050"/>
            <a:ext cx="1393330" cy="369332"/>
          </a:xfrm>
          <a:prstGeom prst="rect">
            <a:avLst/>
          </a:prstGeom>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wrap="none" rtlCol="0">
            <a:spAutoFit/>
          </a:bodyPr>
          <a:lstStyle/>
          <a:p>
            <a:r>
              <a:rPr lang="en-AU" b="1" dirty="0" smtClean="0"/>
              <a:t>Genesis 1:26</a:t>
            </a:r>
            <a:endParaRPr lang="en-AU" b="1" dirty="0"/>
          </a:p>
        </p:txBody>
      </p:sp>
      <p:sp>
        <p:nvSpPr>
          <p:cNvPr id="13" name="TextBox 12"/>
          <p:cNvSpPr txBox="1"/>
          <p:nvPr/>
        </p:nvSpPr>
        <p:spPr>
          <a:xfrm>
            <a:off x="428596" y="4214818"/>
            <a:ext cx="1479892" cy="369332"/>
          </a:xfrm>
          <a:prstGeom prst="rect">
            <a:avLst/>
          </a:prstGeom>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wrap="none" rtlCol="0">
            <a:spAutoFit/>
          </a:bodyPr>
          <a:lstStyle/>
          <a:p>
            <a:r>
              <a:rPr lang="en-AU" b="1" dirty="0" smtClean="0"/>
              <a:t>4,500, 000 BC</a:t>
            </a:r>
            <a:endParaRPr lang="en-AU" b="1" dirty="0"/>
          </a:p>
        </p:txBody>
      </p:sp>
      <p:sp>
        <p:nvSpPr>
          <p:cNvPr id="14" name="TextBox 13"/>
          <p:cNvSpPr txBox="1"/>
          <p:nvPr/>
        </p:nvSpPr>
        <p:spPr>
          <a:xfrm>
            <a:off x="7286644" y="4214818"/>
            <a:ext cx="1016625" cy="369332"/>
          </a:xfrm>
          <a:prstGeom prst="rect">
            <a:avLst/>
          </a:prstGeom>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wrap="none" rtlCol="0">
            <a:spAutoFit/>
          </a:bodyPr>
          <a:lstStyle/>
          <a:p>
            <a:r>
              <a:rPr lang="en-AU" b="1" dirty="0" smtClean="0"/>
              <a:t>4,000 BC</a:t>
            </a:r>
            <a:endParaRPr lang="en-AU" b="1" dirty="0"/>
          </a:p>
        </p:txBody>
      </p:sp>
      <p:sp>
        <p:nvSpPr>
          <p:cNvPr id="15" name="TextBox 14"/>
          <p:cNvSpPr txBox="1"/>
          <p:nvPr/>
        </p:nvSpPr>
        <p:spPr>
          <a:xfrm>
            <a:off x="1142976" y="2571744"/>
            <a:ext cx="3143272" cy="369332"/>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tx1"/>
            </a:solidFill>
          </a:ln>
        </p:spPr>
        <p:txBody>
          <a:bodyPr wrap="square" rtlCol="0">
            <a:spAutoFit/>
          </a:bodyPr>
          <a:lstStyle/>
          <a:p>
            <a:pPr algn="ctr"/>
            <a:r>
              <a:rPr lang="en-AU" b="1" dirty="0" smtClean="0"/>
              <a:t>4,500 Million Years</a:t>
            </a:r>
            <a:endParaRPr lang="en-AU" b="1" dirty="0"/>
          </a:p>
        </p:txBody>
      </p:sp>
      <p:sp>
        <p:nvSpPr>
          <p:cNvPr id="16" name="TextBox 15"/>
          <p:cNvSpPr txBox="1"/>
          <p:nvPr/>
        </p:nvSpPr>
        <p:spPr>
          <a:xfrm>
            <a:off x="4286248" y="2571744"/>
            <a:ext cx="3714776" cy="369332"/>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tx1"/>
            </a:solidFill>
          </a:ln>
        </p:spPr>
        <p:txBody>
          <a:bodyPr wrap="square" rtlCol="0">
            <a:spAutoFit/>
          </a:bodyPr>
          <a:lstStyle/>
          <a:p>
            <a:pPr algn="ctr"/>
            <a:r>
              <a:rPr lang="en-AU" b="1" dirty="0" smtClean="0"/>
              <a:t>6,000 Years</a:t>
            </a:r>
            <a:endParaRPr lang="en-AU" b="1" dirty="0"/>
          </a:p>
        </p:txBody>
      </p:sp>
      <p:sp>
        <p:nvSpPr>
          <p:cNvPr id="22" name="TextBox 21"/>
          <p:cNvSpPr txBox="1"/>
          <p:nvPr/>
        </p:nvSpPr>
        <p:spPr>
          <a:xfrm>
            <a:off x="0" y="0"/>
            <a:ext cx="9144000" cy="369332"/>
          </a:xfrm>
          <a:prstGeom prst="rect">
            <a:avLst/>
          </a:prstGeom>
          <a:noFill/>
          <a:ln>
            <a:solidFill>
              <a:schemeClr val="tx1"/>
            </a:solidFill>
          </a:ln>
        </p:spPr>
        <p:txBody>
          <a:bodyPr wrap="square" rtlCol="0">
            <a:spAutoFit/>
          </a:bodyPr>
          <a:lstStyle/>
          <a:p>
            <a:pPr algn="ctr"/>
            <a:r>
              <a:rPr lang="en-AU" b="1" dirty="0" smtClean="0">
                <a:latin typeface="+mj-lt"/>
              </a:rPr>
              <a:t>The Soft Gap Theory</a:t>
            </a:r>
            <a:endParaRPr lang="en-AU" b="1" dirty="0">
              <a:latin typeface="+mj-lt"/>
            </a:endParaRPr>
          </a:p>
        </p:txBody>
      </p:sp>
      <p:sp>
        <p:nvSpPr>
          <p:cNvPr id="18" name="TextBox 17"/>
          <p:cNvSpPr txBox="1"/>
          <p:nvPr/>
        </p:nvSpPr>
        <p:spPr>
          <a:xfrm>
            <a:off x="0" y="1285860"/>
            <a:ext cx="2343014" cy="369332"/>
          </a:xfrm>
          <a:prstGeom prst="rect">
            <a:avLst/>
          </a:prstGeom>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wrap="none" rtlCol="0">
            <a:spAutoFit/>
          </a:bodyPr>
          <a:lstStyle/>
          <a:p>
            <a:r>
              <a:rPr lang="en-AU" b="1" dirty="0" smtClean="0"/>
              <a:t>God Created The Earth</a:t>
            </a:r>
            <a:endParaRPr lang="en-AU" b="1" dirty="0"/>
          </a:p>
        </p:txBody>
      </p:sp>
      <p:sp>
        <p:nvSpPr>
          <p:cNvPr id="19" name="TextBox 18"/>
          <p:cNvSpPr txBox="1"/>
          <p:nvPr/>
        </p:nvSpPr>
        <p:spPr>
          <a:xfrm>
            <a:off x="6862093" y="1285860"/>
            <a:ext cx="2281907" cy="369332"/>
          </a:xfrm>
          <a:prstGeom prst="rect">
            <a:avLst/>
          </a:prstGeom>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wrap="none" rtlCol="0">
            <a:spAutoFit/>
          </a:bodyPr>
          <a:lstStyle/>
          <a:p>
            <a:r>
              <a:rPr lang="en-AU" b="1" dirty="0" smtClean="0"/>
              <a:t>God Created Mankind</a:t>
            </a:r>
            <a:endParaRPr lang="en-AU" b="1" dirty="0"/>
          </a:p>
        </p:txBody>
      </p:sp>
      <p:sp>
        <p:nvSpPr>
          <p:cNvPr id="20" name="Rectangle 19"/>
          <p:cNvSpPr/>
          <p:nvPr/>
        </p:nvSpPr>
        <p:spPr>
          <a:xfrm>
            <a:off x="0" y="5500702"/>
            <a:ext cx="9144000" cy="369332"/>
          </a:xfrm>
          <a:prstGeom prst="rect">
            <a:avLst/>
          </a:prstGeom>
        </p:spPr>
        <p:txBody>
          <a:bodyPr wrap="square">
            <a:spAutoFit/>
          </a:bodyPr>
          <a:lstStyle/>
          <a:p>
            <a:pPr algn="ctr"/>
            <a:r>
              <a:rPr lang="en-AU" b="1" dirty="0" smtClean="0"/>
              <a:t>Man has not lived on Earth for 99.9998% of Earth’s history.</a:t>
            </a:r>
            <a:endParaRPr lang="en-AU" b="1" dirty="0"/>
          </a:p>
        </p:txBody>
      </p:sp>
      <p:sp>
        <p:nvSpPr>
          <p:cNvPr id="23" name="TextBox 22"/>
          <p:cNvSpPr txBox="1"/>
          <p:nvPr/>
        </p:nvSpPr>
        <p:spPr>
          <a:xfrm>
            <a:off x="3786182" y="4214818"/>
            <a:ext cx="1016625" cy="369332"/>
          </a:xfrm>
          <a:prstGeom prst="rect">
            <a:avLst/>
          </a:prstGeom>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wrap="none" rtlCol="0">
            <a:spAutoFit/>
          </a:bodyPr>
          <a:lstStyle/>
          <a:p>
            <a:r>
              <a:rPr lang="en-AU" b="1" dirty="0" smtClean="0"/>
              <a:t>4,000 BC</a:t>
            </a:r>
            <a:endParaRPr lang="en-AU" b="1" dirty="0"/>
          </a:p>
        </p:txBody>
      </p:sp>
      <p:sp>
        <p:nvSpPr>
          <p:cNvPr id="25" name="TextBox 24"/>
          <p:cNvSpPr txBox="1"/>
          <p:nvPr/>
        </p:nvSpPr>
        <p:spPr>
          <a:xfrm>
            <a:off x="3571868" y="1643050"/>
            <a:ext cx="1276311" cy="369332"/>
          </a:xfrm>
          <a:prstGeom prst="rect">
            <a:avLst/>
          </a:prstGeom>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wrap="none" rtlCol="0">
            <a:spAutoFit/>
          </a:bodyPr>
          <a:lstStyle/>
          <a:p>
            <a:r>
              <a:rPr lang="en-AU" b="1" dirty="0" smtClean="0"/>
              <a:t>Genesis 1:3</a:t>
            </a:r>
            <a:endParaRPr lang="en-AU" b="1" dirty="0"/>
          </a:p>
        </p:txBody>
      </p:sp>
      <p:cxnSp>
        <p:nvCxnSpPr>
          <p:cNvPr id="31" name="Straight Connector 30"/>
          <p:cNvCxnSpPr>
            <a:endCxn id="23" idx="0"/>
          </p:cNvCxnSpPr>
          <p:nvPr/>
        </p:nvCxnSpPr>
        <p:spPr>
          <a:xfrm rot="16200000" flipH="1">
            <a:off x="3183082" y="3103405"/>
            <a:ext cx="2214578" cy="82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4286248" y="3286124"/>
            <a:ext cx="3714776" cy="369332"/>
          </a:xfrm>
          <a:prstGeom prst="rect">
            <a:avLst/>
          </a:prstGeom>
          <a:ln>
            <a:solidFill>
              <a:schemeClr val="tx1"/>
            </a:solidFill>
          </a:ln>
        </p:spPr>
        <p:txBody>
          <a:bodyPr wrap="square">
            <a:spAutoFit/>
          </a:bodyPr>
          <a:lstStyle/>
          <a:p>
            <a:pPr algn="ctr"/>
            <a:r>
              <a:rPr lang="en-AU" b="1" dirty="0" smtClean="0"/>
              <a:t>0.0001% Earth’s History</a:t>
            </a:r>
            <a:endParaRPr lang="en-AU" b="1" dirty="0"/>
          </a:p>
        </p:txBody>
      </p:sp>
      <p:sp>
        <p:nvSpPr>
          <p:cNvPr id="34" name="Rectangle 33"/>
          <p:cNvSpPr/>
          <p:nvPr/>
        </p:nvSpPr>
        <p:spPr>
          <a:xfrm>
            <a:off x="0" y="6211669"/>
            <a:ext cx="9144000" cy="369332"/>
          </a:xfrm>
          <a:prstGeom prst="rect">
            <a:avLst/>
          </a:prstGeom>
        </p:spPr>
        <p:txBody>
          <a:bodyPr wrap="square">
            <a:spAutoFit/>
          </a:bodyPr>
          <a:lstStyle/>
          <a:p>
            <a:pPr algn="ctr"/>
            <a:r>
              <a:rPr lang="en-AU" b="1" dirty="0" smtClean="0"/>
              <a:t>Man has lived on Earth for 0.0001% of Earth’s history.</a:t>
            </a:r>
            <a:endParaRPr lang="en-AU" b="1" dirty="0"/>
          </a:p>
        </p:txBody>
      </p:sp>
      <p:sp>
        <p:nvSpPr>
          <p:cNvPr id="35" name="Rectangle 34"/>
          <p:cNvSpPr/>
          <p:nvPr/>
        </p:nvSpPr>
        <p:spPr>
          <a:xfrm>
            <a:off x="1142976" y="3286124"/>
            <a:ext cx="3143272" cy="369332"/>
          </a:xfrm>
          <a:prstGeom prst="rect">
            <a:avLst/>
          </a:prstGeom>
          <a:ln>
            <a:solidFill>
              <a:schemeClr val="tx1"/>
            </a:solidFill>
          </a:ln>
        </p:spPr>
        <p:txBody>
          <a:bodyPr wrap="square">
            <a:spAutoFit/>
          </a:bodyPr>
          <a:lstStyle/>
          <a:p>
            <a:pPr algn="ctr"/>
            <a:r>
              <a:rPr lang="en-AU" b="1" dirty="0" smtClean="0"/>
              <a:t>99.9998% Earth’s History</a:t>
            </a:r>
            <a:endParaRPr lang="en-AU" b="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643174" y="1071546"/>
          <a:ext cx="3812680" cy="4201470"/>
        </p:xfrm>
        <a:graphic>
          <a:graphicData uri="http://schemas.openxmlformats.org/drawingml/2006/table">
            <a:tbl>
              <a:tblPr/>
              <a:tblGrid>
                <a:gridCol w="1469950"/>
                <a:gridCol w="587979"/>
                <a:gridCol w="587979"/>
                <a:gridCol w="1166772"/>
              </a:tblGrid>
              <a:tr h="156308">
                <a:tc>
                  <a:txBody>
                    <a:bodyPr/>
                    <a:lstStyle/>
                    <a:p>
                      <a:pPr algn="ctr" fontAlgn="b"/>
                      <a:r>
                        <a:rPr lang="en-AU" sz="1000" b="1" i="0" u="sng" strike="noStrike" dirty="0">
                          <a:latin typeface="Arial"/>
                        </a:rPr>
                        <a:t>Rock Formation</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sng" strike="noStrike" dirty="0">
                          <a:latin typeface="Arial"/>
                        </a:rPr>
                        <a:t>Method</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sng" strike="noStrike" dirty="0">
                          <a:latin typeface="Arial"/>
                        </a:rPr>
                        <a:t>Samples</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sng" strike="noStrike" dirty="0">
                          <a:latin typeface="Arial"/>
                        </a:rPr>
                        <a:t>BILLION YEARS </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6308">
                <a:tc>
                  <a:txBody>
                    <a:bodyPr/>
                    <a:lstStyle/>
                    <a:p>
                      <a:pPr algn="l" fontAlgn="b"/>
                      <a:r>
                        <a:rPr lang="en-AU" sz="1000" b="0" i="0" u="none" strike="noStrike">
                          <a:latin typeface="Arial"/>
                        </a:rPr>
                        <a:t>Godthaab</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AU" sz="1000" b="0" i="0" u="none" strike="noStrike">
                          <a:latin typeface="Arial"/>
                        </a:rPr>
                        <a:t>Rb-Sr</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AU" sz="1000" b="0" i="0" u="none" strike="noStrike">
                          <a:latin typeface="Arial"/>
                        </a:rPr>
                        <a:t>23</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AU" sz="1000" b="0" i="0" u="none" strike="noStrike">
                          <a:latin typeface="Arial"/>
                        </a:rPr>
                        <a:t>2.53 ± 0.03 </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56308">
                <a:tc>
                  <a:txBody>
                    <a:bodyPr/>
                    <a:lstStyle/>
                    <a:p>
                      <a:pPr algn="l" fontAlgn="b"/>
                      <a:r>
                        <a:rPr lang="en-AU" sz="1000" b="0" i="0" u="none" strike="noStrike">
                          <a:latin typeface="Arial"/>
                        </a:rPr>
                        <a:t> </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AU" sz="1000" b="0" i="0" u="none" strike="noStrike">
                          <a:latin typeface="Arial"/>
                        </a:rPr>
                        <a:t>Rb-Sr</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AU" sz="1000" b="0" i="0" u="none" strike="noStrike">
                          <a:latin typeface="Arial"/>
                        </a:rPr>
                        <a:t>3</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AU" sz="1000" b="0" i="0" u="none" strike="noStrike">
                          <a:latin typeface="Arial"/>
                        </a:rPr>
                        <a:t>2.52 ± 0.03 </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56308">
                <a:tc>
                  <a:txBody>
                    <a:bodyPr/>
                    <a:lstStyle/>
                    <a:p>
                      <a:pPr algn="l" fontAlgn="b"/>
                      <a:r>
                        <a:rPr lang="en-AU" sz="1000" b="0" i="0" u="none" strike="noStrike">
                          <a:latin typeface="Arial"/>
                        </a:rPr>
                        <a:t> </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AU" sz="1000" b="0" i="0" u="none" strike="noStrike">
                          <a:latin typeface="Arial"/>
                        </a:rPr>
                        <a:t>Pb-Pb</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AU" sz="1000" b="0" i="0" u="none" strike="noStrike">
                          <a:latin typeface="Arial"/>
                        </a:rPr>
                        <a:t>23</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AU" sz="1000" b="0" i="0" u="none" strike="noStrike">
                          <a:latin typeface="Arial"/>
                        </a:rPr>
                        <a:t>2.58 ± 0.08 </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56308">
                <a:tc>
                  <a:txBody>
                    <a:bodyPr/>
                    <a:lstStyle/>
                    <a:p>
                      <a:pPr algn="l" fontAlgn="b"/>
                      <a:r>
                        <a:rPr lang="en-AU" sz="1000" b="0" i="0" u="none" strike="noStrike">
                          <a:latin typeface="Arial"/>
                        </a:rPr>
                        <a:t> </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a:latin typeface="Arial"/>
                        </a:rPr>
                        <a:t>U-Pb</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a:latin typeface="Arial"/>
                        </a:rPr>
                        <a:t>7</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a:latin typeface="Arial"/>
                        </a:rPr>
                        <a:t>2.53 ± 0.03</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56308">
                <a:tc>
                  <a:txBody>
                    <a:bodyPr/>
                    <a:lstStyle/>
                    <a:p>
                      <a:pPr algn="l" fontAlgn="b"/>
                      <a:r>
                        <a:rPr lang="en-AU" sz="1000" b="0" i="0" u="none" strike="noStrike">
                          <a:latin typeface="Arial"/>
                        </a:rPr>
                        <a:t>Bjorncoen</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AU" sz="1000" b="0" i="0" u="none" strike="noStrike">
                          <a:latin typeface="Arial"/>
                        </a:rPr>
                        <a:t>Pb-Pb</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AU" sz="1000" b="0" i="0" u="none" strike="noStrike">
                          <a:latin typeface="Arial"/>
                        </a:rPr>
                        <a:t>11</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AU" sz="1000" b="0" i="0" u="none" strike="noStrike">
                          <a:latin typeface="Arial"/>
                        </a:rPr>
                        <a:t>3.02 ± 0.26 </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56308">
                <a:tc>
                  <a:txBody>
                    <a:bodyPr/>
                    <a:lstStyle/>
                    <a:p>
                      <a:pPr algn="l" fontAlgn="b"/>
                      <a:r>
                        <a:rPr lang="en-AU" sz="1000" b="0" i="0" u="none" strike="noStrike">
                          <a:latin typeface="Arial"/>
                        </a:rPr>
                        <a:t> </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AU" sz="1000" b="0" i="0" u="none" strike="noStrike">
                          <a:latin typeface="Arial"/>
                        </a:rPr>
                        <a:t>Rb-Sr</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AU" sz="1000" b="0" i="0" u="none" strike="noStrike">
                          <a:latin typeface="Arial"/>
                        </a:rPr>
                        <a:t>11</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AU" sz="1000" b="0" i="0" u="none" strike="noStrike">
                          <a:latin typeface="Arial"/>
                        </a:rPr>
                        <a:t>2.98 ± 0.05 </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56308">
                <a:tc>
                  <a:txBody>
                    <a:bodyPr/>
                    <a:lstStyle/>
                    <a:p>
                      <a:pPr algn="l" fontAlgn="b"/>
                      <a:r>
                        <a:rPr lang="en-AU" sz="1000" b="0" i="0" u="none" strike="noStrike">
                          <a:latin typeface="Arial"/>
                        </a:rPr>
                        <a:t> </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a:latin typeface="Arial"/>
                        </a:rPr>
                        <a:t>Rb-Sr</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a:latin typeface="Arial"/>
                        </a:rPr>
                        <a:t>14</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a:latin typeface="Arial"/>
                        </a:rPr>
                        <a:t>2.94 ± 0.09</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56308">
                <a:tc>
                  <a:txBody>
                    <a:bodyPr/>
                    <a:lstStyle/>
                    <a:p>
                      <a:pPr algn="l" fontAlgn="b"/>
                      <a:r>
                        <a:rPr lang="en-AU" sz="1000" b="0" i="0" u="none" strike="noStrike">
                          <a:latin typeface="Arial"/>
                        </a:rPr>
                        <a:t>Buksefjord</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a:latin typeface="Arial"/>
                        </a:rPr>
                        <a:t>Rb-Sr</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a:latin typeface="Arial"/>
                        </a:rPr>
                        <a:t>21</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a:latin typeface="Arial"/>
                        </a:rPr>
                        <a:t>2.86 ± 0.09</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6308">
                <a:tc>
                  <a:txBody>
                    <a:bodyPr/>
                    <a:lstStyle/>
                    <a:p>
                      <a:pPr algn="l" fontAlgn="b"/>
                      <a:r>
                        <a:rPr lang="en-AU" sz="1000" b="0" i="0" u="none" strike="noStrike">
                          <a:latin typeface="Arial"/>
                        </a:rPr>
                        <a:t>Faeringeham</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a:latin typeface="Arial"/>
                        </a:rPr>
                        <a:t>Rb-Sr</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a:latin typeface="Arial"/>
                        </a:rPr>
                        <a:t>8</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a:latin typeface="Arial"/>
                        </a:rPr>
                        <a:t>2.73 ± 0.06 </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6308">
                <a:tc>
                  <a:txBody>
                    <a:bodyPr/>
                    <a:lstStyle/>
                    <a:p>
                      <a:pPr algn="l" fontAlgn="b"/>
                      <a:r>
                        <a:rPr lang="en-AU" sz="1000" b="0" i="0" u="none" strike="noStrike">
                          <a:latin typeface="Arial"/>
                        </a:rPr>
                        <a:t>Fiskenaesset</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AU" sz="1000" b="0" i="0" u="none" strike="noStrike">
                          <a:latin typeface="Arial"/>
                        </a:rPr>
                        <a:t>Pb-Pb</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AU" sz="1000" b="0" i="0" u="none" strike="noStrike">
                          <a:latin typeface="Arial"/>
                        </a:rPr>
                        <a:t>9</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AU" sz="1000" b="0" i="0" u="none" strike="noStrike">
                          <a:latin typeface="Arial"/>
                        </a:rPr>
                        <a:t>2.82 ± 0.07 </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56308">
                <a:tc>
                  <a:txBody>
                    <a:bodyPr/>
                    <a:lstStyle/>
                    <a:p>
                      <a:pPr algn="l" fontAlgn="b"/>
                      <a:r>
                        <a:rPr lang="en-AU" sz="1000" b="0" i="0" u="none" strike="noStrike">
                          <a:latin typeface="Arial"/>
                        </a:rPr>
                        <a:t> </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AU" sz="1000" b="0" i="0" u="none" strike="noStrike">
                          <a:latin typeface="Arial"/>
                        </a:rPr>
                        <a:t>U-Pb</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AU" sz="1000" b="0" i="0" u="none" strike="noStrike">
                          <a:latin typeface="Arial"/>
                        </a:rPr>
                        <a:t>5</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AU" sz="1000" b="0" i="0" u="none" strike="noStrike">
                          <a:latin typeface="Arial"/>
                        </a:rPr>
                        <a:t>2.80 ± 0.10 </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56308">
                <a:tc>
                  <a:txBody>
                    <a:bodyPr/>
                    <a:lstStyle/>
                    <a:p>
                      <a:pPr algn="l" fontAlgn="b"/>
                      <a:r>
                        <a:rPr lang="en-AU" sz="1000" b="0" i="0" u="none" strike="noStrike">
                          <a:latin typeface="Arial"/>
                        </a:rPr>
                        <a:t> </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a:latin typeface="Arial"/>
                        </a:rPr>
                        <a:t>Rb-Sr</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a:latin typeface="Arial"/>
                        </a:rPr>
                        <a:t>11</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a:latin typeface="Arial"/>
                        </a:rPr>
                        <a:t>2.84 ± 0.07 </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56308">
                <a:tc>
                  <a:txBody>
                    <a:bodyPr/>
                    <a:lstStyle/>
                    <a:p>
                      <a:pPr algn="l" fontAlgn="b"/>
                      <a:r>
                        <a:rPr lang="en-AU" sz="1000" b="0" i="0" u="none" strike="noStrike">
                          <a:latin typeface="Arial"/>
                        </a:rPr>
                        <a:t>Fredrikshaabs Isblink</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a:latin typeface="Arial"/>
                        </a:rPr>
                        <a:t>Rb-Sr</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a:latin typeface="Arial"/>
                        </a:rPr>
                        <a:t>13</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a:latin typeface="Arial"/>
                        </a:rPr>
                        <a:t>2.60 ± 0.12 </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6308">
                <a:tc>
                  <a:txBody>
                    <a:bodyPr/>
                    <a:lstStyle/>
                    <a:p>
                      <a:pPr algn="l" fontAlgn="b"/>
                      <a:r>
                        <a:rPr lang="en-AU" sz="1000" b="0" i="0" u="none" strike="noStrike">
                          <a:latin typeface="Arial"/>
                        </a:rPr>
                        <a:t>Godthaab</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AU" sz="1000" b="0" i="0" u="none" strike="noStrike">
                          <a:latin typeface="Arial"/>
                        </a:rPr>
                        <a:t>U-Pb</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AU" sz="1000" b="0" i="0" u="none" strike="noStrike">
                          <a:latin typeface="Arial"/>
                        </a:rPr>
                        <a:t>5</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AU" sz="1000" b="0" i="0" u="none" strike="noStrike">
                          <a:latin typeface="Arial"/>
                        </a:rPr>
                        <a:t>2.82 ± 0.05</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56308">
                <a:tc>
                  <a:txBody>
                    <a:bodyPr/>
                    <a:lstStyle/>
                    <a:p>
                      <a:pPr algn="l" fontAlgn="b"/>
                      <a:r>
                        <a:rPr lang="en-AU" sz="1000" b="0" i="0" u="none" strike="noStrike">
                          <a:latin typeface="Arial"/>
                        </a:rPr>
                        <a:t> </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a:latin typeface="Arial"/>
                        </a:rPr>
                        <a:t>Rb-Sr</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a:latin typeface="Arial"/>
                        </a:rPr>
                        <a:t>11</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a:latin typeface="Arial"/>
                        </a:rPr>
                        <a:t>2.77 ± 0.19 </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56308">
                <a:tc>
                  <a:txBody>
                    <a:bodyPr/>
                    <a:lstStyle/>
                    <a:p>
                      <a:pPr algn="l" fontAlgn="b"/>
                      <a:r>
                        <a:rPr lang="en-AU" sz="1000" b="0" i="0" u="none" strike="noStrike">
                          <a:latin typeface="Arial"/>
                        </a:rPr>
                        <a:t>Godthaabsfjord</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a:latin typeface="Arial"/>
                        </a:rPr>
                        <a:t>Rb-Sr</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a:latin typeface="Arial"/>
                        </a:rPr>
                        <a:t>11</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a:latin typeface="Arial"/>
                        </a:rPr>
                        <a:t>2.86 ± 0.30 </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6308">
                <a:tc>
                  <a:txBody>
                    <a:bodyPr/>
                    <a:lstStyle/>
                    <a:p>
                      <a:pPr algn="l" fontAlgn="b"/>
                      <a:r>
                        <a:rPr lang="en-AU" sz="1000" b="0" i="0" u="none" strike="noStrike">
                          <a:latin typeface="Arial"/>
                        </a:rPr>
                        <a:t>Itivinga</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a:latin typeface="Arial"/>
                        </a:rPr>
                        <a:t>Rb-Sr</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a:latin typeface="Arial"/>
                        </a:rPr>
                        <a:t>6</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a:latin typeface="Arial"/>
                        </a:rPr>
                        <a:t>2.86 ± 0.06 </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6308">
                <a:tc>
                  <a:txBody>
                    <a:bodyPr/>
                    <a:lstStyle/>
                    <a:p>
                      <a:pPr algn="l" fontAlgn="b"/>
                      <a:r>
                        <a:rPr lang="en-AU" sz="1000" b="0" i="0" u="none" strike="noStrike">
                          <a:latin typeface="Arial"/>
                        </a:rPr>
                        <a:t>Nordland</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a:latin typeface="Arial"/>
                        </a:rPr>
                        <a:t>Pb-Pb</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a:latin typeface="Arial"/>
                        </a:rPr>
                        <a:t>19</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a:latin typeface="Arial"/>
                        </a:rPr>
                        <a:t>3.00 ± 0.07 </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6308">
                <a:tc>
                  <a:txBody>
                    <a:bodyPr/>
                    <a:lstStyle/>
                    <a:p>
                      <a:pPr algn="l" fontAlgn="b"/>
                      <a:r>
                        <a:rPr lang="en-AU" sz="1000" b="0" i="0" u="none" strike="noStrike">
                          <a:latin typeface="Arial"/>
                        </a:rPr>
                        <a:t>Sermilik</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a:latin typeface="Arial"/>
                        </a:rPr>
                        <a:t>Pb-Pb</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a:latin typeface="Arial"/>
                        </a:rPr>
                        <a:t>11</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a:latin typeface="Arial"/>
                        </a:rPr>
                        <a:t>3.00 ± 0.09 </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6308">
                <a:tc>
                  <a:txBody>
                    <a:bodyPr/>
                    <a:lstStyle/>
                    <a:p>
                      <a:pPr algn="l" fontAlgn="b"/>
                      <a:r>
                        <a:rPr lang="en-AU" sz="1000" b="0" i="0" u="none" strike="noStrike">
                          <a:latin typeface="Arial"/>
                        </a:rPr>
                        <a:t>Fiskenaesset</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AU" sz="1000" b="0" i="0" u="none" strike="noStrike">
                          <a:latin typeface="Arial"/>
                        </a:rPr>
                        <a:t>Rb-Sr</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AU" sz="1000" b="0" i="0" u="none" strike="noStrike">
                          <a:latin typeface="Arial"/>
                        </a:rPr>
                        <a:t>4</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AU" sz="1000" b="0" i="0" u="none" strike="noStrike">
                          <a:latin typeface="Arial"/>
                        </a:rPr>
                        <a:t>2.75 ± 0.24 </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56308">
                <a:tc>
                  <a:txBody>
                    <a:bodyPr/>
                    <a:lstStyle/>
                    <a:p>
                      <a:pPr algn="l" fontAlgn="b"/>
                      <a:r>
                        <a:rPr lang="en-AU" sz="1000" b="0" i="0" u="none" strike="noStrike">
                          <a:latin typeface="Arial"/>
                        </a:rPr>
                        <a:t> </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a:latin typeface="Arial"/>
                        </a:rPr>
                        <a:t>Ar-Ar</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a:latin typeface="Arial"/>
                        </a:rPr>
                        <a:t>1</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a:latin typeface="Arial"/>
                        </a:rPr>
                        <a:t>2.83 ± 0.08</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56308">
                <a:tc>
                  <a:txBody>
                    <a:bodyPr/>
                    <a:lstStyle/>
                    <a:p>
                      <a:pPr algn="l" fontAlgn="b"/>
                      <a:r>
                        <a:rPr lang="en-AU" sz="1000" b="0" i="0" u="none" strike="noStrike">
                          <a:latin typeface="Arial"/>
                        </a:rPr>
                        <a:t>South of Godthaab</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a:latin typeface="Arial"/>
                        </a:rPr>
                        <a:t>Pb-Pb</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a:latin typeface="Arial"/>
                        </a:rPr>
                        <a:t>15</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a:latin typeface="Arial"/>
                        </a:rPr>
                        <a:t>2.76 ± 0.14</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6308">
                <a:tc>
                  <a:txBody>
                    <a:bodyPr/>
                    <a:lstStyle/>
                    <a:p>
                      <a:pPr algn="l" fontAlgn="b"/>
                      <a:r>
                        <a:rPr lang="en-AU" sz="1000" b="0" i="0" u="none" strike="noStrike">
                          <a:latin typeface="Arial"/>
                        </a:rPr>
                        <a:t>Arnitsoq</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AU" sz="1000" b="0" i="0" u="none" strike="noStrike">
                          <a:latin typeface="Arial"/>
                        </a:rPr>
                        <a:t>U-Pb</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AU" sz="1000" b="0" i="0" u="none" strike="noStrike">
                          <a:latin typeface="Arial"/>
                        </a:rPr>
                        <a:t>9</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AU" sz="1000" b="0" i="0" u="none" strike="noStrike">
                          <a:latin typeface="Arial"/>
                        </a:rPr>
                        <a:t>3.60 ± 0.05 </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56308">
                <a:tc>
                  <a:txBody>
                    <a:bodyPr/>
                    <a:lstStyle/>
                    <a:p>
                      <a:pPr algn="l" fontAlgn="b"/>
                      <a:r>
                        <a:rPr lang="en-AU" sz="1000" b="0" i="0" u="none" strike="noStrike">
                          <a:latin typeface="Arial"/>
                        </a:rPr>
                        <a:t> </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AU" sz="1000" b="0" i="0" u="none" strike="noStrike">
                          <a:latin typeface="Arial"/>
                        </a:rPr>
                        <a:t>U-Pb</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AU" sz="1000" b="0" i="0" u="none" strike="noStrike">
                          <a:latin typeface="Arial"/>
                        </a:rPr>
                        <a:t>8</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AU" sz="1000" b="0" i="0" u="none" strike="noStrike">
                          <a:latin typeface="Arial"/>
                        </a:rPr>
                        <a:t>3.6</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56308">
                <a:tc>
                  <a:txBody>
                    <a:bodyPr/>
                    <a:lstStyle/>
                    <a:p>
                      <a:pPr algn="l" fontAlgn="b"/>
                      <a:r>
                        <a:rPr lang="en-AU" sz="1000" b="0" i="0" u="none" strike="noStrike">
                          <a:latin typeface="Arial"/>
                        </a:rPr>
                        <a:t> </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a:latin typeface="Arial"/>
                        </a:rPr>
                        <a:t>Pb-Pb</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a:latin typeface="Arial"/>
                        </a:rPr>
                        <a:t>13</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AU" sz="1000" b="0" i="0" u="none" strike="noStrike" dirty="0">
                          <a:latin typeface="Arial"/>
                        </a:rPr>
                        <a:t>3.56 ± 0.10 </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sp>
        <p:nvSpPr>
          <p:cNvPr id="5" name="Rectangle 4"/>
          <p:cNvSpPr/>
          <p:nvPr/>
        </p:nvSpPr>
        <p:spPr>
          <a:xfrm>
            <a:off x="0" y="6150114"/>
            <a:ext cx="9144000" cy="738664"/>
          </a:xfrm>
          <a:prstGeom prst="rect">
            <a:avLst/>
          </a:prstGeom>
        </p:spPr>
        <p:txBody>
          <a:bodyPr wrap="square">
            <a:spAutoFit/>
          </a:bodyPr>
          <a:lstStyle/>
          <a:p>
            <a:pPr algn="ctr"/>
            <a:r>
              <a:rPr lang="en-AU" sz="1400" b="1" u="sng" dirty="0" smtClean="0"/>
              <a:t>Hebrews 4:3,4 </a:t>
            </a:r>
            <a:r>
              <a:rPr lang="en-AU" sz="1400" b="1" dirty="0" smtClean="0"/>
              <a:t>- For we which have believed do enter into rest, as he said, As I have sworn in my wrath, if they shall</a:t>
            </a:r>
          </a:p>
          <a:p>
            <a:pPr algn="ctr"/>
            <a:r>
              <a:rPr lang="en-AU" sz="1400" b="1" dirty="0" smtClean="0"/>
              <a:t>enter into my rest: although the works were finished from the foundation of the world. For he spoke in a certain place of the seventh day on this wise, And God did rest the seventh day from all his works.</a:t>
            </a:r>
            <a:endParaRPr lang="en-AU" sz="1400" b="1" dirty="0"/>
          </a:p>
        </p:txBody>
      </p:sp>
      <p:sp>
        <p:nvSpPr>
          <p:cNvPr id="6" name="TextBox 5"/>
          <p:cNvSpPr txBox="1"/>
          <p:nvPr/>
        </p:nvSpPr>
        <p:spPr>
          <a:xfrm>
            <a:off x="285720" y="571480"/>
            <a:ext cx="1265090" cy="369332"/>
          </a:xfrm>
          <a:prstGeom prst="rect">
            <a:avLst/>
          </a:prstGeom>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wrap="none" rtlCol="0">
            <a:spAutoFit/>
          </a:bodyPr>
          <a:lstStyle/>
          <a:p>
            <a:r>
              <a:rPr lang="en-AU" b="1" dirty="0" smtClean="0"/>
              <a:t>Genesis 1:1</a:t>
            </a:r>
            <a:endParaRPr lang="en-AU" b="1" dirty="0"/>
          </a:p>
        </p:txBody>
      </p:sp>
      <p:sp>
        <p:nvSpPr>
          <p:cNvPr id="7" name="TextBox 6"/>
          <p:cNvSpPr txBox="1"/>
          <p:nvPr/>
        </p:nvSpPr>
        <p:spPr>
          <a:xfrm>
            <a:off x="7500958" y="571480"/>
            <a:ext cx="1276311" cy="369332"/>
          </a:xfrm>
          <a:prstGeom prst="rect">
            <a:avLst/>
          </a:prstGeom>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wrap="none" rtlCol="0">
            <a:spAutoFit/>
          </a:bodyPr>
          <a:lstStyle/>
          <a:p>
            <a:r>
              <a:rPr lang="en-AU" b="1" dirty="0" smtClean="0"/>
              <a:t>Genesis 1:3</a:t>
            </a:r>
            <a:endParaRPr lang="en-AU" b="1" dirty="0"/>
          </a:p>
        </p:txBody>
      </p:sp>
      <p:sp>
        <p:nvSpPr>
          <p:cNvPr id="8" name="TextBox 7"/>
          <p:cNvSpPr txBox="1"/>
          <p:nvPr/>
        </p:nvSpPr>
        <p:spPr>
          <a:xfrm>
            <a:off x="2643174" y="571480"/>
            <a:ext cx="3857652" cy="369332"/>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tx1"/>
            </a:solidFill>
          </a:ln>
        </p:spPr>
        <p:txBody>
          <a:bodyPr wrap="square" rtlCol="0">
            <a:spAutoFit/>
          </a:bodyPr>
          <a:lstStyle/>
          <a:p>
            <a:pPr algn="ctr"/>
            <a:r>
              <a:rPr lang="en-AU" b="1" dirty="0" smtClean="0"/>
              <a:t>Multiple Creation Episodes?</a:t>
            </a:r>
            <a:endParaRPr lang="en-AU" b="1" dirty="0"/>
          </a:p>
        </p:txBody>
      </p:sp>
      <p:sp>
        <p:nvSpPr>
          <p:cNvPr id="9" name="TextBox 8"/>
          <p:cNvSpPr txBox="1"/>
          <p:nvPr/>
        </p:nvSpPr>
        <p:spPr>
          <a:xfrm>
            <a:off x="0" y="0"/>
            <a:ext cx="9144000" cy="369332"/>
          </a:xfrm>
          <a:prstGeom prst="rect">
            <a:avLst/>
          </a:prstGeom>
          <a:noFill/>
          <a:ln>
            <a:solidFill>
              <a:schemeClr val="tx1"/>
            </a:solidFill>
          </a:ln>
        </p:spPr>
        <p:txBody>
          <a:bodyPr wrap="square" rtlCol="0">
            <a:spAutoFit/>
          </a:bodyPr>
          <a:lstStyle/>
          <a:p>
            <a:pPr algn="ctr"/>
            <a:r>
              <a:rPr lang="en-AU" b="1" dirty="0" smtClean="0">
                <a:latin typeface="+mj-lt"/>
              </a:rPr>
              <a:t>Multiple Creation Weeks Over Billions Of Years?</a:t>
            </a:r>
            <a:endParaRPr lang="en-AU" b="1" dirty="0">
              <a:latin typeface="+mj-lt"/>
            </a:endParaRPr>
          </a:p>
        </p:txBody>
      </p:sp>
      <p:sp>
        <p:nvSpPr>
          <p:cNvPr id="10" name="Rectangle 9"/>
          <p:cNvSpPr/>
          <p:nvPr/>
        </p:nvSpPr>
        <p:spPr>
          <a:xfrm>
            <a:off x="0" y="5786454"/>
            <a:ext cx="9144000" cy="369332"/>
          </a:xfrm>
          <a:prstGeom prst="rect">
            <a:avLst/>
          </a:prstGeom>
          <a:ln>
            <a:solidFill>
              <a:schemeClr val="tx1"/>
            </a:solidFill>
          </a:ln>
        </p:spPr>
        <p:txBody>
          <a:bodyPr wrap="square">
            <a:spAutoFit/>
          </a:bodyPr>
          <a:lstStyle/>
          <a:p>
            <a:pPr algn="ctr"/>
            <a:r>
              <a:rPr lang="en-AU" b="1" dirty="0" smtClean="0"/>
              <a:t>All God’s works were finished from the foundation of the world.</a:t>
            </a:r>
            <a:endParaRPr lang="en-AU" dirty="0"/>
          </a:p>
        </p:txBody>
      </p:sp>
      <p:sp>
        <p:nvSpPr>
          <p:cNvPr id="11" name="TextBox 10"/>
          <p:cNvSpPr txBox="1"/>
          <p:nvPr/>
        </p:nvSpPr>
        <p:spPr>
          <a:xfrm>
            <a:off x="928662" y="5357826"/>
            <a:ext cx="7215238" cy="369332"/>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tx1"/>
            </a:solidFill>
          </a:ln>
        </p:spPr>
        <p:txBody>
          <a:bodyPr wrap="square" rtlCol="0">
            <a:spAutoFit/>
          </a:bodyPr>
          <a:lstStyle/>
          <a:p>
            <a:pPr algn="ctr"/>
            <a:r>
              <a:rPr lang="en-AU" b="1" dirty="0" smtClean="0"/>
              <a:t>4,500 Million Years?</a:t>
            </a:r>
            <a:endParaRPr lang="en-AU" b="1" dirty="0"/>
          </a:p>
        </p:txBody>
      </p:sp>
      <p:cxnSp>
        <p:nvCxnSpPr>
          <p:cNvPr id="13" name="Straight Connector 12"/>
          <p:cNvCxnSpPr>
            <a:stCxn id="6" idx="2"/>
          </p:cNvCxnSpPr>
          <p:nvPr/>
        </p:nvCxnSpPr>
        <p:spPr>
          <a:xfrm rot="16200000" flipH="1">
            <a:off x="-1463640" y="3322716"/>
            <a:ext cx="4774206" cy="1039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5750727" y="3321844"/>
            <a:ext cx="4786347"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150114"/>
            <a:ext cx="9144000" cy="738664"/>
          </a:xfrm>
          <a:prstGeom prst="rect">
            <a:avLst/>
          </a:prstGeom>
        </p:spPr>
        <p:txBody>
          <a:bodyPr wrap="square">
            <a:spAutoFit/>
          </a:bodyPr>
          <a:lstStyle/>
          <a:p>
            <a:pPr algn="ctr"/>
            <a:r>
              <a:rPr lang="en-AU" sz="1400" b="1" u="sng" dirty="0" smtClean="0"/>
              <a:t>Revelation 13:8 </a:t>
            </a:r>
            <a:r>
              <a:rPr lang="en-AU" sz="1400" b="1" dirty="0" smtClean="0"/>
              <a:t>- And all that dwell upon the earth shall worship him, whose names are not written in the book of life of the Lamb slain from the foundation of the world. </a:t>
            </a:r>
          </a:p>
          <a:p>
            <a:pPr algn="ctr"/>
            <a:r>
              <a:rPr lang="en-AU" sz="1400" b="1" u="sng" dirty="0" smtClean="0"/>
              <a:t>Revelation 17:8</a:t>
            </a:r>
            <a:r>
              <a:rPr lang="en-AU" sz="1400" b="1" dirty="0" smtClean="0"/>
              <a:t> - Whose names were not written in the book of life from the foundation of the world.</a:t>
            </a:r>
            <a:endParaRPr lang="en-AU" sz="1400" b="1" dirty="0"/>
          </a:p>
        </p:txBody>
      </p:sp>
      <p:sp>
        <p:nvSpPr>
          <p:cNvPr id="6" name="TextBox 5"/>
          <p:cNvSpPr txBox="1"/>
          <p:nvPr/>
        </p:nvSpPr>
        <p:spPr>
          <a:xfrm>
            <a:off x="285720" y="571480"/>
            <a:ext cx="1390124" cy="369332"/>
          </a:xfrm>
          <a:prstGeom prst="rect">
            <a:avLst/>
          </a:prstGeom>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wrap="none" rtlCol="0">
            <a:spAutoFit/>
          </a:bodyPr>
          <a:lstStyle/>
          <a:p>
            <a:r>
              <a:rPr lang="en-AU" b="1" dirty="0" smtClean="0"/>
              <a:t>Origin Of Sin</a:t>
            </a:r>
            <a:endParaRPr lang="en-AU" b="1" dirty="0"/>
          </a:p>
        </p:txBody>
      </p:sp>
      <p:sp>
        <p:nvSpPr>
          <p:cNvPr id="7" name="TextBox 6"/>
          <p:cNvSpPr txBox="1"/>
          <p:nvPr/>
        </p:nvSpPr>
        <p:spPr>
          <a:xfrm>
            <a:off x="7715272" y="571480"/>
            <a:ext cx="744050" cy="369332"/>
          </a:xfrm>
          <a:prstGeom prst="rect">
            <a:avLst/>
          </a:prstGeom>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wrap="none" rtlCol="0">
            <a:spAutoFit/>
          </a:bodyPr>
          <a:lstStyle/>
          <a:p>
            <a:r>
              <a:rPr lang="en-AU" b="1" dirty="0" smtClean="0"/>
              <a:t>Today</a:t>
            </a:r>
            <a:endParaRPr lang="en-AU" b="1" dirty="0"/>
          </a:p>
        </p:txBody>
      </p:sp>
      <p:sp>
        <p:nvSpPr>
          <p:cNvPr id="8" name="TextBox 7"/>
          <p:cNvSpPr txBox="1"/>
          <p:nvPr/>
        </p:nvSpPr>
        <p:spPr>
          <a:xfrm>
            <a:off x="1928794" y="571480"/>
            <a:ext cx="5429288" cy="369332"/>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tx1"/>
            </a:solidFill>
          </a:ln>
        </p:spPr>
        <p:txBody>
          <a:bodyPr wrap="square" rtlCol="0">
            <a:spAutoFit/>
          </a:bodyPr>
          <a:lstStyle/>
          <a:p>
            <a:pPr algn="ctr"/>
            <a:r>
              <a:rPr lang="en-AU" b="1" dirty="0" smtClean="0"/>
              <a:t>The Lamb slain from the foundation of the world.</a:t>
            </a:r>
            <a:endParaRPr lang="en-AU" b="1" dirty="0"/>
          </a:p>
        </p:txBody>
      </p:sp>
      <p:sp>
        <p:nvSpPr>
          <p:cNvPr id="9" name="TextBox 8"/>
          <p:cNvSpPr txBox="1"/>
          <p:nvPr/>
        </p:nvSpPr>
        <p:spPr>
          <a:xfrm>
            <a:off x="0" y="0"/>
            <a:ext cx="9144000" cy="369332"/>
          </a:xfrm>
          <a:prstGeom prst="rect">
            <a:avLst/>
          </a:prstGeom>
          <a:noFill/>
          <a:ln>
            <a:solidFill>
              <a:schemeClr val="tx1"/>
            </a:solidFill>
          </a:ln>
        </p:spPr>
        <p:txBody>
          <a:bodyPr wrap="square" rtlCol="0">
            <a:spAutoFit/>
          </a:bodyPr>
          <a:lstStyle/>
          <a:p>
            <a:pPr algn="ctr"/>
            <a:r>
              <a:rPr lang="en-AU" b="1" dirty="0" smtClean="0">
                <a:latin typeface="+mj-lt"/>
              </a:rPr>
              <a:t>Sin Began Billions Of Years Ago?</a:t>
            </a:r>
            <a:endParaRPr lang="en-AU" b="1" dirty="0">
              <a:latin typeface="+mj-lt"/>
            </a:endParaRPr>
          </a:p>
        </p:txBody>
      </p:sp>
      <p:sp>
        <p:nvSpPr>
          <p:cNvPr id="10" name="Rectangle 9"/>
          <p:cNvSpPr/>
          <p:nvPr/>
        </p:nvSpPr>
        <p:spPr>
          <a:xfrm>
            <a:off x="0" y="5786454"/>
            <a:ext cx="9144000" cy="369332"/>
          </a:xfrm>
          <a:prstGeom prst="rect">
            <a:avLst/>
          </a:prstGeom>
          <a:ln>
            <a:solidFill>
              <a:schemeClr val="tx1"/>
            </a:solidFill>
          </a:ln>
        </p:spPr>
        <p:txBody>
          <a:bodyPr wrap="square">
            <a:spAutoFit/>
          </a:bodyPr>
          <a:lstStyle/>
          <a:p>
            <a:pPr algn="ctr"/>
            <a:r>
              <a:rPr lang="en-AU" b="1" dirty="0" smtClean="0"/>
              <a:t>Sin Began Only 6,000 Years Ago!</a:t>
            </a:r>
            <a:endParaRPr lang="en-AU" dirty="0"/>
          </a:p>
        </p:txBody>
      </p:sp>
      <p:sp>
        <p:nvSpPr>
          <p:cNvPr id="11" name="TextBox 10"/>
          <p:cNvSpPr txBox="1"/>
          <p:nvPr/>
        </p:nvSpPr>
        <p:spPr>
          <a:xfrm>
            <a:off x="928662" y="5357826"/>
            <a:ext cx="7215238" cy="369332"/>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tx1"/>
            </a:solidFill>
          </a:ln>
        </p:spPr>
        <p:txBody>
          <a:bodyPr wrap="square" rtlCol="0">
            <a:spAutoFit/>
          </a:bodyPr>
          <a:lstStyle/>
          <a:p>
            <a:pPr algn="ctr"/>
            <a:r>
              <a:rPr lang="en-AU" b="1" dirty="0" smtClean="0"/>
              <a:t>4,500 Million Years?</a:t>
            </a:r>
            <a:endParaRPr lang="en-AU" b="1" dirty="0"/>
          </a:p>
        </p:txBody>
      </p:sp>
      <p:cxnSp>
        <p:nvCxnSpPr>
          <p:cNvPr id="14" name="Straight Connector 13"/>
          <p:cNvCxnSpPr/>
          <p:nvPr/>
        </p:nvCxnSpPr>
        <p:spPr>
          <a:xfrm rot="5400000">
            <a:off x="5750727" y="3321844"/>
            <a:ext cx="4786347"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58370" name="Picture 2" descr="F:\Bible_Images\B) Categories\A) Bible Images\01) Creation &amp; Fall\A01-056.jpg"/>
          <p:cNvPicPr>
            <a:picLocks noChangeAspect="1" noChangeArrowheads="1"/>
          </p:cNvPicPr>
          <p:nvPr/>
        </p:nvPicPr>
        <p:blipFill>
          <a:blip r:embed="rId2"/>
          <a:srcRect/>
          <a:stretch>
            <a:fillRect/>
          </a:stretch>
        </p:blipFill>
        <p:spPr bwMode="auto">
          <a:xfrm>
            <a:off x="1928795" y="1000109"/>
            <a:ext cx="5429288" cy="4071966"/>
          </a:xfrm>
          <a:prstGeom prst="rect">
            <a:avLst/>
          </a:prstGeom>
          <a:noFill/>
        </p:spPr>
      </p:pic>
      <p:cxnSp>
        <p:nvCxnSpPr>
          <p:cNvPr id="19" name="Straight Connector 18"/>
          <p:cNvCxnSpPr>
            <a:endCxn id="6" idx="2"/>
          </p:cNvCxnSpPr>
          <p:nvPr/>
        </p:nvCxnSpPr>
        <p:spPr>
          <a:xfrm rot="5400000" flipH="1" flipV="1">
            <a:off x="-1253785" y="3123259"/>
            <a:ext cx="4417014" cy="5212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150114"/>
            <a:ext cx="9144000" cy="523220"/>
          </a:xfrm>
          <a:prstGeom prst="rect">
            <a:avLst/>
          </a:prstGeom>
        </p:spPr>
        <p:txBody>
          <a:bodyPr wrap="square">
            <a:spAutoFit/>
          </a:bodyPr>
          <a:lstStyle/>
          <a:p>
            <a:pPr algn="ctr"/>
            <a:r>
              <a:rPr lang="en-AU" sz="1400" b="1" dirty="0" smtClean="0"/>
              <a:t>Isaiah 41:4 </a:t>
            </a:r>
          </a:p>
          <a:p>
            <a:pPr algn="ctr"/>
            <a:r>
              <a:rPr lang="en-AU" sz="1400" b="1" dirty="0" smtClean="0"/>
              <a:t>Who has wrought and done it, calling the generations from the beginning? I the LORD, the first, and with the last; I am he.</a:t>
            </a:r>
            <a:endParaRPr lang="en-AU" sz="1400" b="1" dirty="0"/>
          </a:p>
        </p:txBody>
      </p:sp>
      <p:sp>
        <p:nvSpPr>
          <p:cNvPr id="6" name="TextBox 5"/>
          <p:cNvSpPr txBox="1"/>
          <p:nvPr/>
        </p:nvSpPr>
        <p:spPr>
          <a:xfrm>
            <a:off x="285720" y="571480"/>
            <a:ext cx="1540806" cy="369332"/>
          </a:xfrm>
          <a:prstGeom prst="rect">
            <a:avLst/>
          </a:prstGeom>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wrap="none" rtlCol="0">
            <a:spAutoFit/>
          </a:bodyPr>
          <a:lstStyle/>
          <a:p>
            <a:r>
              <a:rPr lang="en-AU" b="1" dirty="0" smtClean="0"/>
              <a:t>Origin Of Man</a:t>
            </a:r>
            <a:endParaRPr lang="en-AU" b="1" dirty="0"/>
          </a:p>
        </p:txBody>
      </p:sp>
      <p:sp>
        <p:nvSpPr>
          <p:cNvPr id="7" name="TextBox 6"/>
          <p:cNvSpPr txBox="1"/>
          <p:nvPr/>
        </p:nvSpPr>
        <p:spPr>
          <a:xfrm>
            <a:off x="7715272" y="571480"/>
            <a:ext cx="744050" cy="369332"/>
          </a:xfrm>
          <a:prstGeom prst="rect">
            <a:avLst/>
          </a:prstGeom>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wrap="none" rtlCol="0">
            <a:spAutoFit/>
          </a:bodyPr>
          <a:lstStyle/>
          <a:p>
            <a:r>
              <a:rPr lang="en-AU" b="1" dirty="0" smtClean="0"/>
              <a:t>Today</a:t>
            </a:r>
            <a:endParaRPr lang="en-AU" b="1" dirty="0"/>
          </a:p>
        </p:txBody>
      </p:sp>
      <p:sp>
        <p:nvSpPr>
          <p:cNvPr id="8" name="TextBox 7"/>
          <p:cNvSpPr txBox="1"/>
          <p:nvPr/>
        </p:nvSpPr>
        <p:spPr>
          <a:xfrm>
            <a:off x="1928794" y="571480"/>
            <a:ext cx="5429288" cy="369332"/>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tx1"/>
            </a:solidFill>
          </a:ln>
        </p:spPr>
        <p:txBody>
          <a:bodyPr wrap="square" rtlCol="0">
            <a:spAutoFit/>
          </a:bodyPr>
          <a:lstStyle/>
          <a:p>
            <a:pPr algn="ctr"/>
            <a:r>
              <a:rPr lang="en-AU" b="1" dirty="0" smtClean="0"/>
              <a:t>Calling the generations from the beginning</a:t>
            </a:r>
            <a:endParaRPr lang="en-AU" b="1" dirty="0"/>
          </a:p>
        </p:txBody>
      </p:sp>
      <p:sp>
        <p:nvSpPr>
          <p:cNvPr id="9" name="TextBox 8"/>
          <p:cNvSpPr txBox="1"/>
          <p:nvPr/>
        </p:nvSpPr>
        <p:spPr>
          <a:xfrm>
            <a:off x="0" y="0"/>
            <a:ext cx="9144000" cy="369332"/>
          </a:xfrm>
          <a:prstGeom prst="rect">
            <a:avLst/>
          </a:prstGeom>
          <a:noFill/>
          <a:ln>
            <a:solidFill>
              <a:schemeClr val="tx1"/>
            </a:solidFill>
          </a:ln>
        </p:spPr>
        <p:txBody>
          <a:bodyPr wrap="square" rtlCol="0">
            <a:spAutoFit/>
          </a:bodyPr>
          <a:lstStyle/>
          <a:p>
            <a:pPr algn="ctr"/>
            <a:r>
              <a:rPr lang="en-AU" b="1" dirty="0" smtClean="0">
                <a:latin typeface="+mj-lt"/>
              </a:rPr>
              <a:t>The Human Race Began Billions Of Years Ago?</a:t>
            </a:r>
            <a:endParaRPr lang="en-AU" b="1" dirty="0">
              <a:latin typeface="+mj-lt"/>
            </a:endParaRPr>
          </a:p>
        </p:txBody>
      </p:sp>
      <p:sp>
        <p:nvSpPr>
          <p:cNvPr id="10" name="Rectangle 9"/>
          <p:cNvSpPr/>
          <p:nvPr/>
        </p:nvSpPr>
        <p:spPr>
          <a:xfrm>
            <a:off x="0" y="5786454"/>
            <a:ext cx="9144000" cy="369332"/>
          </a:xfrm>
          <a:prstGeom prst="rect">
            <a:avLst/>
          </a:prstGeom>
          <a:ln>
            <a:solidFill>
              <a:schemeClr val="tx1"/>
            </a:solidFill>
          </a:ln>
        </p:spPr>
        <p:txBody>
          <a:bodyPr wrap="square">
            <a:spAutoFit/>
          </a:bodyPr>
          <a:lstStyle/>
          <a:p>
            <a:pPr algn="ctr"/>
            <a:r>
              <a:rPr lang="en-AU" b="1" dirty="0" smtClean="0"/>
              <a:t>The Human Race Began Only 6,000 Years Ago!</a:t>
            </a:r>
            <a:endParaRPr lang="en-AU" dirty="0"/>
          </a:p>
        </p:txBody>
      </p:sp>
      <p:sp>
        <p:nvSpPr>
          <p:cNvPr id="11" name="TextBox 10"/>
          <p:cNvSpPr txBox="1"/>
          <p:nvPr/>
        </p:nvSpPr>
        <p:spPr>
          <a:xfrm>
            <a:off x="928662" y="5357826"/>
            <a:ext cx="7215238" cy="369332"/>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tx1"/>
            </a:solidFill>
          </a:ln>
        </p:spPr>
        <p:txBody>
          <a:bodyPr wrap="square" rtlCol="0">
            <a:spAutoFit/>
          </a:bodyPr>
          <a:lstStyle/>
          <a:p>
            <a:pPr algn="ctr"/>
            <a:r>
              <a:rPr lang="en-AU" b="1" dirty="0" smtClean="0"/>
              <a:t>4,500 Million Years?</a:t>
            </a:r>
            <a:endParaRPr lang="en-AU" b="1" dirty="0"/>
          </a:p>
        </p:txBody>
      </p:sp>
      <p:cxnSp>
        <p:nvCxnSpPr>
          <p:cNvPr id="14" name="Straight Connector 13"/>
          <p:cNvCxnSpPr/>
          <p:nvPr/>
        </p:nvCxnSpPr>
        <p:spPr>
          <a:xfrm rot="5400000">
            <a:off x="5750727" y="3321844"/>
            <a:ext cx="4786347"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flipH="1" flipV="1">
            <a:off x="-1285919" y="3143251"/>
            <a:ext cx="4429161" cy="1"/>
          </a:xfrm>
          <a:prstGeom prst="line">
            <a:avLst/>
          </a:prstGeom>
        </p:spPr>
        <p:style>
          <a:lnRef idx="1">
            <a:schemeClr val="accent1"/>
          </a:lnRef>
          <a:fillRef idx="0">
            <a:schemeClr val="accent1"/>
          </a:fillRef>
          <a:effectRef idx="0">
            <a:schemeClr val="accent1"/>
          </a:effectRef>
          <a:fontRef idx="minor">
            <a:schemeClr val="tx1"/>
          </a:fontRef>
        </p:style>
      </p:cxnSp>
      <p:pic>
        <p:nvPicPr>
          <p:cNvPr id="60418" name="Picture 2" descr="F:\Bible_Images\B) Categories\A) Bible Images\02) Flood\A02-006.jpg"/>
          <p:cNvPicPr>
            <a:picLocks noChangeAspect="1" noChangeArrowheads="1"/>
          </p:cNvPicPr>
          <p:nvPr/>
        </p:nvPicPr>
        <p:blipFill>
          <a:blip r:embed="rId2"/>
          <a:srcRect/>
          <a:stretch>
            <a:fillRect/>
          </a:stretch>
        </p:blipFill>
        <p:spPr bwMode="auto">
          <a:xfrm>
            <a:off x="1785918" y="1000108"/>
            <a:ext cx="5707074" cy="4280306"/>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150114"/>
            <a:ext cx="9144000" cy="338554"/>
          </a:xfrm>
          <a:prstGeom prst="rect">
            <a:avLst/>
          </a:prstGeom>
        </p:spPr>
        <p:txBody>
          <a:bodyPr wrap="square">
            <a:spAutoFit/>
          </a:bodyPr>
          <a:lstStyle/>
          <a:p>
            <a:pPr algn="ctr"/>
            <a:r>
              <a:rPr lang="en-AU" sz="1600" b="1" dirty="0" smtClean="0"/>
              <a:t>John 8:44</a:t>
            </a:r>
            <a:endParaRPr lang="en-AU" sz="1600" b="1" dirty="0"/>
          </a:p>
        </p:txBody>
      </p:sp>
      <p:sp>
        <p:nvSpPr>
          <p:cNvPr id="6" name="TextBox 5"/>
          <p:cNvSpPr txBox="1"/>
          <p:nvPr/>
        </p:nvSpPr>
        <p:spPr>
          <a:xfrm>
            <a:off x="285720" y="571480"/>
            <a:ext cx="1390124" cy="369332"/>
          </a:xfrm>
          <a:prstGeom prst="rect">
            <a:avLst/>
          </a:prstGeom>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wrap="none" rtlCol="0">
            <a:spAutoFit/>
          </a:bodyPr>
          <a:lstStyle/>
          <a:p>
            <a:r>
              <a:rPr lang="en-AU" b="1" dirty="0" smtClean="0"/>
              <a:t>Origin Of Sin</a:t>
            </a:r>
            <a:endParaRPr lang="en-AU" b="1" dirty="0"/>
          </a:p>
        </p:txBody>
      </p:sp>
      <p:sp>
        <p:nvSpPr>
          <p:cNvPr id="7" name="TextBox 6"/>
          <p:cNvSpPr txBox="1"/>
          <p:nvPr/>
        </p:nvSpPr>
        <p:spPr>
          <a:xfrm>
            <a:off x="7715272" y="571480"/>
            <a:ext cx="744050" cy="369332"/>
          </a:xfrm>
          <a:prstGeom prst="rect">
            <a:avLst/>
          </a:prstGeom>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wrap="none" rtlCol="0">
            <a:spAutoFit/>
          </a:bodyPr>
          <a:lstStyle/>
          <a:p>
            <a:r>
              <a:rPr lang="en-AU" b="1" dirty="0" smtClean="0"/>
              <a:t>Today</a:t>
            </a:r>
            <a:endParaRPr lang="en-AU" b="1" dirty="0"/>
          </a:p>
        </p:txBody>
      </p:sp>
      <p:sp>
        <p:nvSpPr>
          <p:cNvPr id="8" name="TextBox 7"/>
          <p:cNvSpPr txBox="1"/>
          <p:nvPr/>
        </p:nvSpPr>
        <p:spPr>
          <a:xfrm>
            <a:off x="1928794" y="571480"/>
            <a:ext cx="5429288" cy="369332"/>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tx1"/>
            </a:solidFill>
          </a:ln>
        </p:spPr>
        <p:txBody>
          <a:bodyPr wrap="square" rtlCol="0">
            <a:spAutoFit/>
          </a:bodyPr>
          <a:lstStyle/>
          <a:p>
            <a:pPr algn="ctr"/>
            <a:r>
              <a:rPr lang="en-AU" b="1" dirty="0" smtClean="0"/>
              <a:t>He was a murderer from the </a:t>
            </a:r>
            <a:r>
              <a:rPr lang="en-AU" b="1" u="sng" dirty="0" smtClean="0"/>
              <a:t>beginning</a:t>
            </a:r>
            <a:r>
              <a:rPr lang="en-AU" b="1" dirty="0" smtClean="0"/>
              <a:t>.</a:t>
            </a:r>
            <a:endParaRPr lang="en-AU" b="1" dirty="0"/>
          </a:p>
        </p:txBody>
      </p:sp>
      <p:sp>
        <p:nvSpPr>
          <p:cNvPr id="9" name="TextBox 8"/>
          <p:cNvSpPr txBox="1"/>
          <p:nvPr/>
        </p:nvSpPr>
        <p:spPr>
          <a:xfrm>
            <a:off x="0" y="0"/>
            <a:ext cx="9144000" cy="369332"/>
          </a:xfrm>
          <a:prstGeom prst="rect">
            <a:avLst/>
          </a:prstGeom>
          <a:noFill/>
          <a:ln>
            <a:solidFill>
              <a:schemeClr val="tx1"/>
            </a:solidFill>
          </a:ln>
        </p:spPr>
        <p:txBody>
          <a:bodyPr wrap="square" rtlCol="0">
            <a:spAutoFit/>
          </a:bodyPr>
          <a:lstStyle/>
          <a:p>
            <a:pPr algn="ctr"/>
            <a:r>
              <a:rPr lang="en-AU" b="1" dirty="0" smtClean="0">
                <a:latin typeface="+mj-lt"/>
              </a:rPr>
              <a:t>Satan Sinned Billions Of Years Ago?</a:t>
            </a:r>
            <a:endParaRPr lang="en-AU" b="1" dirty="0">
              <a:latin typeface="+mj-lt"/>
            </a:endParaRPr>
          </a:p>
        </p:txBody>
      </p:sp>
      <p:sp>
        <p:nvSpPr>
          <p:cNvPr id="10" name="Rectangle 9"/>
          <p:cNvSpPr/>
          <p:nvPr/>
        </p:nvSpPr>
        <p:spPr>
          <a:xfrm>
            <a:off x="0" y="5786454"/>
            <a:ext cx="9144000" cy="369332"/>
          </a:xfrm>
          <a:prstGeom prst="rect">
            <a:avLst/>
          </a:prstGeom>
          <a:ln>
            <a:solidFill>
              <a:schemeClr val="tx1"/>
            </a:solidFill>
          </a:ln>
        </p:spPr>
        <p:txBody>
          <a:bodyPr wrap="square">
            <a:spAutoFit/>
          </a:bodyPr>
          <a:lstStyle/>
          <a:p>
            <a:pPr algn="ctr"/>
            <a:r>
              <a:rPr lang="en-AU" b="1" dirty="0" smtClean="0"/>
              <a:t>Sin Began Only 6,000 Years Ago!</a:t>
            </a:r>
            <a:endParaRPr lang="en-AU" dirty="0"/>
          </a:p>
        </p:txBody>
      </p:sp>
      <p:sp>
        <p:nvSpPr>
          <p:cNvPr id="11" name="TextBox 10"/>
          <p:cNvSpPr txBox="1"/>
          <p:nvPr/>
        </p:nvSpPr>
        <p:spPr>
          <a:xfrm>
            <a:off x="928662" y="5357826"/>
            <a:ext cx="7215238" cy="369332"/>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tx1"/>
            </a:solidFill>
          </a:ln>
        </p:spPr>
        <p:txBody>
          <a:bodyPr wrap="square" rtlCol="0">
            <a:spAutoFit/>
          </a:bodyPr>
          <a:lstStyle/>
          <a:p>
            <a:pPr algn="ctr"/>
            <a:r>
              <a:rPr lang="en-AU" b="1" dirty="0" smtClean="0"/>
              <a:t>4,500 Million Years?</a:t>
            </a:r>
            <a:endParaRPr lang="en-AU" b="1" dirty="0"/>
          </a:p>
        </p:txBody>
      </p:sp>
      <p:cxnSp>
        <p:nvCxnSpPr>
          <p:cNvPr id="14" name="Straight Connector 13"/>
          <p:cNvCxnSpPr/>
          <p:nvPr/>
        </p:nvCxnSpPr>
        <p:spPr>
          <a:xfrm rot="5400000">
            <a:off x="5750727" y="3321844"/>
            <a:ext cx="4786347"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6" idx="2"/>
          </p:cNvCxnSpPr>
          <p:nvPr/>
        </p:nvCxnSpPr>
        <p:spPr>
          <a:xfrm rot="5400000" flipH="1" flipV="1">
            <a:off x="-1253785" y="3123259"/>
            <a:ext cx="4417014" cy="52120"/>
          </a:xfrm>
          <a:prstGeom prst="line">
            <a:avLst/>
          </a:prstGeom>
        </p:spPr>
        <p:style>
          <a:lnRef idx="1">
            <a:schemeClr val="accent1"/>
          </a:lnRef>
          <a:fillRef idx="0">
            <a:schemeClr val="accent1"/>
          </a:fillRef>
          <a:effectRef idx="0">
            <a:schemeClr val="accent1"/>
          </a:effectRef>
          <a:fontRef idx="minor">
            <a:schemeClr val="tx1"/>
          </a:fontRef>
        </p:style>
      </p:cxnSp>
      <p:pic>
        <p:nvPicPr>
          <p:cNvPr id="59394" name="Picture 2" descr="F:\Bible_Images\B) Categories\A) Bible Images\00) War in heaven\A00-010.jpg"/>
          <p:cNvPicPr>
            <a:picLocks noChangeAspect="1" noChangeArrowheads="1"/>
          </p:cNvPicPr>
          <p:nvPr/>
        </p:nvPicPr>
        <p:blipFill>
          <a:blip r:embed="rId2"/>
          <a:srcRect/>
          <a:stretch>
            <a:fillRect/>
          </a:stretch>
        </p:blipFill>
        <p:spPr bwMode="auto">
          <a:xfrm>
            <a:off x="1785918" y="1000108"/>
            <a:ext cx="5754699" cy="4316024"/>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4422"/>
          </a:xfrm>
          <a:ln>
            <a:solidFill>
              <a:schemeClr val="tx1"/>
            </a:solidFill>
          </a:ln>
        </p:spPr>
        <p:txBody>
          <a:bodyPr>
            <a:normAutofit fontScale="90000"/>
          </a:bodyPr>
          <a:lstStyle/>
          <a:p>
            <a:r>
              <a:rPr lang="en-AU" b="1" dirty="0" smtClean="0"/>
              <a:t/>
            </a:r>
            <a:br>
              <a:rPr lang="en-AU" b="1" dirty="0" smtClean="0"/>
            </a:br>
            <a:r>
              <a:rPr lang="en-AU" b="1" dirty="0" smtClean="0"/>
              <a:t>Two Beginnings To Creation?</a:t>
            </a:r>
            <a:endParaRPr lang="en-AU" b="1" dirty="0"/>
          </a:p>
        </p:txBody>
      </p:sp>
      <p:sp>
        <p:nvSpPr>
          <p:cNvPr id="3" name="Content Placeholder 2"/>
          <p:cNvSpPr>
            <a:spLocks noGrp="1"/>
          </p:cNvSpPr>
          <p:nvPr>
            <p:ph idx="1"/>
          </p:nvPr>
        </p:nvSpPr>
        <p:spPr/>
        <p:txBody>
          <a:bodyPr>
            <a:normAutofit/>
          </a:bodyPr>
          <a:lstStyle/>
          <a:p>
            <a:r>
              <a:rPr lang="en-AU" sz="1800" dirty="0" smtClean="0"/>
              <a:t>Genesis 1:1 In the </a:t>
            </a:r>
            <a:r>
              <a:rPr lang="en-AU" sz="1800" b="1" u="sng" dirty="0" smtClean="0"/>
              <a:t>BEGINNING</a:t>
            </a:r>
            <a:r>
              <a:rPr lang="en-AU" sz="1800" b="1" dirty="0" smtClean="0"/>
              <a:t> </a:t>
            </a:r>
            <a:r>
              <a:rPr lang="en-AU" sz="1800" dirty="0" smtClean="0"/>
              <a:t>God created the heavens and the Earth. </a:t>
            </a:r>
          </a:p>
          <a:p>
            <a:r>
              <a:rPr lang="en-AU" sz="1800" dirty="0" smtClean="0"/>
              <a:t>Isaiah 40:21 Laid the foundations in the </a:t>
            </a:r>
            <a:r>
              <a:rPr lang="en-AU" sz="1800" b="1" u="sng" dirty="0" smtClean="0"/>
              <a:t>BEGINNING</a:t>
            </a:r>
            <a:r>
              <a:rPr lang="en-AU" sz="1800" b="1" dirty="0" smtClean="0"/>
              <a:t>. </a:t>
            </a:r>
          </a:p>
          <a:p>
            <a:r>
              <a:rPr lang="en-AU" sz="1800" dirty="0" smtClean="0"/>
              <a:t>Hebrews 1:10,11 Made the foundations in the </a:t>
            </a:r>
            <a:r>
              <a:rPr lang="en-AU" sz="1800" b="1" u="sng" dirty="0" smtClean="0"/>
              <a:t>BEGINNING</a:t>
            </a:r>
            <a:r>
              <a:rPr lang="en-AU" sz="1800" b="1" dirty="0" smtClean="0"/>
              <a:t>. </a:t>
            </a:r>
          </a:p>
          <a:p>
            <a:r>
              <a:rPr lang="en-AU" sz="1800" dirty="0" smtClean="0"/>
              <a:t>Exodus 20:8-11 Made the planet IN the six days - not before the six days. </a:t>
            </a:r>
          </a:p>
          <a:p>
            <a:r>
              <a:rPr lang="en-AU" sz="1800" dirty="0" smtClean="0"/>
              <a:t>Psalm 102:25 Made the Earth in the </a:t>
            </a:r>
            <a:r>
              <a:rPr lang="en-AU" sz="1800" b="1" u="sng" dirty="0" smtClean="0"/>
              <a:t>BEGINNING</a:t>
            </a:r>
            <a:r>
              <a:rPr lang="en-AU" sz="1800" b="1" dirty="0" smtClean="0"/>
              <a:t>. </a:t>
            </a:r>
          </a:p>
          <a:p>
            <a:r>
              <a:rPr lang="en-AU" sz="1800" dirty="0" smtClean="0"/>
              <a:t>Isaiah 51:13,16 Made it in Genesis 1:1. </a:t>
            </a:r>
          </a:p>
          <a:p>
            <a:r>
              <a:rPr lang="en-AU" sz="1800" dirty="0" smtClean="0"/>
              <a:t>John 8:44 Man fell at the </a:t>
            </a:r>
            <a:r>
              <a:rPr lang="en-AU" sz="1800" b="1" u="sng" dirty="0" smtClean="0"/>
              <a:t>BEGINNING</a:t>
            </a:r>
            <a:r>
              <a:rPr lang="en-AU" sz="1800" b="1" dirty="0" smtClean="0"/>
              <a:t> (Genesis 3:1). </a:t>
            </a:r>
          </a:p>
          <a:p>
            <a:r>
              <a:rPr lang="en-AU" sz="1800" dirty="0" smtClean="0"/>
              <a:t>John 1:1 Jesus in the </a:t>
            </a:r>
            <a:r>
              <a:rPr lang="en-AU" sz="1800" b="1" u="sng" dirty="0" smtClean="0"/>
              <a:t>BEGINNING </a:t>
            </a:r>
            <a:r>
              <a:rPr lang="en-AU" sz="1800" b="1" dirty="0" smtClean="0"/>
              <a:t>(John 1:3,10, Exodus 20:8-11).</a:t>
            </a:r>
            <a:endParaRPr lang="en-AU" sz="18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071942"/>
            <a:ext cx="9144000" cy="2246769"/>
          </a:xfrm>
          <a:prstGeom prst="rect">
            <a:avLst/>
          </a:prstGeom>
          <a:ln>
            <a:solidFill>
              <a:schemeClr val="tx1"/>
            </a:solidFill>
          </a:ln>
        </p:spPr>
        <p:txBody>
          <a:bodyPr wrap="square">
            <a:spAutoFit/>
          </a:bodyPr>
          <a:lstStyle/>
          <a:p>
            <a:pPr algn="ctr"/>
            <a:r>
              <a:rPr lang="en-AU" sz="1400" b="1" dirty="0" smtClean="0"/>
              <a:t>1:1 In the beginning God created the heaven and the earth.</a:t>
            </a:r>
          </a:p>
          <a:p>
            <a:pPr algn="ctr"/>
            <a:endParaRPr lang="en-AU" sz="1400" b="1" dirty="0" smtClean="0"/>
          </a:p>
          <a:p>
            <a:pPr algn="ctr"/>
            <a:r>
              <a:rPr lang="en-AU" sz="1400" b="1" dirty="0" smtClean="0"/>
              <a:t>1:2 And the earth was without form, and void; and darkness was upon the face of the deep. </a:t>
            </a:r>
          </a:p>
          <a:p>
            <a:pPr algn="ctr"/>
            <a:r>
              <a:rPr lang="en-AU" sz="1400" b="1" dirty="0" smtClean="0"/>
              <a:t>And the Spirit of God moved upon the face of the waters.</a:t>
            </a:r>
          </a:p>
          <a:p>
            <a:pPr algn="ctr"/>
            <a:endParaRPr lang="en-AU" sz="1400" b="1" dirty="0" smtClean="0"/>
          </a:p>
          <a:p>
            <a:pPr algn="ctr"/>
            <a:r>
              <a:rPr lang="en-AU" sz="1400" b="1" dirty="0" smtClean="0"/>
              <a:t>1:3 And God said, Let there be light: and there was light.</a:t>
            </a:r>
          </a:p>
          <a:p>
            <a:pPr algn="ctr"/>
            <a:endParaRPr lang="en-AU" sz="1400" b="1" dirty="0" smtClean="0"/>
          </a:p>
          <a:p>
            <a:pPr algn="ctr"/>
            <a:r>
              <a:rPr lang="en-AU" sz="1400" b="1" dirty="0" smtClean="0"/>
              <a:t>1:4 And God saw the light, that it was good: and God divided the light from the darkness.</a:t>
            </a:r>
          </a:p>
          <a:p>
            <a:pPr algn="ctr"/>
            <a:endParaRPr lang="en-AU" sz="1400" b="1" dirty="0" smtClean="0"/>
          </a:p>
          <a:p>
            <a:pPr algn="ctr"/>
            <a:r>
              <a:rPr lang="en-AU" sz="1400" b="1" dirty="0" smtClean="0"/>
              <a:t>1:5 And God called the light Day, and the darkness he called Night. And the evening and the morning were the first day.</a:t>
            </a:r>
            <a:endParaRPr lang="en-AU" sz="1400" b="1" dirty="0"/>
          </a:p>
        </p:txBody>
      </p:sp>
      <p:sp>
        <p:nvSpPr>
          <p:cNvPr id="6" name="TextBox 5"/>
          <p:cNvSpPr txBox="1"/>
          <p:nvPr/>
        </p:nvSpPr>
        <p:spPr>
          <a:xfrm>
            <a:off x="285720" y="571480"/>
            <a:ext cx="1265090" cy="369332"/>
          </a:xfrm>
          <a:prstGeom prst="rect">
            <a:avLst/>
          </a:prstGeom>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wrap="none" rtlCol="0">
            <a:spAutoFit/>
          </a:bodyPr>
          <a:lstStyle/>
          <a:p>
            <a:r>
              <a:rPr lang="en-AU" b="1" dirty="0" smtClean="0"/>
              <a:t>Genesis 1:1</a:t>
            </a:r>
            <a:endParaRPr lang="en-AU" b="1" dirty="0"/>
          </a:p>
        </p:txBody>
      </p:sp>
      <p:sp>
        <p:nvSpPr>
          <p:cNvPr id="7" name="TextBox 6"/>
          <p:cNvSpPr txBox="1"/>
          <p:nvPr/>
        </p:nvSpPr>
        <p:spPr>
          <a:xfrm>
            <a:off x="7500958" y="571480"/>
            <a:ext cx="1276311" cy="369332"/>
          </a:xfrm>
          <a:prstGeom prst="rect">
            <a:avLst/>
          </a:prstGeom>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wrap="none" rtlCol="0">
            <a:spAutoFit/>
          </a:bodyPr>
          <a:lstStyle/>
          <a:p>
            <a:r>
              <a:rPr lang="en-AU" b="1" dirty="0" smtClean="0"/>
              <a:t>Genesis 1:5</a:t>
            </a:r>
            <a:endParaRPr lang="en-AU" b="1" dirty="0"/>
          </a:p>
        </p:txBody>
      </p:sp>
      <p:sp>
        <p:nvSpPr>
          <p:cNvPr id="9" name="TextBox 8"/>
          <p:cNvSpPr txBox="1"/>
          <p:nvPr/>
        </p:nvSpPr>
        <p:spPr>
          <a:xfrm>
            <a:off x="0" y="0"/>
            <a:ext cx="9144000" cy="369332"/>
          </a:xfrm>
          <a:prstGeom prst="rect">
            <a:avLst/>
          </a:prstGeom>
          <a:noFill/>
          <a:ln>
            <a:solidFill>
              <a:schemeClr val="tx1"/>
            </a:solidFill>
          </a:ln>
        </p:spPr>
        <p:txBody>
          <a:bodyPr wrap="square" rtlCol="0">
            <a:spAutoFit/>
          </a:bodyPr>
          <a:lstStyle/>
          <a:p>
            <a:pPr algn="ctr"/>
            <a:r>
              <a:rPr lang="en-AU" b="1" dirty="0" smtClean="0">
                <a:latin typeface="+mj-lt"/>
              </a:rPr>
              <a:t>How Long Was Day One Of Creation?</a:t>
            </a:r>
            <a:endParaRPr lang="en-AU" b="1" dirty="0">
              <a:latin typeface="+mj-lt"/>
            </a:endParaRPr>
          </a:p>
        </p:txBody>
      </p:sp>
      <p:sp>
        <p:nvSpPr>
          <p:cNvPr id="10" name="Rectangle 9"/>
          <p:cNvSpPr/>
          <p:nvPr/>
        </p:nvSpPr>
        <p:spPr>
          <a:xfrm>
            <a:off x="0" y="3214686"/>
            <a:ext cx="9144000" cy="369332"/>
          </a:xfrm>
          <a:prstGeom prst="rect">
            <a:avLst/>
          </a:prstGeom>
          <a:ln>
            <a:solidFill>
              <a:schemeClr val="tx1"/>
            </a:solidFill>
          </a:ln>
        </p:spPr>
        <p:txBody>
          <a:bodyPr wrap="square">
            <a:spAutoFit/>
          </a:bodyPr>
          <a:lstStyle/>
          <a:p>
            <a:pPr algn="ctr"/>
            <a:r>
              <a:rPr lang="en-AU" b="1" dirty="0" smtClean="0"/>
              <a:t>Day One Was 24 Hours Long</a:t>
            </a:r>
            <a:endParaRPr lang="en-AU" dirty="0"/>
          </a:p>
        </p:txBody>
      </p:sp>
      <p:sp>
        <p:nvSpPr>
          <p:cNvPr id="11" name="TextBox 10"/>
          <p:cNvSpPr txBox="1"/>
          <p:nvPr/>
        </p:nvSpPr>
        <p:spPr>
          <a:xfrm>
            <a:off x="928662" y="2428868"/>
            <a:ext cx="3643338" cy="369332"/>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tx1"/>
            </a:solidFill>
          </a:ln>
        </p:spPr>
        <p:txBody>
          <a:bodyPr wrap="square" rtlCol="0">
            <a:spAutoFit/>
          </a:bodyPr>
          <a:lstStyle/>
          <a:p>
            <a:pPr algn="ctr"/>
            <a:r>
              <a:rPr lang="en-AU" b="1" dirty="0" smtClean="0"/>
              <a:t>12 Hours</a:t>
            </a:r>
            <a:endParaRPr lang="en-AU" b="1" dirty="0"/>
          </a:p>
        </p:txBody>
      </p:sp>
      <p:cxnSp>
        <p:nvCxnSpPr>
          <p:cNvPr id="13" name="Straight Connector 12"/>
          <p:cNvCxnSpPr>
            <a:stCxn id="6" idx="2"/>
          </p:cNvCxnSpPr>
          <p:nvPr/>
        </p:nvCxnSpPr>
        <p:spPr>
          <a:xfrm rot="16200000" flipH="1">
            <a:off x="-213474" y="2072550"/>
            <a:ext cx="2273874" cy="103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7001687" y="2071678"/>
            <a:ext cx="2285223" cy="7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572000" y="2428868"/>
            <a:ext cx="3571900" cy="369332"/>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tx1"/>
            </a:solidFill>
          </a:ln>
        </p:spPr>
        <p:txBody>
          <a:bodyPr wrap="square" rtlCol="0">
            <a:spAutoFit/>
          </a:bodyPr>
          <a:lstStyle/>
          <a:p>
            <a:pPr algn="ctr"/>
            <a:r>
              <a:rPr lang="en-AU" b="1" dirty="0" smtClean="0"/>
              <a:t>12 Hours</a:t>
            </a:r>
            <a:endParaRPr lang="en-AU" b="1" dirty="0"/>
          </a:p>
        </p:txBody>
      </p:sp>
      <p:cxnSp>
        <p:nvCxnSpPr>
          <p:cNvPr id="15" name="Straight Connector 14"/>
          <p:cNvCxnSpPr>
            <a:endCxn id="10" idx="0"/>
          </p:cNvCxnSpPr>
          <p:nvPr/>
        </p:nvCxnSpPr>
        <p:spPr>
          <a:xfrm rot="5400000">
            <a:off x="3428994" y="2071677"/>
            <a:ext cx="2286015" cy="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929058" y="571480"/>
            <a:ext cx="1276311" cy="369332"/>
          </a:xfrm>
          <a:prstGeom prst="rect">
            <a:avLst/>
          </a:prstGeom>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wrap="none" rtlCol="0">
            <a:spAutoFit/>
          </a:bodyPr>
          <a:lstStyle/>
          <a:p>
            <a:r>
              <a:rPr lang="en-AU" b="1" dirty="0" smtClean="0"/>
              <a:t>Genesis 1:5</a:t>
            </a:r>
            <a:endParaRPr lang="en-AU" b="1" dirty="0"/>
          </a:p>
        </p:txBody>
      </p:sp>
      <p:sp>
        <p:nvSpPr>
          <p:cNvPr id="18" name="TextBox 17"/>
          <p:cNvSpPr txBox="1"/>
          <p:nvPr/>
        </p:nvSpPr>
        <p:spPr>
          <a:xfrm>
            <a:off x="928662" y="1857364"/>
            <a:ext cx="3643338" cy="369332"/>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tx1"/>
            </a:solidFill>
          </a:ln>
        </p:spPr>
        <p:txBody>
          <a:bodyPr wrap="square" rtlCol="0">
            <a:spAutoFit/>
          </a:bodyPr>
          <a:lstStyle/>
          <a:p>
            <a:pPr algn="ctr"/>
            <a:r>
              <a:rPr lang="en-AU" b="1" dirty="0" smtClean="0"/>
              <a:t>Evening</a:t>
            </a:r>
            <a:endParaRPr lang="en-AU" b="1" dirty="0"/>
          </a:p>
        </p:txBody>
      </p:sp>
      <p:sp>
        <p:nvSpPr>
          <p:cNvPr id="19" name="TextBox 18"/>
          <p:cNvSpPr txBox="1"/>
          <p:nvPr/>
        </p:nvSpPr>
        <p:spPr>
          <a:xfrm>
            <a:off x="4572000" y="1857364"/>
            <a:ext cx="3571900" cy="369332"/>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tx1"/>
            </a:solidFill>
          </a:ln>
        </p:spPr>
        <p:txBody>
          <a:bodyPr wrap="square" rtlCol="0">
            <a:spAutoFit/>
          </a:bodyPr>
          <a:lstStyle/>
          <a:p>
            <a:pPr algn="ctr"/>
            <a:r>
              <a:rPr lang="en-AU" b="1" dirty="0" smtClean="0"/>
              <a:t>Morning</a:t>
            </a:r>
            <a:endParaRPr lang="en-AU" b="1" dirty="0"/>
          </a:p>
        </p:txBody>
      </p:sp>
      <p:sp>
        <p:nvSpPr>
          <p:cNvPr id="20" name="TextBox 19"/>
          <p:cNvSpPr txBox="1"/>
          <p:nvPr/>
        </p:nvSpPr>
        <p:spPr>
          <a:xfrm>
            <a:off x="928662" y="1285860"/>
            <a:ext cx="3643338" cy="369332"/>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tx1"/>
            </a:solidFill>
          </a:ln>
        </p:spPr>
        <p:txBody>
          <a:bodyPr wrap="square" rtlCol="0">
            <a:spAutoFit/>
          </a:bodyPr>
          <a:lstStyle/>
          <a:p>
            <a:pPr algn="ctr"/>
            <a:r>
              <a:rPr lang="en-AU" b="1" u="sng" dirty="0" smtClean="0"/>
              <a:t>DARKNESS</a:t>
            </a:r>
            <a:r>
              <a:rPr lang="en-AU" b="1" dirty="0" smtClean="0"/>
              <a:t> was on the Earth</a:t>
            </a:r>
            <a:endParaRPr lang="en-AU" b="1" dirty="0"/>
          </a:p>
        </p:txBody>
      </p:sp>
      <p:sp>
        <p:nvSpPr>
          <p:cNvPr id="21" name="TextBox 20"/>
          <p:cNvSpPr txBox="1"/>
          <p:nvPr/>
        </p:nvSpPr>
        <p:spPr>
          <a:xfrm>
            <a:off x="4572000" y="1285860"/>
            <a:ext cx="3571900" cy="369332"/>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tx1"/>
            </a:solidFill>
          </a:ln>
        </p:spPr>
        <p:txBody>
          <a:bodyPr wrap="square" rtlCol="0">
            <a:spAutoFit/>
          </a:bodyPr>
          <a:lstStyle/>
          <a:p>
            <a:pPr algn="ctr"/>
            <a:r>
              <a:rPr lang="en-AU" b="1" dirty="0" smtClean="0"/>
              <a:t>God said “Let there be </a:t>
            </a:r>
            <a:r>
              <a:rPr lang="en-AU" b="1" u="sng" dirty="0" smtClean="0"/>
              <a:t>LIGHT”</a:t>
            </a:r>
            <a:endParaRPr lang="en-AU" b="1" u="sng"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857224" y="2143116"/>
            <a:ext cx="721523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12" idx="2"/>
            <a:endCxn id="14" idx="0"/>
          </p:cNvCxnSpPr>
          <p:nvPr/>
        </p:nvCxnSpPr>
        <p:spPr>
          <a:xfrm rot="16200000" flipH="1">
            <a:off x="5615652" y="3464273"/>
            <a:ext cx="4917080" cy="130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14282" y="642918"/>
            <a:ext cx="1265090" cy="369332"/>
          </a:xfrm>
          <a:prstGeom prst="rect">
            <a:avLst/>
          </a:prstGeom>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wrap="none" rtlCol="0">
            <a:spAutoFit/>
          </a:bodyPr>
          <a:lstStyle/>
          <a:p>
            <a:pPr algn="ctr"/>
            <a:r>
              <a:rPr lang="en-AU" b="1" dirty="0" smtClean="0"/>
              <a:t>Genesis 1:1</a:t>
            </a:r>
            <a:endParaRPr lang="en-AU" b="1" dirty="0"/>
          </a:p>
        </p:txBody>
      </p:sp>
      <p:sp>
        <p:nvSpPr>
          <p:cNvPr id="12" name="TextBox 11"/>
          <p:cNvSpPr txBox="1"/>
          <p:nvPr/>
        </p:nvSpPr>
        <p:spPr>
          <a:xfrm>
            <a:off x="7429520" y="642918"/>
            <a:ext cx="1276311" cy="369332"/>
          </a:xfrm>
          <a:prstGeom prst="rect">
            <a:avLst/>
          </a:prstGeom>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wrap="none" rtlCol="0">
            <a:spAutoFit/>
          </a:bodyPr>
          <a:lstStyle/>
          <a:p>
            <a:pPr algn="ctr"/>
            <a:r>
              <a:rPr lang="en-AU" b="1" dirty="0" smtClean="0"/>
              <a:t>Genesis 2:3</a:t>
            </a:r>
            <a:endParaRPr lang="en-AU" b="1" dirty="0"/>
          </a:p>
        </p:txBody>
      </p:sp>
      <p:sp>
        <p:nvSpPr>
          <p:cNvPr id="13" name="TextBox 12"/>
          <p:cNvSpPr txBox="1"/>
          <p:nvPr/>
        </p:nvSpPr>
        <p:spPr>
          <a:xfrm>
            <a:off x="0" y="5929330"/>
            <a:ext cx="1928826" cy="369332"/>
          </a:xfrm>
          <a:prstGeom prst="rect">
            <a:avLst/>
          </a:prstGeom>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wrap="square" rtlCol="0">
            <a:spAutoFit/>
          </a:bodyPr>
          <a:lstStyle/>
          <a:p>
            <a:pPr algn="ctr"/>
            <a:r>
              <a:rPr lang="en-AU" b="1" dirty="0" smtClean="0"/>
              <a:t>4,500,000,000 BC</a:t>
            </a:r>
            <a:endParaRPr lang="en-AU" b="1" dirty="0"/>
          </a:p>
        </p:txBody>
      </p:sp>
      <p:sp>
        <p:nvSpPr>
          <p:cNvPr id="14" name="TextBox 13"/>
          <p:cNvSpPr txBox="1"/>
          <p:nvPr/>
        </p:nvSpPr>
        <p:spPr>
          <a:xfrm>
            <a:off x="7572396" y="5929330"/>
            <a:ext cx="1016625" cy="369332"/>
          </a:xfrm>
          <a:prstGeom prst="rect">
            <a:avLst/>
          </a:prstGeom>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wrap="none" rtlCol="0">
            <a:spAutoFit/>
          </a:bodyPr>
          <a:lstStyle/>
          <a:p>
            <a:pPr algn="ctr"/>
            <a:r>
              <a:rPr lang="en-AU" b="1" dirty="0" smtClean="0"/>
              <a:t>4,000 BC</a:t>
            </a:r>
            <a:endParaRPr lang="en-AU" b="1" dirty="0"/>
          </a:p>
        </p:txBody>
      </p:sp>
      <p:sp>
        <p:nvSpPr>
          <p:cNvPr id="15" name="TextBox 14"/>
          <p:cNvSpPr txBox="1"/>
          <p:nvPr/>
        </p:nvSpPr>
        <p:spPr>
          <a:xfrm>
            <a:off x="4500562" y="1428736"/>
            <a:ext cx="3571900" cy="369332"/>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tx1"/>
            </a:solidFill>
          </a:ln>
        </p:spPr>
        <p:txBody>
          <a:bodyPr wrap="square" rtlCol="0">
            <a:spAutoFit/>
          </a:bodyPr>
          <a:lstStyle/>
          <a:p>
            <a:pPr algn="ctr"/>
            <a:r>
              <a:rPr lang="en-AU" b="1" dirty="0" smtClean="0"/>
              <a:t>6,000 Years Ago</a:t>
            </a:r>
            <a:endParaRPr lang="en-AU" b="1" dirty="0"/>
          </a:p>
        </p:txBody>
      </p:sp>
      <p:sp>
        <p:nvSpPr>
          <p:cNvPr id="19" name="TextBox 18"/>
          <p:cNvSpPr txBox="1"/>
          <p:nvPr/>
        </p:nvSpPr>
        <p:spPr>
          <a:xfrm>
            <a:off x="3857620" y="642918"/>
            <a:ext cx="1276311" cy="369332"/>
          </a:xfrm>
          <a:prstGeom prst="rect">
            <a:avLst/>
          </a:prstGeom>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wrap="none" rtlCol="0">
            <a:spAutoFit/>
          </a:bodyPr>
          <a:lstStyle/>
          <a:p>
            <a:r>
              <a:rPr lang="en-AU" b="1" dirty="0" smtClean="0"/>
              <a:t>Genesis 1:3</a:t>
            </a:r>
            <a:endParaRPr lang="en-AU" b="1" dirty="0"/>
          </a:p>
        </p:txBody>
      </p:sp>
      <p:sp>
        <p:nvSpPr>
          <p:cNvPr id="20" name="TextBox 19"/>
          <p:cNvSpPr txBox="1"/>
          <p:nvPr/>
        </p:nvSpPr>
        <p:spPr>
          <a:xfrm>
            <a:off x="4000496" y="5929330"/>
            <a:ext cx="1016625" cy="369332"/>
          </a:xfrm>
          <a:prstGeom prst="rect">
            <a:avLst/>
          </a:prstGeom>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wrap="none" rtlCol="0">
            <a:spAutoFit/>
          </a:bodyPr>
          <a:lstStyle/>
          <a:p>
            <a:pPr algn="ctr"/>
            <a:r>
              <a:rPr lang="en-AU" b="1" dirty="0" smtClean="0"/>
              <a:t>4,000 BC</a:t>
            </a:r>
            <a:endParaRPr lang="en-AU" b="1" dirty="0"/>
          </a:p>
        </p:txBody>
      </p:sp>
      <p:sp>
        <p:nvSpPr>
          <p:cNvPr id="21" name="TextBox 20"/>
          <p:cNvSpPr txBox="1"/>
          <p:nvPr/>
        </p:nvSpPr>
        <p:spPr>
          <a:xfrm>
            <a:off x="857224" y="1428736"/>
            <a:ext cx="3643338" cy="369332"/>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tx1"/>
            </a:solidFill>
          </a:ln>
        </p:spPr>
        <p:txBody>
          <a:bodyPr wrap="square" rtlCol="0">
            <a:spAutoFit/>
          </a:bodyPr>
          <a:lstStyle/>
          <a:p>
            <a:pPr algn="ctr"/>
            <a:r>
              <a:rPr lang="en-AU" b="1" dirty="0" smtClean="0"/>
              <a:t>5,000 Million Years Ago</a:t>
            </a:r>
            <a:endParaRPr lang="en-AU" b="1" dirty="0"/>
          </a:p>
        </p:txBody>
      </p:sp>
      <p:sp>
        <p:nvSpPr>
          <p:cNvPr id="25" name="TextBox 24"/>
          <p:cNvSpPr txBox="1"/>
          <p:nvPr/>
        </p:nvSpPr>
        <p:spPr>
          <a:xfrm>
            <a:off x="0" y="142852"/>
            <a:ext cx="9144000" cy="369332"/>
          </a:xfrm>
          <a:prstGeom prst="rect">
            <a:avLst/>
          </a:prstGeom>
          <a:noFill/>
          <a:ln>
            <a:solidFill>
              <a:schemeClr val="tx1"/>
            </a:solidFill>
          </a:ln>
        </p:spPr>
        <p:txBody>
          <a:bodyPr wrap="square" rtlCol="0">
            <a:spAutoFit/>
          </a:bodyPr>
          <a:lstStyle/>
          <a:p>
            <a:pPr algn="ctr"/>
            <a:r>
              <a:rPr lang="en-AU" b="1" dirty="0" smtClean="0">
                <a:latin typeface="+mj-lt"/>
                <a:cs typeface="CordiaUPC" pitchFamily="34" charset="-34"/>
              </a:rPr>
              <a:t>Primary</a:t>
            </a:r>
            <a:r>
              <a:rPr lang="en-AU" b="1" dirty="0" smtClean="0"/>
              <a:t> Time Diagram</a:t>
            </a:r>
            <a:endParaRPr lang="en-AU" b="1" dirty="0"/>
          </a:p>
        </p:txBody>
      </p:sp>
      <p:sp>
        <p:nvSpPr>
          <p:cNvPr id="17" name="TextBox 16"/>
          <p:cNvSpPr txBox="1"/>
          <p:nvPr/>
        </p:nvSpPr>
        <p:spPr>
          <a:xfrm>
            <a:off x="0" y="6357958"/>
            <a:ext cx="9144000" cy="369332"/>
          </a:xfrm>
          <a:prstGeom prst="rect">
            <a:avLst/>
          </a:prstGeom>
          <a:noFill/>
          <a:ln>
            <a:solidFill>
              <a:schemeClr val="tx1"/>
            </a:solidFill>
          </a:ln>
        </p:spPr>
        <p:txBody>
          <a:bodyPr wrap="square" rtlCol="0">
            <a:spAutoFit/>
          </a:bodyPr>
          <a:lstStyle/>
          <a:p>
            <a:pPr algn="ctr"/>
            <a:r>
              <a:rPr lang="en-AU" b="1" dirty="0" smtClean="0"/>
              <a:t>Invented By Jehovah’s Witnesses</a:t>
            </a:r>
            <a:endParaRPr lang="en-AU" b="1" dirty="0"/>
          </a:p>
        </p:txBody>
      </p:sp>
      <p:cxnSp>
        <p:nvCxnSpPr>
          <p:cNvPr id="31" name="Straight Connector 30"/>
          <p:cNvCxnSpPr/>
          <p:nvPr/>
        </p:nvCxnSpPr>
        <p:spPr>
          <a:xfrm rot="5400000">
            <a:off x="-1606593" y="3463925"/>
            <a:ext cx="492922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2036745" y="3463925"/>
            <a:ext cx="492922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4643438" y="3929066"/>
            <a:ext cx="301686" cy="369332"/>
          </a:xfrm>
          <a:prstGeom prst="rect">
            <a:avLst/>
          </a:prstGeom>
          <a:gradFill>
            <a:gsLst>
              <a:gs pos="0">
                <a:srgbClr val="5E9EFF"/>
              </a:gs>
              <a:gs pos="39999">
                <a:srgbClr val="85C2FF"/>
              </a:gs>
              <a:gs pos="70000">
                <a:srgbClr val="C4D6EB"/>
              </a:gs>
              <a:gs pos="100000">
                <a:srgbClr val="FFEBFA"/>
              </a:gs>
            </a:gsLst>
            <a:lin ang="5400000" scaled="0"/>
          </a:gradFill>
          <a:ln>
            <a:solidFill>
              <a:schemeClr val="accent1"/>
            </a:solidFill>
          </a:ln>
        </p:spPr>
        <p:txBody>
          <a:bodyPr wrap="none" rtlCol="0">
            <a:spAutoFit/>
          </a:bodyPr>
          <a:lstStyle/>
          <a:p>
            <a:r>
              <a:rPr lang="en-AU" b="1" dirty="0" smtClean="0"/>
              <a:t>1</a:t>
            </a:r>
            <a:endParaRPr lang="en-AU" b="1" dirty="0"/>
          </a:p>
        </p:txBody>
      </p:sp>
      <p:sp>
        <p:nvSpPr>
          <p:cNvPr id="40" name="TextBox 39"/>
          <p:cNvSpPr txBox="1"/>
          <p:nvPr/>
        </p:nvSpPr>
        <p:spPr>
          <a:xfrm>
            <a:off x="5143504" y="3929066"/>
            <a:ext cx="301686" cy="369332"/>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accent1"/>
            </a:solidFill>
          </a:ln>
        </p:spPr>
        <p:txBody>
          <a:bodyPr wrap="none" rtlCol="0">
            <a:spAutoFit/>
          </a:bodyPr>
          <a:lstStyle/>
          <a:p>
            <a:r>
              <a:rPr lang="en-AU" b="1" dirty="0" smtClean="0"/>
              <a:t>2</a:t>
            </a:r>
            <a:endParaRPr lang="en-AU" b="1" dirty="0"/>
          </a:p>
        </p:txBody>
      </p:sp>
      <p:sp>
        <p:nvSpPr>
          <p:cNvPr id="41" name="TextBox 40"/>
          <p:cNvSpPr txBox="1"/>
          <p:nvPr/>
        </p:nvSpPr>
        <p:spPr>
          <a:xfrm>
            <a:off x="5643570" y="3929066"/>
            <a:ext cx="301686" cy="369332"/>
          </a:xfrm>
          <a:prstGeom prst="rect">
            <a:avLst/>
          </a:prstGeom>
          <a:gradFill>
            <a:gsLst>
              <a:gs pos="0">
                <a:srgbClr val="5E9EFF"/>
              </a:gs>
              <a:gs pos="39999">
                <a:srgbClr val="85C2FF"/>
              </a:gs>
              <a:gs pos="70000">
                <a:srgbClr val="C4D6EB"/>
              </a:gs>
              <a:gs pos="100000">
                <a:srgbClr val="FFEBFA"/>
              </a:gs>
            </a:gsLst>
            <a:lin ang="5400000" scaled="0"/>
          </a:gradFill>
          <a:ln>
            <a:solidFill>
              <a:schemeClr val="accent1"/>
            </a:solidFill>
          </a:ln>
        </p:spPr>
        <p:txBody>
          <a:bodyPr wrap="none" rtlCol="0">
            <a:spAutoFit/>
          </a:bodyPr>
          <a:lstStyle/>
          <a:p>
            <a:r>
              <a:rPr lang="en-AU" b="1" dirty="0" smtClean="0"/>
              <a:t>3</a:t>
            </a:r>
            <a:endParaRPr lang="en-AU" b="1" dirty="0"/>
          </a:p>
        </p:txBody>
      </p:sp>
      <p:sp>
        <p:nvSpPr>
          <p:cNvPr id="42" name="TextBox 41"/>
          <p:cNvSpPr txBox="1"/>
          <p:nvPr/>
        </p:nvSpPr>
        <p:spPr>
          <a:xfrm>
            <a:off x="6143636" y="3929066"/>
            <a:ext cx="301686" cy="369332"/>
          </a:xfrm>
          <a:prstGeom prst="rect">
            <a:avLst/>
          </a:prstGeom>
          <a:gradFill>
            <a:gsLst>
              <a:gs pos="0">
                <a:srgbClr val="5E9EFF"/>
              </a:gs>
              <a:gs pos="39999">
                <a:srgbClr val="85C2FF"/>
              </a:gs>
              <a:gs pos="70000">
                <a:srgbClr val="C4D6EB"/>
              </a:gs>
              <a:gs pos="100000">
                <a:srgbClr val="FFEBFA"/>
              </a:gs>
            </a:gsLst>
            <a:lin ang="5400000" scaled="0"/>
          </a:gradFill>
          <a:ln>
            <a:solidFill>
              <a:schemeClr val="accent1"/>
            </a:solidFill>
          </a:ln>
        </p:spPr>
        <p:txBody>
          <a:bodyPr wrap="none" rtlCol="0">
            <a:spAutoFit/>
          </a:bodyPr>
          <a:lstStyle/>
          <a:p>
            <a:r>
              <a:rPr lang="en-AU" b="1" dirty="0" smtClean="0"/>
              <a:t>4</a:t>
            </a:r>
            <a:endParaRPr lang="en-AU" b="1" dirty="0"/>
          </a:p>
        </p:txBody>
      </p:sp>
      <p:sp>
        <p:nvSpPr>
          <p:cNvPr id="43" name="TextBox 42"/>
          <p:cNvSpPr txBox="1"/>
          <p:nvPr/>
        </p:nvSpPr>
        <p:spPr>
          <a:xfrm>
            <a:off x="6643702" y="3929066"/>
            <a:ext cx="301686" cy="369332"/>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accent1"/>
            </a:solidFill>
          </a:ln>
        </p:spPr>
        <p:txBody>
          <a:bodyPr wrap="none" rtlCol="0">
            <a:spAutoFit/>
          </a:bodyPr>
          <a:lstStyle/>
          <a:p>
            <a:r>
              <a:rPr lang="en-AU" b="1" dirty="0" smtClean="0"/>
              <a:t>5</a:t>
            </a:r>
            <a:endParaRPr lang="en-AU" b="1" dirty="0"/>
          </a:p>
        </p:txBody>
      </p:sp>
      <p:sp>
        <p:nvSpPr>
          <p:cNvPr id="44" name="TextBox 43"/>
          <p:cNvSpPr txBox="1"/>
          <p:nvPr/>
        </p:nvSpPr>
        <p:spPr>
          <a:xfrm>
            <a:off x="7143768" y="3929066"/>
            <a:ext cx="301686" cy="369332"/>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accent1"/>
            </a:solidFill>
          </a:ln>
        </p:spPr>
        <p:txBody>
          <a:bodyPr wrap="none" rtlCol="0">
            <a:spAutoFit/>
          </a:bodyPr>
          <a:lstStyle/>
          <a:p>
            <a:r>
              <a:rPr lang="en-AU" b="1" dirty="0" smtClean="0"/>
              <a:t>6</a:t>
            </a:r>
            <a:endParaRPr lang="en-AU" b="1" dirty="0"/>
          </a:p>
        </p:txBody>
      </p:sp>
      <p:sp>
        <p:nvSpPr>
          <p:cNvPr id="45" name="TextBox 44"/>
          <p:cNvSpPr txBox="1"/>
          <p:nvPr/>
        </p:nvSpPr>
        <p:spPr>
          <a:xfrm>
            <a:off x="7643834" y="3929066"/>
            <a:ext cx="301686" cy="369332"/>
          </a:xfrm>
          <a:prstGeom prst="rect">
            <a:avLst/>
          </a:prstGeom>
          <a:gradFill>
            <a:gsLst>
              <a:gs pos="0">
                <a:srgbClr val="5E9EFF"/>
              </a:gs>
              <a:gs pos="39999">
                <a:srgbClr val="85C2FF"/>
              </a:gs>
              <a:gs pos="70000">
                <a:srgbClr val="C4D6EB"/>
              </a:gs>
              <a:gs pos="100000">
                <a:srgbClr val="FFEBFA"/>
              </a:gs>
            </a:gsLst>
            <a:lin ang="5400000" scaled="0"/>
          </a:gradFill>
          <a:ln>
            <a:solidFill>
              <a:schemeClr val="accent1"/>
            </a:solidFill>
          </a:ln>
        </p:spPr>
        <p:txBody>
          <a:bodyPr wrap="none" rtlCol="0">
            <a:spAutoFit/>
          </a:bodyPr>
          <a:lstStyle/>
          <a:p>
            <a:r>
              <a:rPr lang="en-AU" b="1" dirty="0" smtClean="0"/>
              <a:t>7</a:t>
            </a:r>
            <a:endParaRPr lang="en-AU" b="1" dirty="0"/>
          </a:p>
        </p:txBody>
      </p:sp>
      <p:cxnSp>
        <p:nvCxnSpPr>
          <p:cNvPr id="47" name="Elbow Connector 46"/>
          <p:cNvCxnSpPr>
            <a:endCxn id="76" idx="3"/>
          </p:cNvCxnSpPr>
          <p:nvPr/>
        </p:nvCxnSpPr>
        <p:spPr>
          <a:xfrm rot="10800000">
            <a:off x="2571736" y="2582758"/>
            <a:ext cx="2071702" cy="1543115"/>
          </a:xfrm>
          <a:prstGeom prst="curvedConnector3">
            <a:avLst>
              <a:gd name="adj1" fmla="val 50000"/>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Elbow Connector 46"/>
          <p:cNvCxnSpPr>
            <a:stCxn id="42" idx="2"/>
            <a:endCxn id="78" idx="3"/>
          </p:cNvCxnSpPr>
          <p:nvPr/>
        </p:nvCxnSpPr>
        <p:spPr>
          <a:xfrm rot="5400000">
            <a:off x="4260362" y="3120407"/>
            <a:ext cx="856127" cy="3212108"/>
          </a:xfrm>
          <a:prstGeom prst="curvedConnector2">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928662" y="2428868"/>
            <a:ext cx="1643074" cy="307777"/>
          </a:xfrm>
          <a:prstGeom prst="rect">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a:solidFill>
              <a:schemeClr val="tx1"/>
            </a:solidFill>
          </a:ln>
        </p:spPr>
        <p:txBody>
          <a:bodyPr wrap="square" rtlCol="0">
            <a:spAutoFit/>
          </a:bodyPr>
          <a:lstStyle/>
          <a:p>
            <a:pPr algn="ctr"/>
            <a:r>
              <a:rPr lang="en-AU" sz="1400" b="1" dirty="0" smtClean="0"/>
              <a:t>Light</a:t>
            </a:r>
            <a:endParaRPr lang="en-AU" sz="1400" b="1" dirty="0"/>
          </a:p>
        </p:txBody>
      </p:sp>
      <p:sp>
        <p:nvSpPr>
          <p:cNvPr id="77" name="TextBox 76"/>
          <p:cNvSpPr txBox="1"/>
          <p:nvPr/>
        </p:nvSpPr>
        <p:spPr>
          <a:xfrm>
            <a:off x="928662" y="3714752"/>
            <a:ext cx="2428892" cy="307777"/>
          </a:xfrm>
          <a:prstGeom prst="rect">
            <a:avLst/>
          </a:prstGeom>
          <a:gradFill>
            <a:gsLst>
              <a:gs pos="0">
                <a:srgbClr val="FFEFD1"/>
              </a:gs>
              <a:gs pos="64999">
                <a:srgbClr val="F0EBD5"/>
              </a:gs>
              <a:gs pos="100000">
                <a:srgbClr val="D1C39F"/>
              </a:gs>
            </a:gsLst>
            <a:lin ang="5400000" scaled="0"/>
          </a:gradFill>
          <a:ln>
            <a:solidFill>
              <a:schemeClr val="tx1"/>
            </a:solidFill>
          </a:ln>
        </p:spPr>
        <p:txBody>
          <a:bodyPr wrap="square" rtlCol="0">
            <a:spAutoFit/>
          </a:bodyPr>
          <a:lstStyle/>
          <a:p>
            <a:r>
              <a:rPr lang="en-AU" sz="1400" b="1" dirty="0" smtClean="0"/>
              <a:t>Dry Land, Volcanoes, Glaciers</a:t>
            </a:r>
            <a:endParaRPr lang="en-AU" sz="1400" b="1" dirty="0"/>
          </a:p>
        </p:txBody>
      </p:sp>
      <p:sp>
        <p:nvSpPr>
          <p:cNvPr id="78" name="TextBox 77"/>
          <p:cNvSpPr txBox="1"/>
          <p:nvPr/>
        </p:nvSpPr>
        <p:spPr>
          <a:xfrm>
            <a:off x="928662" y="5000636"/>
            <a:ext cx="2153709" cy="307777"/>
          </a:xfrm>
          <a:prstGeom prst="rect">
            <a:avLst/>
          </a:prstGeom>
          <a:gradFill>
            <a:gsLst>
              <a:gs pos="0">
                <a:srgbClr val="8488C4"/>
              </a:gs>
              <a:gs pos="53000">
                <a:srgbClr val="D4DEFF"/>
              </a:gs>
              <a:gs pos="83000">
                <a:srgbClr val="D4DEFF"/>
              </a:gs>
              <a:gs pos="100000">
                <a:srgbClr val="96AB94"/>
              </a:gs>
            </a:gsLst>
            <a:lin ang="5400000" scaled="0"/>
          </a:gradFill>
          <a:ln>
            <a:solidFill>
              <a:schemeClr val="tx1"/>
            </a:solidFill>
          </a:ln>
        </p:spPr>
        <p:txBody>
          <a:bodyPr wrap="square" rtlCol="0">
            <a:spAutoFit/>
          </a:bodyPr>
          <a:lstStyle/>
          <a:p>
            <a:pPr algn="ctr"/>
            <a:r>
              <a:rPr lang="en-AU" sz="1400" b="1" dirty="0" smtClean="0"/>
              <a:t>Sun, Moon, Meteorites</a:t>
            </a:r>
            <a:endParaRPr lang="en-AU" sz="1400" b="1" dirty="0"/>
          </a:p>
        </p:txBody>
      </p:sp>
      <p:cxnSp>
        <p:nvCxnSpPr>
          <p:cNvPr id="81" name="Straight Arrow Connector 80"/>
          <p:cNvCxnSpPr/>
          <p:nvPr/>
        </p:nvCxnSpPr>
        <p:spPr>
          <a:xfrm rot="5400000" flipH="1" flipV="1">
            <a:off x="5639587" y="3504421"/>
            <a:ext cx="642942" cy="20634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5715008" y="2928934"/>
            <a:ext cx="770852" cy="369332"/>
          </a:xfrm>
          <a:prstGeom prst="rect">
            <a:avLst/>
          </a:prstGeom>
          <a:gradFill>
            <a:gsLst>
              <a:gs pos="0">
                <a:srgbClr val="FFEFD1"/>
              </a:gs>
              <a:gs pos="64999">
                <a:srgbClr val="F0EBD5"/>
              </a:gs>
              <a:gs pos="100000">
                <a:srgbClr val="D1C39F"/>
              </a:gs>
            </a:gsLst>
            <a:lin ang="5400000" scaled="0"/>
          </a:gradFill>
          <a:ln>
            <a:solidFill>
              <a:schemeClr val="tx1"/>
            </a:solidFill>
          </a:ln>
        </p:spPr>
        <p:txBody>
          <a:bodyPr wrap="none" rtlCol="0">
            <a:spAutoFit/>
          </a:bodyPr>
          <a:lstStyle/>
          <a:p>
            <a:r>
              <a:rPr lang="en-AU" b="1" dirty="0" smtClean="0"/>
              <a:t>Plants</a:t>
            </a:r>
            <a:endParaRPr lang="en-AU" b="1" dirty="0"/>
          </a:p>
        </p:txBody>
      </p:sp>
      <p:cxnSp>
        <p:nvCxnSpPr>
          <p:cNvPr id="90" name="Straight Arrow Connector 89"/>
          <p:cNvCxnSpPr>
            <a:stCxn id="102" idx="2"/>
            <a:endCxn id="42" idx="0"/>
          </p:cNvCxnSpPr>
          <p:nvPr/>
        </p:nvCxnSpPr>
        <p:spPr>
          <a:xfrm rot="5400000">
            <a:off x="6036482" y="2913321"/>
            <a:ext cx="1273742" cy="757748"/>
          </a:xfrm>
          <a:prstGeom prst="straightConnector1">
            <a:avLst/>
          </a:prstGeom>
          <a:ln w="254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a:stCxn id="106" idx="2"/>
            <a:endCxn id="41" idx="0"/>
          </p:cNvCxnSpPr>
          <p:nvPr/>
        </p:nvCxnSpPr>
        <p:spPr>
          <a:xfrm rot="16200000" flipH="1">
            <a:off x="4893474" y="3028127"/>
            <a:ext cx="1273742" cy="528136"/>
          </a:xfrm>
          <a:prstGeom prst="straightConnector1">
            <a:avLst/>
          </a:prstGeom>
          <a:ln w="254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a:stCxn id="106" idx="2"/>
          </p:cNvCxnSpPr>
          <p:nvPr/>
        </p:nvCxnSpPr>
        <p:spPr>
          <a:xfrm rot="5400000">
            <a:off x="4393410" y="3056199"/>
            <a:ext cx="1273743" cy="471993"/>
          </a:xfrm>
          <a:prstGeom prst="straightConnector1">
            <a:avLst/>
          </a:prstGeom>
          <a:ln w="254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6500826" y="2285992"/>
            <a:ext cx="1102802" cy="369332"/>
          </a:xfrm>
          <a:prstGeom prst="rect">
            <a:avLst/>
          </a:prstGeom>
          <a:gradFill>
            <a:gsLst>
              <a:gs pos="0">
                <a:srgbClr val="5E9EFF"/>
              </a:gs>
              <a:gs pos="39999">
                <a:srgbClr val="85C2FF"/>
              </a:gs>
              <a:gs pos="70000">
                <a:srgbClr val="C4D6EB"/>
              </a:gs>
              <a:gs pos="100000">
                <a:srgbClr val="FFEBFA"/>
              </a:gs>
            </a:gsLst>
            <a:lin ang="5400000" scaled="0"/>
          </a:gradFill>
          <a:ln>
            <a:solidFill>
              <a:schemeClr val="tx1"/>
            </a:solidFill>
          </a:ln>
        </p:spPr>
        <p:txBody>
          <a:bodyPr wrap="none" rtlCol="0">
            <a:spAutoFit/>
          </a:bodyPr>
          <a:lstStyle/>
          <a:p>
            <a:r>
              <a:rPr lang="en-AU" b="1" dirty="0" smtClean="0"/>
              <a:t>Rest Days</a:t>
            </a:r>
            <a:endParaRPr lang="en-AU" b="1" dirty="0"/>
          </a:p>
        </p:txBody>
      </p:sp>
      <p:sp>
        <p:nvSpPr>
          <p:cNvPr id="106" name="TextBox 105"/>
          <p:cNvSpPr txBox="1"/>
          <p:nvPr/>
        </p:nvSpPr>
        <p:spPr>
          <a:xfrm>
            <a:off x="4714876" y="2285992"/>
            <a:ext cx="1102802" cy="369332"/>
          </a:xfrm>
          <a:prstGeom prst="rect">
            <a:avLst/>
          </a:prstGeom>
          <a:gradFill>
            <a:gsLst>
              <a:gs pos="0">
                <a:srgbClr val="5E9EFF"/>
              </a:gs>
              <a:gs pos="39999">
                <a:srgbClr val="85C2FF"/>
              </a:gs>
              <a:gs pos="70000">
                <a:srgbClr val="C4D6EB"/>
              </a:gs>
              <a:gs pos="100000">
                <a:srgbClr val="FFEBFA"/>
              </a:gs>
            </a:gsLst>
            <a:lin ang="5400000" scaled="0"/>
          </a:gradFill>
          <a:ln>
            <a:solidFill>
              <a:schemeClr val="tx1"/>
            </a:solidFill>
          </a:ln>
        </p:spPr>
        <p:txBody>
          <a:bodyPr wrap="none" rtlCol="0">
            <a:spAutoFit/>
          </a:bodyPr>
          <a:lstStyle/>
          <a:p>
            <a:r>
              <a:rPr lang="en-AU" b="1" dirty="0" smtClean="0"/>
              <a:t>Rest Days</a:t>
            </a:r>
            <a:endParaRPr lang="en-AU" b="1" dirty="0"/>
          </a:p>
        </p:txBody>
      </p:sp>
      <p:sp>
        <p:nvSpPr>
          <p:cNvPr id="111" name="TextBox 110"/>
          <p:cNvSpPr txBox="1"/>
          <p:nvPr/>
        </p:nvSpPr>
        <p:spPr>
          <a:xfrm>
            <a:off x="928662" y="4143380"/>
            <a:ext cx="2428892" cy="307777"/>
          </a:xfrm>
          <a:prstGeom prst="rect">
            <a:avLst/>
          </a:prstGeom>
          <a:gradFill>
            <a:gsLst>
              <a:gs pos="0">
                <a:srgbClr val="FFEFD1"/>
              </a:gs>
              <a:gs pos="64999">
                <a:srgbClr val="F0EBD5"/>
              </a:gs>
              <a:gs pos="100000">
                <a:srgbClr val="D1C39F"/>
              </a:gs>
            </a:gsLst>
            <a:lin ang="5400000" scaled="0"/>
          </a:gradFill>
          <a:ln>
            <a:solidFill>
              <a:schemeClr val="tx1"/>
            </a:solidFill>
          </a:ln>
        </p:spPr>
        <p:txBody>
          <a:bodyPr wrap="square" rtlCol="0">
            <a:spAutoFit/>
          </a:bodyPr>
          <a:lstStyle/>
          <a:p>
            <a:r>
              <a:rPr lang="en-AU" sz="1400" b="1" dirty="0" smtClean="0"/>
              <a:t>Mountains, Erosion, Rain</a:t>
            </a:r>
            <a:endParaRPr lang="en-AU" sz="1400" b="1" dirty="0"/>
          </a:p>
        </p:txBody>
      </p:sp>
      <p:sp>
        <p:nvSpPr>
          <p:cNvPr id="114" name="TextBox 113"/>
          <p:cNvSpPr txBox="1"/>
          <p:nvPr/>
        </p:nvSpPr>
        <p:spPr>
          <a:xfrm>
            <a:off x="928662" y="5429264"/>
            <a:ext cx="2153709" cy="307777"/>
          </a:xfrm>
          <a:prstGeom prst="rect">
            <a:avLst/>
          </a:prstGeom>
          <a:gradFill>
            <a:gsLst>
              <a:gs pos="0">
                <a:srgbClr val="8488C4"/>
              </a:gs>
              <a:gs pos="53000">
                <a:srgbClr val="D4DEFF"/>
              </a:gs>
              <a:gs pos="83000">
                <a:srgbClr val="D4DEFF"/>
              </a:gs>
              <a:gs pos="100000">
                <a:srgbClr val="96AB94"/>
              </a:gs>
            </a:gsLst>
            <a:lin ang="5400000" scaled="0"/>
          </a:gradFill>
          <a:ln>
            <a:solidFill>
              <a:schemeClr val="tx1"/>
            </a:solidFill>
          </a:ln>
        </p:spPr>
        <p:txBody>
          <a:bodyPr wrap="square" rtlCol="0">
            <a:spAutoFit/>
          </a:bodyPr>
          <a:lstStyle/>
          <a:p>
            <a:pPr algn="ctr"/>
            <a:r>
              <a:rPr lang="en-AU" sz="1400" b="1" dirty="0" smtClean="0"/>
              <a:t>Solar System</a:t>
            </a:r>
            <a:endParaRPr lang="en-AU" sz="1400" b="1" dirty="0"/>
          </a:p>
        </p:txBody>
      </p:sp>
      <p:cxnSp>
        <p:nvCxnSpPr>
          <p:cNvPr id="116" name="Straight Connector 115"/>
          <p:cNvCxnSpPr>
            <a:stCxn id="41" idx="2"/>
          </p:cNvCxnSpPr>
          <p:nvPr/>
        </p:nvCxnSpPr>
        <p:spPr>
          <a:xfrm rot="5400000">
            <a:off x="5689344" y="4395501"/>
            <a:ext cx="202172" cy="796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a:endCxn id="111" idx="3"/>
          </p:cNvCxnSpPr>
          <p:nvPr/>
        </p:nvCxnSpPr>
        <p:spPr>
          <a:xfrm rot="10800000">
            <a:off x="3357554" y="4297270"/>
            <a:ext cx="2428892" cy="20330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a:endCxn id="114" idx="3"/>
          </p:cNvCxnSpPr>
          <p:nvPr/>
        </p:nvCxnSpPr>
        <p:spPr>
          <a:xfrm rot="10800000" flipV="1">
            <a:off x="3082372" y="5072073"/>
            <a:ext cx="1418191" cy="511079"/>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a:endCxn id="77" idx="3"/>
          </p:cNvCxnSpPr>
          <p:nvPr/>
        </p:nvCxnSpPr>
        <p:spPr>
          <a:xfrm rot="10800000">
            <a:off x="3357554" y="3868642"/>
            <a:ext cx="1143008" cy="56049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5" name="TextBox 124"/>
          <p:cNvSpPr txBox="1"/>
          <p:nvPr/>
        </p:nvSpPr>
        <p:spPr>
          <a:xfrm>
            <a:off x="928662" y="4572008"/>
            <a:ext cx="2428892" cy="307777"/>
          </a:xfrm>
          <a:prstGeom prst="rect">
            <a:avLst/>
          </a:prstGeom>
          <a:gradFill>
            <a:gsLst>
              <a:gs pos="0">
                <a:srgbClr val="FFEFD1"/>
              </a:gs>
              <a:gs pos="64999">
                <a:srgbClr val="F0EBD5"/>
              </a:gs>
              <a:gs pos="100000">
                <a:srgbClr val="D1C39F"/>
              </a:gs>
            </a:gsLst>
            <a:lin ang="5400000" scaled="0"/>
          </a:gradFill>
          <a:ln>
            <a:solidFill>
              <a:schemeClr val="tx1"/>
            </a:solidFill>
          </a:ln>
        </p:spPr>
        <p:txBody>
          <a:bodyPr wrap="square" rtlCol="0">
            <a:spAutoFit/>
          </a:bodyPr>
          <a:lstStyle/>
          <a:p>
            <a:r>
              <a:rPr lang="en-AU" sz="1400" b="1" dirty="0" smtClean="0"/>
              <a:t>Volcanic Ash, Meteor Craters</a:t>
            </a:r>
            <a:endParaRPr lang="en-AU" sz="1400" b="1" dirty="0"/>
          </a:p>
        </p:txBody>
      </p:sp>
      <p:cxnSp>
        <p:nvCxnSpPr>
          <p:cNvPr id="127" name="Straight Arrow Connector 126"/>
          <p:cNvCxnSpPr/>
          <p:nvPr/>
        </p:nvCxnSpPr>
        <p:spPr>
          <a:xfrm rot="10800000" flipV="1">
            <a:off x="3357554" y="4429132"/>
            <a:ext cx="1143008" cy="15389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1" name="TextBox 130"/>
          <p:cNvSpPr txBox="1"/>
          <p:nvPr/>
        </p:nvSpPr>
        <p:spPr>
          <a:xfrm>
            <a:off x="928662" y="2857496"/>
            <a:ext cx="1643074" cy="307777"/>
          </a:xfrm>
          <a:prstGeom prst="rect">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a:solidFill>
              <a:schemeClr val="tx1"/>
            </a:solidFill>
          </a:ln>
        </p:spPr>
        <p:txBody>
          <a:bodyPr wrap="square" rtlCol="0">
            <a:spAutoFit/>
          </a:bodyPr>
          <a:lstStyle/>
          <a:p>
            <a:pPr algn="ctr"/>
            <a:r>
              <a:rPr lang="en-AU" sz="1400" b="1" dirty="0" smtClean="0"/>
              <a:t>Day And Night</a:t>
            </a:r>
            <a:endParaRPr lang="en-AU" sz="1400" b="1" dirty="0"/>
          </a:p>
        </p:txBody>
      </p:sp>
      <p:cxnSp>
        <p:nvCxnSpPr>
          <p:cNvPr id="133" name="Straight Arrow Connector 132"/>
          <p:cNvCxnSpPr/>
          <p:nvPr/>
        </p:nvCxnSpPr>
        <p:spPr>
          <a:xfrm rot="10800000" flipV="1">
            <a:off x="2571736" y="3071809"/>
            <a:ext cx="928694" cy="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4" name="TextBox 133"/>
          <p:cNvSpPr txBox="1"/>
          <p:nvPr/>
        </p:nvSpPr>
        <p:spPr>
          <a:xfrm>
            <a:off x="928662" y="3286124"/>
            <a:ext cx="2456185" cy="307777"/>
          </a:xfrm>
          <a:prstGeom prst="rect">
            <a:avLst/>
          </a:prstGeom>
          <a:gradFill>
            <a:gsLst>
              <a:gs pos="0">
                <a:srgbClr val="FFEFD1"/>
              </a:gs>
              <a:gs pos="64999">
                <a:srgbClr val="F0EBD5"/>
              </a:gs>
              <a:gs pos="100000">
                <a:srgbClr val="D1C39F"/>
              </a:gs>
            </a:gsLst>
            <a:lin ang="5400000" scaled="0"/>
          </a:gradFill>
          <a:ln>
            <a:solidFill>
              <a:schemeClr val="tx1"/>
            </a:solidFill>
          </a:ln>
        </p:spPr>
        <p:txBody>
          <a:bodyPr wrap="none" rtlCol="0">
            <a:spAutoFit/>
          </a:bodyPr>
          <a:lstStyle/>
          <a:p>
            <a:r>
              <a:rPr lang="en-AU" sz="1400" b="1" dirty="0" smtClean="0"/>
              <a:t>Snow, Continental Drift, Rivers</a:t>
            </a:r>
            <a:endParaRPr lang="en-AU" sz="1400" b="1" dirty="0"/>
          </a:p>
        </p:txBody>
      </p:sp>
      <p:cxnSp>
        <p:nvCxnSpPr>
          <p:cNvPr id="145" name="Straight Arrow Connector 144"/>
          <p:cNvCxnSpPr/>
          <p:nvPr/>
        </p:nvCxnSpPr>
        <p:spPr>
          <a:xfrm rot="10800000">
            <a:off x="3357554" y="3571876"/>
            <a:ext cx="1143010" cy="85725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5" name="TextBox 154"/>
          <p:cNvSpPr txBox="1"/>
          <p:nvPr/>
        </p:nvSpPr>
        <p:spPr>
          <a:xfrm>
            <a:off x="5357818" y="5286388"/>
            <a:ext cx="1208729" cy="369332"/>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tx1"/>
            </a:solidFill>
          </a:ln>
        </p:spPr>
        <p:txBody>
          <a:bodyPr wrap="none" rtlCol="0">
            <a:spAutoFit/>
          </a:bodyPr>
          <a:lstStyle/>
          <a:p>
            <a:r>
              <a:rPr lang="en-AU" b="1" dirty="0" smtClean="0"/>
              <a:t>Work Days</a:t>
            </a:r>
            <a:endParaRPr lang="en-AU" b="1" dirty="0"/>
          </a:p>
        </p:txBody>
      </p:sp>
      <p:cxnSp>
        <p:nvCxnSpPr>
          <p:cNvPr id="157" name="Straight Arrow Connector 156"/>
          <p:cNvCxnSpPr>
            <a:endCxn id="44" idx="2"/>
          </p:cNvCxnSpPr>
          <p:nvPr/>
        </p:nvCxnSpPr>
        <p:spPr>
          <a:xfrm rot="5400000" flipH="1" flipV="1">
            <a:off x="6368004" y="4359782"/>
            <a:ext cx="987990" cy="865223"/>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a:stCxn id="155" idx="0"/>
            <a:endCxn id="43" idx="2"/>
          </p:cNvCxnSpPr>
          <p:nvPr/>
        </p:nvCxnSpPr>
        <p:spPr>
          <a:xfrm rot="5400000" flipH="1" flipV="1">
            <a:off x="5884369" y="4376212"/>
            <a:ext cx="987990" cy="832362"/>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a:endCxn id="40" idx="2"/>
          </p:cNvCxnSpPr>
          <p:nvPr/>
        </p:nvCxnSpPr>
        <p:spPr>
          <a:xfrm rot="16200000" flipV="1">
            <a:off x="5010683" y="4582062"/>
            <a:ext cx="987990" cy="420661"/>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857224" y="1785926"/>
            <a:ext cx="3643338" cy="369332"/>
          </a:xfrm>
          <a:prstGeom prst="rect">
            <a:avLst/>
          </a:prstGeom>
          <a:solidFill>
            <a:srgbClr val="FFFF00"/>
          </a:solidFill>
          <a:ln>
            <a:solidFill>
              <a:schemeClr val="tx1"/>
            </a:solidFill>
          </a:ln>
        </p:spPr>
        <p:txBody>
          <a:bodyPr wrap="square" rtlCol="0">
            <a:spAutoFit/>
          </a:bodyPr>
          <a:lstStyle/>
          <a:p>
            <a:pPr algn="ctr"/>
            <a:r>
              <a:rPr lang="en-AU" b="1" dirty="0" smtClean="0"/>
              <a:t>Geological Creation</a:t>
            </a:r>
            <a:endParaRPr lang="en-AU" b="1" dirty="0"/>
          </a:p>
        </p:txBody>
      </p:sp>
      <p:sp>
        <p:nvSpPr>
          <p:cNvPr id="163" name="TextBox 162"/>
          <p:cNvSpPr txBox="1"/>
          <p:nvPr/>
        </p:nvSpPr>
        <p:spPr>
          <a:xfrm>
            <a:off x="4500562" y="1785926"/>
            <a:ext cx="3571900" cy="369332"/>
          </a:xfrm>
          <a:prstGeom prst="rect">
            <a:avLst/>
          </a:prstGeom>
          <a:solidFill>
            <a:srgbClr val="FFFF00"/>
          </a:solidFill>
          <a:ln>
            <a:solidFill>
              <a:schemeClr val="tx1"/>
            </a:solidFill>
          </a:ln>
        </p:spPr>
        <p:txBody>
          <a:bodyPr wrap="square" rtlCol="0">
            <a:spAutoFit/>
          </a:bodyPr>
          <a:lstStyle/>
          <a:p>
            <a:pPr algn="ctr"/>
            <a:r>
              <a:rPr lang="en-AU" b="1" dirty="0" smtClean="0"/>
              <a:t>Biological Creation</a:t>
            </a:r>
            <a:endParaRPr lang="en-AU" b="1" dirty="0"/>
          </a:p>
        </p:txBody>
      </p:sp>
      <p:cxnSp>
        <p:nvCxnSpPr>
          <p:cNvPr id="54" name="Straight Arrow Connector 53"/>
          <p:cNvCxnSpPr>
            <a:stCxn id="102" idx="2"/>
            <a:endCxn id="45" idx="0"/>
          </p:cNvCxnSpPr>
          <p:nvPr/>
        </p:nvCxnSpPr>
        <p:spPr>
          <a:xfrm rot="16200000" flipH="1">
            <a:off x="6786581" y="2920970"/>
            <a:ext cx="1273742" cy="742450"/>
          </a:xfrm>
          <a:prstGeom prst="straightConnector1">
            <a:avLst/>
          </a:prstGeom>
          <a:ln w="25400">
            <a:solidFill>
              <a:srgbClr val="7030A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071942"/>
            <a:ext cx="9144000" cy="2246769"/>
          </a:xfrm>
          <a:prstGeom prst="rect">
            <a:avLst/>
          </a:prstGeom>
          <a:ln>
            <a:solidFill>
              <a:schemeClr val="tx1"/>
            </a:solidFill>
          </a:ln>
        </p:spPr>
        <p:txBody>
          <a:bodyPr wrap="square">
            <a:spAutoFit/>
          </a:bodyPr>
          <a:lstStyle/>
          <a:p>
            <a:pPr algn="ctr"/>
            <a:r>
              <a:rPr lang="en-AU" sz="1400" b="1" dirty="0" smtClean="0"/>
              <a:t>1:1 In the beginning God created the heaven and the earth.</a:t>
            </a:r>
          </a:p>
          <a:p>
            <a:pPr algn="ctr"/>
            <a:endParaRPr lang="en-AU" sz="1400" b="1" dirty="0" smtClean="0"/>
          </a:p>
          <a:p>
            <a:pPr algn="ctr"/>
            <a:r>
              <a:rPr lang="en-AU" sz="1400" b="1" dirty="0" smtClean="0"/>
              <a:t>1:2 And the earth was without form, and void; and darkness was upon the face of the deep. </a:t>
            </a:r>
          </a:p>
          <a:p>
            <a:pPr algn="ctr"/>
            <a:r>
              <a:rPr lang="en-AU" sz="1400" b="1" dirty="0" smtClean="0"/>
              <a:t>And the Spirit of God moved upon the face of the waters.</a:t>
            </a:r>
          </a:p>
          <a:p>
            <a:pPr algn="ctr"/>
            <a:endParaRPr lang="en-AU" sz="1400" b="1" dirty="0" smtClean="0"/>
          </a:p>
          <a:p>
            <a:pPr algn="ctr"/>
            <a:r>
              <a:rPr lang="en-AU" sz="1400" b="1" dirty="0" smtClean="0"/>
              <a:t>1:3 And God said, Let there be light: and there was light.</a:t>
            </a:r>
          </a:p>
          <a:p>
            <a:pPr algn="ctr"/>
            <a:endParaRPr lang="en-AU" sz="1400" b="1" dirty="0" smtClean="0"/>
          </a:p>
          <a:p>
            <a:pPr algn="ctr"/>
            <a:r>
              <a:rPr lang="en-AU" sz="1400" b="1" dirty="0" smtClean="0"/>
              <a:t>1:4 And God saw the light, that it was good: and God divided the light from the darkness.</a:t>
            </a:r>
          </a:p>
          <a:p>
            <a:pPr algn="ctr"/>
            <a:endParaRPr lang="en-AU" sz="1400" b="1" dirty="0" smtClean="0"/>
          </a:p>
          <a:p>
            <a:pPr algn="ctr"/>
            <a:r>
              <a:rPr lang="en-AU" sz="1400" b="1" dirty="0" smtClean="0"/>
              <a:t>1:5 And God called the light Day, and the darkness he called Night. And the evening and the morning were the first day.</a:t>
            </a:r>
            <a:endParaRPr lang="en-AU" sz="1400" b="1" dirty="0"/>
          </a:p>
        </p:txBody>
      </p:sp>
      <p:sp>
        <p:nvSpPr>
          <p:cNvPr id="6" name="TextBox 5"/>
          <p:cNvSpPr txBox="1"/>
          <p:nvPr/>
        </p:nvSpPr>
        <p:spPr>
          <a:xfrm>
            <a:off x="285720" y="571480"/>
            <a:ext cx="1265090" cy="369332"/>
          </a:xfrm>
          <a:prstGeom prst="rect">
            <a:avLst/>
          </a:prstGeom>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wrap="none" rtlCol="0">
            <a:spAutoFit/>
          </a:bodyPr>
          <a:lstStyle/>
          <a:p>
            <a:r>
              <a:rPr lang="en-AU" b="1" dirty="0" smtClean="0"/>
              <a:t>Genesis 1:1</a:t>
            </a:r>
            <a:endParaRPr lang="en-AU" b="1" dirty="0"/>
          </a:p>
        </p:txBody>
      </p:sp>
      <p:sp>
        <p:nvSpPr>
          <p:cNvPr id="7" name="TextBox 6"/>
          <p:cNvSpPr txBox="1"/>
          <p:nvPr/>
        </p:nvSpPr>
        <p:spPr>
          <a:xfrm>
            <a:off x="7500958" y="571480"/>
            <a:ext cx="1276311" cy="369332"/>
          </a:xfrm>
          <a:prstGeom prst="rect">
            <a:avLst/>
          </a:prstGeom>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wrap="none" rtlCol="0">
            <a:spAutoFit/>
          </a:bodyPr>
          <a:lstStyle/>
          <a:p>
            <a:r>
              <a:rPr lang="en-AU" b="1" dirty="0" smtClean="0"/>
              <a:t>Genesis 1:5</a:t>
            </a:r>
            <a:endParaRPr lang="en-AU" b="1" dirty="0"/>
          </a:p>
        </p:txBody>
      </p:sp>
      <p:sp>
        <p:nvSpPr>
          <p:cNvPr id="9" name="TextBox 8"/>
          <p:cNvSpPr txBox="1"/>
          <p:nvPr/>
        </p:nvSpPr>
        <p:spPr>
          <a:xfrm>
            <a:off x="0" y="0"/>
            <a:ext cx="9144000" cy="369332"/>
          </a:xfrm>
          <a:prstGeom prst="rect">
            <a:avLst/>
          </a:prstGeom>
          <a:noFill/>
          <a:ln>
            <a:solidFill>
              <a:schemeClr val="tx1"/>
            </a:solidFill>
          </a:ln>
        </p:spPr>
        <p:txBody>
          <a:bodyPr wrap="square" rtlCol="0">
            <a:spAutoFit/>
          </a:bodyPr>
          <a:lstStyle/>
          <a:p>
            <a:pPr algn="ctr"/>
            <a:r>
              <a:rPr lang="en-AU" b="1" dirty="0" smtClean="0">
                <a:latin typeface="+mj-lt"/>
              </a:rPr>
              <a:t>How Long Was Day One Of Creation?</a:t>
            </a:r>
            <a:endParaRPr lang="en-AU" b="1" dirty="0">
              <a:latin typeface="+mj-lt"/>
            </a:endParaRPr>
          </a:p>
        </p:txBody>
      </p:sp>
      <p:sp>
        <p:nvSpPr>
          <p:cNvPr id="10" name="Rectangle 9"/>
          <p:cNvSpPr/>
          <p:nvPr/>
        </p:nvSpPr>
        <p:spPr>
          <a:xfrm>
            <a:off x="0" y="3214686"/>
            <a:ext cx="9144000" cy="369332"/>
          </a:xfrm>
          <a:prstGeom prst="rect">
            <a:avLst/>
          </a:prstGeom>
          <a:ln>
            <a:solidFill>
              <a:schemeClr val="tx1"/>
            </a:solidFill>
          </a:ln>
        </p:spPr>
        <p:txBody>
          <a:bodyPr wrap="square">
            <a:spAutoFit/>
          </a:bodyPr>
          <a:lstStyle/>
          <a:p>
            <a:pPr algn="ctr"/>
            <a:r>
              <a:rPr lang="en-AU" b="1" dirty="0" smtClean="0"/>
              <a:t>Day One Was 12 Hours Long?</a:t>
            </a:r>
            <a:endParaRPr lang="en-AU" dirty="0"/>
          </a:p>
        </p:txBody>
      </p:sp>
      <p:sp>
        <p:nvSpPr>
          <p:cNvPr id="11" name="TextBox 10"/>
          <p:cNvSpPr txBox="1"/>
          <p:nvPr/>
        </p:nvSpPr>
        <p:spPr>
          <a:xfrm>
            <a:off x="928662" y="2714620"/>
            <a:ext cx="3643338" cy="369332"/>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tx1"/>
            </a:solidFill>
          </a:ln>
        </p:spPr>
        <p:txBody>
          <a:bodyPr wrap="square" rtlCol="0">
            <a:spAutoFit/>
          </a:bodyPr>
          <a:lstStyle/>
          <a:p>
            <a:pPr algn="ctr"/>
            <a:r>
              <a:rPr lang="en-AU" b="1" dirty="0" smtClean="0"/>
              <a:t>Billions Of Years</a:t>
            </a:r>
            <a:endParaRPr lang="en-AU" b="1" dirty="0"/>
          </a:p>
        </p:txBody>
      </p:sp>
      <p:cxnSp>
        <p:nvCxnSpPr>
          <p:cNvPr id="13" name="Straight Connector 12"/>
          <p:cNvCxnSpPr>
            <a:stCxn id="6" idx="2"/>
          </p:cNvCxnSpPr>
          <p:nvPr/>
        </p:nvCxnSpPr>
        <p:spPr>
          <a:xfrm rot="16200000" flipH="1">
            <a:off x="-213474" y="2072550"/>
            <a:ext cx="2273874" cy="103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7001687" y="2071678"/>
            <a:ext cx="2285223" cy="7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572000" y="2714620"/>
            <a:ext cx="3571900" cy="369332"/>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tx1"/>
            </a:solidFill>
          </a:ln>
        </p:spPr>
        <p:txBody>
          <a:bodyPr wrap="square" rtlCol="0">
            <a:spAutoFit/>
          </a:bodyPr>
          <a:lstStyle/>
          <a:p>
            <a:pPr algn="ctr"/>
            <a:r>
              <a:rPr lang="en-AU" b="1" dirty="0" smtClean="0"/>
              <a:t>12 Hours</a:t>
            </a:r>
            <a:endParaRPr lang="en-AU" b="1" dirty="0"/>
          </a:p>
        </p:txBody>
      </p:sp>
      <p:cxnSp>
        <p:nvCxnSpPr>
          <p:cNvPr id="15" name="Straight Connector 14"/>
          <p:cNvCxnSpPr>
            <a:endCxn id="10" idx="0"/>
          </p:cNvCxnSpPr>
          <p:nvPr/>
        </p:nvCxnSpPr>
        <p:spPr>
          <a:xfrm rot="5400000">
            <a:off x="3428994" y="2071677"/>
            <a:ext cx="2286015" cy="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929058" y="571480"/>
            <a:ext cx="1276311" cy="369332"/>
          </a:xfrm>
          <a:prstGeom prst="rect">
            <a:avLst/>
          </a:prstGeom>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wrap="none" rtlCol="0">
            <a:spAutoFit/>
          </a:bodyPr>
          <a:lstStyle/>
          <a:p>
            <a:r>
              <a:rPr lang="en-AU" b="1" dirty="0" smtClean="0"/>
              <a:t>Genesis 1:5</a:t>
            </a:r>
            <a:endParaRPr lang="en-AU" b="1" dirty="0"/>
          </a:p>
        </p:txBody>
      </p:sp>
      <p:sp>
        <p:nvSpPr>
          <p:cNvPr id="18" name="TextBox 17"/>
          <p:cNvSpPr txBox="1"/>
          <p:nvPr/>
        </p:nvSpPr>
        <p:spPr>
          <a:xfrm>
            <a:off x="928662" y="2214554"/>
            <a:ext cx="3643338" cy="369332"/>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tx1"/>
            </a:solidFill>
          </a:ln>
        </p:spPr>
        <p:txBody>
          <a:bodyPr wrap="square" rtlCol="0">
            <a:spAutoFit/>
          </a:bodyPr>
          <a:lstStyle/>
          <a:p>
            <a:pPr algn="ctr"/>
            <a:r>
              <a:rPr lang="en-AU" b="1" dirty="0" smtClean="0"/>
              <a:t>Not Part Of Day One</a:t>
            </a:r>
            <a:endParaRPr lang="en-AU" b="1" dirty="0"/>
          </a:p>
        </p:txBody>
      </p:sp>
      <p:sp>
        <p:nvSpPr>
          <p:cNvPr id="19" name="TextBox 18"/>
          <p:cNvSpPr txBox="1"/>
          <p:nvPr/>
        </p:nvSpPr>
        <p:spPr>
          <a:xfrm>
            <a:off x="4572000" y="2214554"/>
            <a:ext cx="3571900" cy="369332"/>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tx1"/>
            </a:solidFill>
          </a:ln>
        </p:spPr>
        <p:txBody>
          <a:bodyPr wrap="square" rtlCol="0">
            <a:spAutoFit/>
          </a:bodyPr>
          <a:lstStyle/>
          <a:p>
            <a:pPr algn="ctr"/>
            <a:r>
              <a:rPr lang="en-AU" b="1" dirty="0" smtClean="0"/>
              <a:t>Morning</a:t>
            </a:r>
            <a:endParaRPr lang="en-AU" b="1" dirty="0"/>
          </a:p>
        </p:txBody>
      </p:sp>
      <p:sp>
        <p:nvSpPr>
          <p:cNvPr id="20" name="TextBox 19"/>
          <p:cNvSpPr txBox="1"/>
          <p:nvPr/>
        </p:nvSpPr>
        <p:spPr>
          <a:xfrm>
            <a:off x="928662" y="1714488"/>
            <a:ext cx="3643338" cy="369332"/>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tx1"/>
            </a:solidFill>
          </a:ln>
        </p:spPr>
        <p:txBody>
          <a:bodyPr wrap="square" rtlCol="0">
            <a:spAutoFit/>
          </a:bodyPr>
          <a:lstStyle/>
          <a:p>
            <a:pPr algn="ctr"/>
            <a:r>
              <a:rPr lang="en-AU" b="1" u="sng" dirty="0" smtClean="0"/>
              <a:t>DARKNESS</a:t>
            </a:r>
            <a:r>
              <a:rPr lang="en-AU" b="1" dirty="0" smtClean="0"/>
              <a:t> was on the Earth</a:t>
            </a:r>
            <a:endParaRPr lang="en-AU" b="1" dirty="0"/>
          </a:p>
        </p:txBody>
      </p:sp>
      <p:sp>
        <p:nvSpPr>
          <p:cNvPr id="21" name="TextBox 20"/>
          <p:cNvSpPr txBox="1"/>
          <p:nvPr/>
        </p:nvSpPr>
        <p:spPr>
          <a:xfrm>
            <a:off x="4572000" y="1714488"/>
            <a:ext cx="3571900" cy="369332"/>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tx1"/>
            </a:solidFill>
          </a:ln>
        </p:spPr>
        <p:txBody>
          <a:bodyPr wrap="square" rtlCol="0">
            <a:spAutoFit/>
          </a:bodyPr>
          <a:lstStyle/>
          <a:p>
            <a:pPr algn="ctr"/>
            <a:r>
              <a:rPr lang="en-AU" b="1" dirty="0" smtClean="0"/>
              <a:t>God said “Let there be </a:t>
            </a:r>
            <a:r>
              <a:rPr lang="en-AU" b="1" u="sng" dirty="0" smtClean="0"/>
              <a:t>LIGHT”</a:t>
            </a:r>
            <a:endParaRPr lang="en-AU" b="1" u="sng" dirty="0"/>
          </a:p>
        </p:txBody>
      </p:sp>
      <p:sp>
        <p:nvSpPr>
          <p:cNvPr id="17" name="TextBox 16"/>
          <p:cNvSpPr txBox="1"/>
          <p:nvPr/>
        </p:nvSpPr>
        <p:spPr>
          <a:xfrm>
            <a:off x="4572000" y="1142984"/>
            <a:ext cx="3643338" cy="369332"/>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tx1"/>
            </a:solidFill>
          </a:ln>
        </p:spPr>
        <p:txBody>
          <a:bodyPr wrap="square" rtlCol="0">
            <a:spAutoFit/>
          </a:bodyPr>
          <a:lstStyle/>
          <a:p>
            <a:pPr algn="ctr"/>
            <a:r>
              <a:rPr lang="en-AU" b="1" u="sng" dirty="0" smtClean="0"/>
              <a:t>DAY ONE</a:t>
            </a:r>
            <a:endParaRPr lang="en-AU" b="1"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071942"/>
            <a:ext cx="9144000" cy="2246769"/>
          </a:xfrm>
          <a:prstGeom prst="rect">
            <a:avLst/>
          </a:prstGeom>
          <a:ln>
            <a:solidFill>
              <a:schemeClr val="tx1"/>
            </a:solidFill>
          </a:ln>
        </p:spPr>
        <p:txBody>
          <a:bodyPr wrap="square">
            <a:spAutoFit/>
          </a:bodyPr>
          <a:lstStyle/>
          <a:p>
            <a:pPr algn="ctr"/>
            <a:r>
              <a:rPr lang="en-AU" sz="1400" b="1" dirty="0" smtClean="0"/>
              <a:t>1:1 In the beginning God created the heaven and the earth.</a:t>
            </a:r>
          </a:p>
          <a:p>
            <a:pPr algn="ctr"/>
            <a:endParaRPr lang="en-AU" sz="1400" b="1" dirty="0" smtClean="0"/>
          </a:p>
          <a:p>
            <a:pPr algn="ctr"/>
            <a:r>
              <a:rPr lang="en-AU" sz="1400" b="1" dirty="0" smtClean="0"/>
              <a:t>1:2 And the earth was without form, and void; and darkness was upon the face of the deep. </a:t>
            </a:r>
          </a:p>
          <a:p>
            <a:pPr algn="ctr"/>
            <a:r>
              <a:rPr lang="en-AU" sz="1400" b="1" dirty="0" smtClean="0"/>
              <a:t>And the Spirit of God moved upon the face of the waters.</a:t>
            </a:r>
          </a:p>
          <a:p>
            <a:pPr algn="ctr"/>
            <a:endParaRPr lang="en-AU" sz="1400" b="1" dirty="0" smtClean="0"/>
          </a:p>
          <a:p>
            <a:pPr algn="ctr"/>
            <a:r>
              <a:rPr lang="en-AU" sz="1400" b="1" dirty="0" smtClean="0"/>
              <a:t>1:3 And God said, Let there be light: and there was light.</a:t>
            </a:r>
          </a:p>
          <a:p>
            <a:pPr algn="ctr"/>
            <a:endParaRPr lang="en-AU" sz="1400" b="1" dirty="0" smtClean="0"/>
          </a:p>
          <a:p>
            <a:pPr algn="ctr"/>
            <a:r>
              <a:rPr lang="en-AU" sz="1400" b="1" dirty="0" smtClean="0"/>
              <a:t>1:4 And God saw the light, that it was good: and God divided the light from the darkness.</a:t>
            </a:r>
          </a:p>
          <a:p>
            <a:pPr algn="ctr"/>
            <a:endParaRPr lang="en-AU" sz="1400" b="1" dirty="0" smtClean="0"/>
          </a:p>
          <a:p>
            <a:pPr algn="ctr"/>
            <a:r>
              <a:rPr lang="en-AU" sz="1400" b="1" dirty="0" smtClean="0"/>
              <a:t>1:5 And God called the light Day, and the darkness he called Night. And the evening and the morning were the first day.</a:t>
            </a:r>
            <a:endParaRPr lang="en-AU" sz="1400" b="1" dirty="0"/>
          </a:p>
        </p:txBody>
      </p:sp>
      <p:sp>
        <p:nvSpPr>
          <p:cNvPr id="6" name="TextBox 5"/>
          <p:cNvSpPr txBox="1"/>
          <p:nvPr/>
        </p:nvSpPr>
        <p:spPr>
          <a:xfrm>
            <a:off x="285720" y="571480"/>
            <a:ext cx="1265090" cy="369332"/>
          </a:xfrm>
          <a:prstGeom prst="rect">
            <a:avLst/>
          </a:prstGeom>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wrap="none" rtlCol="0">
            <a:spAutoFit/>
          </a:bodyPr>
          <a:lstStyle/>
          <a:p>
            <a:r>
              <a:rPr lang="en-AU" b="1" dirty="0" smtClean="0"/>
              <a:t>Genesis 1:1</a:t>
            </a:r>
            <a:endParaRPr lang="en-AU" b="1" dirty="0"/>
          </a:p>
        </p:txBody>
      </p:sp>
      <p:sp>
        <p:nvSpPr>
          <p:cNvPr id="7" name="TextBox 6"/>
          <p:cNvSpPr txBox="1"/>
          <p:nvPr/>
        </p:nvSpPr>
        <p:spPr>
          <a:xfrm>
            <a:off x="7500958" y="571480"/>
            <a:ext cx="1276311" cy="369332"/>
          </a:xfrm>
          <a:prstGeom prst="rect">
            <a:avLst/>
          </a:prstGeom>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wrap="none" rtlCol="0">
            <a:spAutoFit/>
          </a:bodyPr>
          <a:lstStyle/>
          <a:p>
            <a:r>
              <a:rPr lang="en-AU" b="1" dirty="0" smtClean="0"/>
              <a:t>Genesis 1:5</a:t>
            </a:r>
            <a:endParaRPr lang="en-AU" b="1" dirty="0"/>
          </a:p>
        </p:txBody>
      </p:sp>
      <p:sp>
        <p:nvSpPr>
          <p:cNvPr id="9" name="TextBox 8"/>
          <p:cNvSpPr txBox="1"/>
          <p:nvPr/>
        </p:nvSpPr>
        <p:spPr>
          <a:xfrm>
            <a:off x="0" y="0"/>
            <a:ext cx="9144000" cy="369332"/>
          </a:xfrm>
          <a:prstGeom prst="rect">
            <a:avLst/>
          </a:prstGeom>
          <a:noFill/>
          <a:ln>
            <a:solidFill>
              <a:schemeClr val="tx1"/>
            </a:solidFill>
          </a:ln>
        </p:spPr>
        <p:txBody>
          <a:bodyPr wrap="square" rtlCol="0">
            <a:spAutoFit/>
          </a:bodyPr>
          <a:lstStyle/>
          <a:p>
            <a:pPr algn="ctr"/>
            <a:r>
              <a:rPr lang="en-AU" b="1" dirty="0" smtClean="0">
                <a:latin typeface="+mj-lt"/>
              </a:rPr>
              <a:t>How Long Was Day One Of Creation?</a:t>
            </a:r>
            <a:endParaRPr lang="en-AU" b="1" dirty="0">
              <a:latin typeface="+mj-lt"/>
            </a:endParaRPr>
          </a:p>
        </p:txBody>
      </p:sp>
      <p:sp>
        <p:nvSpPr>
          <p:cNvPr id="10" name="Rectangle 9"/>
          <p:cNvSpPr/>
          <p:nvPr/>
        </p:nvSpPr>
        <p:spPr>
          <a:xfrm>
            <a:off x="0" y="3214686"/>
            <a:ext cx="9144000" cy="369332"/>
          </a:xfrm>
          <a:prstGeom prst="rect">
            <a:avLst/>
          </a:prstGeom>
          <a:ln>
            <a:solidFill>
              <a:schemeClr val="tx1"/>
            </a:solidFill>
          </a:ln>
        </p:spPr>
        <p:txBody>
          <a:bodyPr wrap="square">
            <a:spAutoFit/>
          </a:bodyPr>
          <a:lstStyle/>
          <a:p>
            <a:pPr algn="ctr"/>
            <a:r>
              <a:rPr lang="en-AU" b="1" dirty="0" smtClean="0"/>
              <a:t>Day One Was 5,000 Million Years Long?</a:t>
            </a:r>
            <a:endParaRPr lang="en-AU" dirty="0"/>
          </a:p>
        </p:txBody>
      </p:sp>
      <p:sp>
        <p:nvSpPr>
          <p:cNvPr id="11" name="TextBox 10"/>
          <p:cNvSpPr txBox="1"/>
          <p:nvPr/>
        </p:nvSpPr>
        <p:spPr>
          <a:xfrm>
            <a:off x="928662" y="2714620"/>
            <a:ext cx="3643338" cy="369332"/>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tx1"/>
            </a:solidFill>
          </a:ln>
        </p:spPr>
        <p:txBody>
          <a:bodyPr wrap="square" rtlCol="0">
            <a:spAutoFit/>
          </a:bodyPr>
          <a:lstStyle/>
          <a:p>
            <a:pPr algn="ctr"/>
            <a:r>
              <a:rPr lang="en-AU" b="1" dirty="0" smtClean="0"/>
              <a:t>Billions Of Years</a:t>
            </a:r>
            <a:endParaRPr lang="en-AU" b="1" dirty="0"/>
          </a:p>
        </p:txBody>
      </p:sp>
      <p:cxnSp>
        <p:nvCxnSpPr>
          <p:cNvPr id="13" name="Straight Connector 12"/>
          <p:cNvCxnSpPr>
            <a:stCxn id="6" idx="2"/>
          </p:cNvCxnSpPr>
          <p:nvPr/>
        </p:nvCxnSpPr>
        <p:spPr>
          <a:xfrm rot="16200000" flipH="1">
            <a:off x="-213474" y="2072550"/>
            <a:ext cx="2273874" cy="103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7001687" y="2071678"/>
            <a:ext cx="2285223" cy="7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572000" y="2714620"/>
            <a:ext cx="3571900" cy="369332"/>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tx1"/>
            </a:solidFill>
          </a:ln>
        </p:spPr>
        <p:txBody>
          <a:bodyPr wrap="square" rtlCol="0">
            <a:spAutoFit/>
          </a:bodyPr>
          <a:lstStyle/>
          <a:p>
            <a:pPr algn="ctr"/>
            <a:r>
              <a:rPr lang="en-AU" b="1" dirty="0" smtClean="0"/>
              <a:t>12 Hours</a:t>
            </a:r>
            <a:endParaRPr lang="en-AU" b="1" dirty="0"/>
          </a:p>
        </p:txBody>
      </p:sp>
      <p:cxnSp>
        <p:nvCxnSpPr>
          <p:cNvPr id="15" name="Straight Connector 14"/>
          <p:cNvCxnSpPr>
            <a:endCxn id="10" idx="0"/>
          </p:cNvCxnSpPr>
          <p:nvPr/>
        </p:nvCxnSpPr>
        <p:spPr>
          <a:xfrm rot="5400000">
            <a:off x="3428994" y="2071677"/>
            <a:ext cx="2286015" cy="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929058" y="571480"/>
            <a:ext cx="1276311" cy="369332"/>
          </a:xfrm>
          <a:prstGeom prst="rect">
            <a:avLst/>
          </a:prstGeom>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wrap="none" rtlCol="0">
            <a:spAutoFit/>
          </a:bodyPr>
          <a:lstStyle/>
          <a:p>
            <a:r>
              <a:rPr lang="en-AU" b="1" dirty="0" smtClean="0"/>
              <a:t>Genesis 1:5</a:t>
            </a:r>
            <a:endParaRPr lang="en-AU" b="1" dirty="0"/>
          </a:p>
        </p:txBody>
      </p:sp>
      <p:sp>
        <p:nvSpPr>
          <p:cNvPr id="18" name="TextBox 17"/>
          <p:cNvSpPr txBox="1"/>
          <p:nvPr/>
        </p:nvSpPr>
        <p:spPr>
          <a:xfrm>
            <a:off x="928662" y="2214554"/>
            <a:ext cx="3643338" cy="369332"/>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tx1"/>
            </a:solidFill>
          </a:ln>
        </p:spPr>
        <p:txBody>
          <a:bodyPr wrap="square" rtlCol="0">
            <a:spAutoFit/>
          </a:bodyPr>
          <a:lstStyle/>
          <a:p>
            <a:pPr algn="ctr"/>
            <a:r>
              <a:rPr lang="en-AU" b="1" dirty="0" smtClean="0"/>
              <a:t>Part Of Day One</a:t>
            </a:r>
            <a:endParaRPr lang="en-AU" b="1" dirty="0"/>
          </a:p>
        </p:txBody>
      </p:sp>
      <p:sp>
        <p:nvSpPr>
          <p:cNvPr id="19" name="TextBox 18"/>
          <p:cNvSpPr txBox="1"/>
          <p:nvPr/>
        </p:nvSpPr>
        <p:spPr>
          <a:xfrm>
            <a:off x="4572000" y="2214554"/>
            <a:ext cx="3571900" cy="369332"/>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tx1"/>
            </a:solidFill>
          </a:ln>
        </p:spPr>
        <p:txBody>
          <a:bodyPr wrap="square" rtlCol="0">
            <a:spAutoFit/>
          </a:bodyPr>
          <a:lstStyle/>
          <a:p>
            <a:pPr algn="ctr"/>
            <a:r>
              <a:rPr lang="en-AU" b="1" dirty="0" smtClean="0"/>
              <a:t>Morning</a:t>
            </a:r>
            <a:endParaRPr lang="en-AU" b="1" dirty="0"/>
          </a:p>
        </p:txBody>
      </p:sp>
      <p:sp>
        <p:nvSpPr>
          <p:cNvPr id="20" name="TextBox 19"/>
          <p:cNvSpPr txBox="1"/>
          <p:nvPr/>
        </p:nvSpPr>
        <p:spPr>
          <a:xfrm>
            <a:off x="928662" y="1714488"/>
            <a:ext cx="3643338" cy="369332"/>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tx1"/>
            </a:solidFill>
          </a:ln>
        </p:spPr>
        <p:txBody>
          <a:bodyPr wrap="square" rtlCol="0">
            <a:spAutoFit/>
          </a:bodyPr>
          <a:lstStyle/>
          <a:p>
            <a:pPr algn="ctr"/>
            <a:r>
              <a:rPr lang="en-AU" b="1" u="sng" dirty="0" smtClean="0"/>
              <a:t>DARKNESS</a:t>
            </a:r>
            <a:r>
              <a:rPr lang="en-AU" b="1" dirty="0" smtClean="0"/>
              <a:t> was on the Earth</a:t>
            </a:r>
            <a:endParaRPr lang="en-AU" b="1" dirty="0"/>
          </a:p>
        </p:txBody>
      </p:sp>
      <p:sp>
        <p:nvSpPr>
          <p:cNvPr id="21" name="TextBox 20"/>
          <p:cNvSpPr txBox="1"/>
          <p:nvPr/>
        </p:nvSpPr>
        <p:spPr>
          <a:xfrm>
            <a:off x="4572000" y="1714488"/>
            <a:ext cx="3571900" cy="369332"/>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tx1"/>
            </a:solidFill>
          </a:ln>
        </p:spPr>
        <p:txBody>
          <a:bodyPr wrap="square" rtlCol="0">
            <a:spAutoFit/>
          </a:bodyPr>
          <a:lstStyle/>
          <a:p>
            <a:pPr algn="ctr"/>
            <a:r>
              <a:rPr lang="en-AU" b="1" dirty="0" smtClean="0"/>
              <a:t>God said “Let there be </a:t>
            </a:r>
            <a:r>
              <a:rPr lang="en-AU" b="1" u="sng" dirty="0" smtClean="0"/>
              <a:t>LIGHT”</a:t>
            </a:r>
            <a:endParaRPr lang="en-AU" b="1" u="sng" dirty="0"/>
          </a:p>
        </p:txBody>
      </p:sp>
      <p:sp>
        <p:nvSpPr>
          <p:cNvPr id="17" name="TextBox 16"/>
          <p:cNvSpPr txBox="1"/>
          <p:nvPr/>
        </p:nvSpPr>
        <p:spPr>
          <a:xfrm>
            <a:off x="928662" y="1214422"/>
            <a:ext cx="3643338" cy="369332"/>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tx1"/>
            </a:solidFill>
          </a:ln>
        </p:spPr>
        <p:txBody>
          <a:bodyPr wrap="square" rtlCol="0">
            <a:spAutoFit/>
          </a:bodyPr>
          <a:lstStyle/>
          <a:p>
            <a:pPr algn="ctr"/>
            <a:r>
              <a:rPr lang="en-AU" b="1" u="sng" dirty="0" smtClean="0"/>
              <a:t>DAY ONE</a:t>
            </a:r>
            <a:endParaRPr lang="en-AU" b="1" dirty="0"/>
          </a:p>
        </p:txBody>
      </p:sp>
      <p:sp>
        <p:nvSpPr>
          <p:cNvPr id="22" name="TextBox 21"/>
          <p:cNvSpPr txBox="1"/>
          <p:nvPr/>
        </p:nvSpPr>
        <p:spPr>
          <a:xfrm>
            <a:off x="4572000" y="1214422"/>
            <a:ext cx="3643338" cy="369332"/>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tx1"/>
            </a:solidFill>
          </a:ln>
        </p:spPr>
        <p:txBody>
          <a:bodyPr wrap="square" rtlCol="0">
            <a:spAutoFit/>
          </a:bodyPr>
          <a:lstStyle/>
          <a:p>
            <a:pPr algn="ctr"/>
            <a:r>
              <a:rPr lang="en-AU" b="1" u="sng" dirty="0" smtClean="0"/>
              <a:t>DAY ONE</a:t>
            </a:r>
            <a:endParaRPr lang="en-AU" b="1"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071942"/>
            <a:ext cx="9144000" cy="2246769"/>
          </a:xfrm>
          <a:prstGeom prst="rect">
            <a:avLst/>
          </a:prstGeom>
          <a:ln>
            <a:solidFill>
              <a:schemeClr val="tx1"/>
            </a:solidFill>
          </a:ln>
        </p:spPr>
        <p:txBody>
          <a:bodyPr wrap="square">
            <a:spAutoFit/>
          </a:bodyPr>
          <a:lstStyle/>
          <a:p>
            <a:pPr algn="ctr"/>
            <a:r>
              <a:rPr lang="en-AU" sz="1400" b="1" dirty="0" smtClean="0"/>
              <a:t>1:1 In the beginning God created the heaven and the earth.</a:t>
            </a:r>
          </a:p>
          <a:p>
            <a:pPr algn="ctr"/>
            <a:endParaRPr lang="en-AU" sz="1400" b="1" dirty="0" smtClean="0"/>
          </a:p>
          <a:p>
            <a:pPr algn="ctr"/>
            <a:r>
              <a:rPr lang="en-AU" sz="1400" b="1" dirty="0" smtClean="0"/>
              <a:t>1:2 And the earth was without form, and void; and darkness was upon the face of the deep. </a:t>
            </a:r>
          </a:p>
          <a:p>
            <a:pPr algn="ctr"/>
            <a:r>
              <a:rPr lang="en-AU" sz="1400" b="1" dirty="0" smtClean="0"/>
              <a:t>And the Spirit of God moved upon the face of the waters.</a:t>
            </a:r>
          </a:p>
          <a:p>
            <a:pPr algn="ctr"/>
            <a:endParaRPr lang="en-AU" sz="1400" b="1" dirty="0" smtClean="0"/>
          </a:p>
          <a:p>
            <a:pPr algn="ctr"/>
            <a:r>
              <a:rPr lang="en-AU" sz="1400" b="1" dirty="0" smtClean="0"/>
              <a:t>1:3 And God said, Let there be light: and there was light.</a:t>
            </a:r>
          </a:p>
          <a:p>
            <a:pPr algn="ctr"/>
            <a:endParaRPr lang="en-AU" sz="1400" b="1" dirty="0" smtClean="0"/>
          </a:p>
          <a:p>
            <a:pPr algn="ctr"/>
            <a:r>
              <a:rPr lang="en-AU" sz="1400" b="1" dirty="0" smtClean="0"/>
              <a:t>1:4 And God saw the light, that it was good: and God divided the light from the darkness.</a:t>
            </a:r>
          </a:p>
          <a:p>
            <a:pPr algn="ctr"/>
            <a:endParaRPr lang="en-AU" sz="1400" b="1" dirty="0" smtClean="0"/>
          </a:p>
          <a:p>
            <a:pPr algn="ctr"/>
            <a:r>
              <a:rPr lang="en-AU" sz="1400" b="1" dirty="0" smtClean="0"/>
              <a:t>1:5 And God called the light Day, and the darkness he called Night. And the evening and the morning were the first day.</a:t>
            </a:r>
            <a:endParaRPr lang="en-AU" sz="1400" b="1" dirty="0"/>
          </a:p>
        </p:txBody>
      </p:sp>
      <p:sp>
        <p:nvSpPr>
          <p:cNvPr id="6" name="TextBox 5"/>
          <p:cNvSpPr txBox="1"/>
          <p:nvPr/>
        </p:nvSpPr>
        <p:spPr>
          <a:xfrm>
            <a:off x="285720" y="571480"/>
            <a:ext cx="1276311" cy="369332"/>
          </a:xfrm>
          <a:prstGeom prst="rect">
            <a:avLst/>
          </a:prstGeom>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wrap="none" rtlCol="0">
            <a:spAutoFit/>
          </a:bodyPr>
          <a:lstStyle/>
          <a:p>
            <a:r>
              <a:rPr lang="en-AU" b="1" dirty="0" smtClean="0"/>
              <a:t>Genesis 1:3</a:t>
            </a:r>
            <a:endParaRPr lang="en-AU" b="1" dirty="0"/>
          </a:p>
        </p:txBody>
      </p:sp>
      <p:sp>
        <p:nvSpPr>
          <p:cNvPr id="7" name="TextBox 6"/>
          <p:cNvSpPr txBox="1"/>
          <p:nvPr/>
        </p:nvSpPr>
        <p:spPr>
          <a:xfrm>
            <a:off x="7500958" y="571480"/>
            <a:ext cx="1276311" cy="369332"/>
          </a:xfrm>
          <a:prstGeom prst="rect">
            <a:avLst/>
          </a:prstGeom>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wrap="none" rtlCol="0">
            <a:spAutoFit/>
          </a:bodyPr>
          <a:lstStyle/>
          <a:p>
            <a:r>
              <a:rPr lang="en-AU" b="1" dirty="0" smtClean="0"/>
              <a:t>Genesis 1:5</a:t>
            </a:r>
            <a:endParaRPr lang="en-AU" b="1" dirty="0"/>
          </a:p>
        </p:txBody>
      </p:sp>
      <p:sp>
        <p:nvSpPr>
          <p:cNvPr id="9" name="TextBox 8"/>
          <p:cNvSpPr txBox="1"/>
          <p:nvPr/>
        </p:nvSpPr>
        <p:spPr>
          <a:xfrm>
            <a:off x="0" y="0"/>
            <a:ext cx="9144000" cy="369332"/>
          </a:xfrm>
          <a:prstGeom prst="rect">
            <a:avLst/>
          </a:prstGeom>
          <a:noFill/>
          <a:ln>
            <a:solidFill>
              <a:schemeClr val="tx1"/>
            </a:solidFill>
          </a:ln>
        </p:spPr>
        <p:txBody>
          <a:bodyPr wrap="square" rtlCol="0">
            <a:spAutoFit/>
          </a:bodyPr>
          <a:lstStyle/>
          <a:p>
            <a:pPr algn="ctr"/>
            <a:r>
              <a:rPr lang="en-AU" b="1" dirty="0" smtClean="0">
                <a:latin typeface="+mj-lt"/>
              </a:rPr>
              <a:t>Does The Sabbath Begin At Sunrise?</a:t>
            </a:r>
            <a:endParaRPr lang="en-AU" b="1" dirty="0">
              <a:latin typeface="+mj-lt"/>
            </a:endParaRPr>
          </a:p>
        </p:txBody>
      </p:sp>
      <p:sp>
        <p:nvSpPr>
          <p:cNvPr id="11" name="TextBox 10"/>
          <p:cNvSpPr txBox="1"/>
          <p:nvPr/>
        </p:nvSpPr>
        <p:spPr>
          <a:xfrm>
            <a:off x="928662" y="2428868"/>
            <a:ext cx="3643338" cy="369332"/>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tx1"/>
            </a:solidFill>
          </a:ln>
        </p:spPr>
        <p:txBody>
          <a:bodyPr wrap="square" rtlCol="0">
            <a:spAutoFit/>
          </a:bodyPr>
          <a:lstStyle/>
          <a:p>
            <a:pPr algn="ctr"/>
            <a:r>
              <a:rPr lang="en-AU" b="1" dirty="0" smtClean="0"/>
              <a:t>12 Hours</a:t>
            </a:r>
            <a:endParaRPr lang="en-AU" b="1" dirty="0"/>
          </a:p>
        </p:txBody>
      </p:sp>
      <p:cxnSp>
        <p:nvCxnSpPr>
          <p:cNvPr id="13" name="Straight Connector 12"/>
          <p:cNvCxnSpPr>
            <a:stCxn id="6" idx="2"/>
          </p:cNvCxnSpPr>
          <p:nvPr/>
        </p:nvCxnSpPr>
        <p:spPr>
          <a:xfrm rot="16200000" flipH="1">
            <a:off x="-210669" y="2075356"/>
            <a:ext cx="2273874" cy="47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7001687" y="2071678"/>
            <a:ext cx="2285223" cy="7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572000" y="2428868"/>
            <a:ext cx="3571900" cy="369332"/>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tx1"/>
            </a:solidFill>
          </a:ln>
        </p:spPr>
        <p:txBody>
          <a:bodyPr wrap="square" rtlCol="0">
            <a:spAutoFit/>
          </a:bodyPr>
          <a:lstStyle/>
          <a:p>
            <a:pPr algn="ctr"/>
            <a:r>
              <a:rPr lang="en-AU" b="1" dirty="0" smtClean="0"/>
              <a:t>12 Hours</a:t>
            </a:r>
            <a:endParaRPr lang="en-AU" b="1" dirty="0"/>
          </a:p>
        </p:txBody>
      </p:sp>
      <p:sp>
        <p:nvSpPr>
          <p:cNvPr id="16" name="TextBox 15"/>
          <p:cNvSpPr txBox="1"/>
          <p:nvPr/>
        </p:nvSpPr>
        <p:spPr>
          <a:xfrm>
            <a:off x="3929058" y="571480"/>
            <a:ext cx="1276311" cy="369332"/>
          </a:xfrm>
          <a:prstGeom prst="rect">
            <a:avLst/>
          </a:prstGeom>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wrap="none" rtlCol="0">
            <a:spAutoFit/>
          </a:bodyPr>
          <a:lstStyle/>
          <a:p>
            <a:r>
              <a:rPr lang="en-AU" b="1" dirty="0" smtClean="0"/>
              <a:t>Genesis 1:5</a:t>
            </a:r>
            <a:endParaRPr lang="en-AU" b="1" dirty="0"/>
          </a:p>
        </p:txBody>
      </p:sp>
      <p:sp>
        <p:nvSpPr>
          <p:cNvPr id="18" name="TextBox 17"/>
          <p:cNvSpPr txBox="1"/>
          <p:nvPr/>
        </p:nvSpPr>
        <p:spPr>
          <a:xfrm>
            <a:off x="928662" y="1857364"/>
            <a:ext cx="3643338" cy="369332"/>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tx1"/>
            </a:solidFill>
          </a:ln>
        </p:spPr>
        <p:txBody>
          <a:bodyPr wrap="square" rtlCol="0">
            <a:spAutoFit/>
          </a:bodyPr>
          <a:lstStyle/>
          <a:p>
            <a:pPr algn="ctr"/>
            <a:r>
              <a:rPr lang="en-AU" b="1" dirty="0" smtClean="0"/>
              <a:t>Morning</a:t>
            </a:r>
            <a:endParaRPr lang="en-AU" b="1" dirty="0"/>
          </a:p>
        </p:txBody>
      </p:sp>
      <p:sp>
        <p:nvSpPr>
          <p:cNvPr id="19" name="TextBox 18"/>
          <p:cNvSpPr txBox="1"/>
          <p:nvPr/>
        </p:nvSpPr>
        <p:spPr>
          <a:xfrm>
            <a:off x="4572000" y="1857364"/>
            <a:ext cx="3571900" cy="369332"/>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tx1"/>
            </a:solidFill>
          </a:ln>
        </p:spPr>
        <p:txBody>
          <a:bodyPr wrap="square" rtlCol="0">
            <a:spAutoFit/>
          </a:bodyPr>
          <a:lstStyle/>
          <a:p>
            <a:pPr algn="ctr"/>
            <a:r>
              <a:rPr lang="en-AU" b="1" dirty="0" smtClean="0"/>
              <a:t>Evening</a:t>
            </a:r>
            <a:endParaRPr lang="en-AU" b="1" dirty="0"/>
          </a:p>
        </p:txBody>
      </p:sp>
      <p:sp>
        <p:nvSpPr>
          <p:cNvPr id="20" name="TextBox 19"/>
          <p:cNvSpPr txBox="1"/>
          <p:nvPr/>
        </p:nvSpPr>
        <p:spPr>
          <a:xfrm>
            <a:off x="928662" y="1285860"/>
            <a:ext cx="3643338" cy="369332"/>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tx1"/>
            </a:solidFill>
          </a:ln>
        </p:spPr>
        <p:txBody>
          <a:bodyPr wrap="square" rtlCol="0">
            <a:spAutoFit/>
          </a:bodyPr>
          <a:lstStyle/>
          <a:p>
            <a:pPr algn="ctr"/>
            <a:r>
              <a:rPr lang="en-AU" b="1" dirty="0" smtClean="0"/>
              <a:t>God said “Let there be </a:t>
            </a:r>
            <a:r>
              <a:rPr lang="en-AU" b="1" u="sng" dirty="0" smtClean="0"/>
              <a:t>LIGHT”</a:t>
            </a:r>
            <a:endParaRPr lang="en-AU" b="1" u="sng" dirty="0"/>
          </a:p>
        </p:txBody>
      </p:sp>
      <p:sp>
        <p:nvSpPr>
          <p:cNvPr id="21" name="TextBox 20"/>
          <p:cNvSpPr txBox="1"/>
          <p:nvPr/>
        </p:nvSpPr>
        <p:spPr>
          <a:xfrm>
            <a:off x="4572000" y="1285860"/>
            <a:ext cx="3571900" cy="369332"/>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tx1"/>
            </a:solidFill>
          </a:ln>
        </p:spPr>
        <p:txBody>
          <a:bodyPr wrap="square" rtlCol="0">
            <a:spAutoFit/>
          </a:bodyPr>
          <a:lstStyle/>
          <a:p>
            <a:pPr algn="ctr"/>
            <a:r>
              <a:rPr lang="en-AU" b="1" dirty="0" smtClean="0"/>
              <a:t>Darkness was upon the face . . . </a:t>
            </a:r>
            <a:endParaRPr lang="en-AU" b="1" u="sng" dirty="0"/>
          </a:p>
        </p:txBody>
      </p:sp>
      <p:sp>
        <p:nvSpPr>
          <p:cNvPr id="17" name="TextBox 16"/>
          <p:cNvSpPr txBox="1"/>
          <p:nvPr/>
        </p:nvSpPr>
        <p:spPr>
          <a:xfrm>
            <a:off x="500034" y="3214686"/>
            <a:ext cx="885179" cy="369332"/>
          </a:xfrm>
          <a:prstGeom prst="rect">
            <a:avLst/>
          </a:prstGeom>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wrap="none" rtlCol="0">
            <a:spAutoFit/>
          </a:bodyPr>
          <a:lstStyle/>
          <a:p>
            <a:r>
              <a:rPr lang="en-AU" b="1" dirty="0" smtClean="0"/>
              <a:t>Sunrise</a:t>
            </a:r>
            <a:endParaRPr lang="en-AU" b="1" dirty="0"/>
          </a:p>
        </p:txBody>
      </p:sp>
      <p:sp>
        <p:nvSpPr>
          <p:cNvPr id="22" name="TextBox 21"/>
          <p:cNvSpPr txBox="1"/>
          <p:nvPr/>
        </p:nvSpPr>
        <p:spPr>
          <a:xfrm>
            <a:off x="4143372" y="3214686"/>
            <a:ext cx="825867" cy="369332"/>
          </a:xfrm>
          <a:prstGeom prst="rect">
            <a:avLst/>
          </a:prstGeom>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wrap="none" rtlCol="0">
            <a:spAutoFit/>
          </a:bodyPr>
          <a:lstStyle/>
          <a:p>
            <a:r>
              <a:rPr lang="en-AU" b="1" dirty="0" smtClean="0"/>
              <a:t>Sunset</a:t>
            </a:r>
            <a:endParaRPr lang="en-AU" b="1" dirty="0"/>
          </a:p>
        </p:txBody>
      </p:sp>
      <p:sp>
        <p:nvSpPr>
          <p:cNvPr id="25" name="TextBox 24"/>
          <p:cNvSpPr txBox="1"/>
          <p:nvPr/>
        </p:nvSpPr>
        <p:spPr>
          <a:xfrm>
            <a:off x="7715272" y="3214686"/>
            <a:ext cx="885179" cy="369332"/>
          </a:xfrm>
          <a:prstGeom prst="rect">
            <a:avLst/>
          </a:prstGeom>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wrap="none" rtlCol="0">
            <a:spAutoFit/>
          </a:bodyPr>
          <a:lstStyle/>
          <a:p>
            <a:r>
              <a:rPr lang="en-AU" b="1" dirty="0" smtClean="0"/>
              <a:t>Sunrise</a:t>
            </a:r>
            <a:endParaRPr lang="en-AU" b="1" dirty="0"/>
          </a:p>
        </p:txBody>
      </p:sp>
      <p:cxnSp>
        <p:nvCxnSpPr>
          <p:cNvPr id="32" name="Straight Connector 31"/>
          <p:cNvCxnSpPr/>
          <p:nvPr/>
        </p:nvCxnSpPr>
        <p:spPr>
          <a:xfrm rot="5400000">
            <a:off x="3429786" y="2070884"/>
            <a:ext cx="2285223" cy="7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2844" y="571480"/>
            <a:ext cx="4429156" cy="2523768"/>
          </a:xfrm>
          <a:prstGeom prst="rect">
            <a:avLst/>
          </a:prstGeom>
          <a:ln>
            <a:solidFill>
              <a:schemeClr val="tx1"/>
            </a:solidFill>
          </a:ln>
        </p:spPr>
        <p:txBody>
          <a:bodyPr wrap="square">
            <a:spAutoFit/>
          </a:bodyPr>
          <a:lstStyle/>
          <a:p>
            <a:pPr algn="ctr"/>
            <a:r>
              <a:rPr lang="en-AU" sz="2000" b="1" dirty="0" smtClean="0"/>
              <a:t>Dalrymple makes a good case for an age of about 4.5 billion years for the material of which the earth, moon, and meteorites are composed. He evidently believes that he has thoroughly discredited special creationism. </a:t>
            </a:r>
            <a:r>
              <a:rPr lang="en-AU" b="1" dirty="0" smtClean="0">
                <a:hlinkClick r:id="rId3"/>
              </a:rPr>
              <a:t>http://www.grisda.org/origins/19087.pdf</a:t>
            </a:r>
            <a:endParaRPr lang="en-AU" b="1" dirty="0" smtClean="0"/>
          </a:p>
          <a:p>
            <a:pPr algn="just"/>
            <a:endParaRPr lang="en-AU" sz="2000" b="1" dirty="0"/>
          </a:p>
        </p:txBody>
      </p:sp>
      <p:pic>
        <p:nvPicPr>
          <p:cNvPr id="47108" name="Picture 4" descr="G:\GapTheory\Photos\Dalrymple.jpg"/>
          <p:cNvPicPr>
            <a:picLocks noChangeAspect="1" noChangeArrowheads="1"/>
          </p:cNvPicPr>
          <p:nvPr/>
        </p:nvPicPr>
        <p:blipFill>
          <a:blip r:embed="rId4"/>
          <a:srcRect/>
          <a:stretch>
            <a:fillRect/>
          </a:stretch>
        </p:blipFill>
        <p:spPr bwMode="auto">
          <a:xfrm>
            <a:off x="142844" y="3286124"/>
            <a:ext cx="2143140" cy="3348657"/>
          </a:xfrm>
          <a:prstGeom prst="rect">
            <a:avLst/>
          </a:prstGeom>
          <a:noFill/>
        </p:spPr>
      </p:pic>
      <p:pic>
        <p:nvPicPr>
          <p:cNvPr id="47109" name="Picture 5" descr="G:\GapTheory\Photos\ICR.jpg"/>
          <p:cNvPicPr>
            <a:picLocks noChangeAspect="1" noChangeArrowheads="1"/>
          </p:cNvPicPr>
          <p:nvPr/>
        </p:nvPicPr>
        <p:blipFill>
          <a:blip r:embed="rId5"/>
          <a:srcRect/>
          <a:stretch>
            <a:fillRect/>
          </a:stretch>
        </p:blipFill>
        <p:spPr bwMode="auto">
          <a:xfrm>
            <a:off x="6710353" y="3286124"/>
            <a:ext cx="2433647" cy="3445872"/>
          </a:xfrm>
          <a:prstGeom prst="rect">
            <a:avLst/>
          </a:prstGeom>
          <a:noFill/>
        </p:spPr>
      </p:pic>
      <p:sp>
        <p:nvSpPr>
          <p:cNvPr id="9" name="Rectangle 8"/>
          <p:cNvSpPr/>
          <p:nvPr/>
        </p:nvSpPr>
        <p:spPr>
          <a:xfrm>
            <a:off x="4572000" y="571480"/>
            <a:ext cx="4429124" cy="2585323"/>
          </a:xfrm>
          <a:prstGeom prst="rect">
            <a:avLst/>
          </a:prstGeom>
          <a:ln>
            <a:solidFill>
              <a:schemeClr val="tx1"/>
            </a:solidFill>
          </a:ln>
        </p:spPr>
        <p:txBody>
          <a:bodyPr wrap="square">
            <a:spAutoFit/>
          </a:bodyPr>
          <a:lstStyle/>
          <a:p>
            <a:pPr algn="ctr"/>
            <a:r>
              <a:rPr lang="en-AU" b="1" dirty="0" smtClean="0"/>
              <a:t>His treatment in The Age of the Earth has made it much more difficult to plausibly explain radiometric data on the basis of a creation of the entire Solar System, or the physical matter in planet Earth, within the last few thousand years. In my opinion, the defence of such a position is a losing battle. </a:t>
            </a:r>
          </a:p>
          <a:p>
            <a:pPr algn="ctr"/>
            <a:r>
              <a:rPr lang="en-AU" b="1" dirty="0" smtClean="0">
                <a:hlinkClick r:id="rId3"/>
              </a:rPr>
              <a:t>http://www.grisda.org/origins/19087.pdf</a:t>
            </a:r>
            <a:endParaRPr lang="en-AU" b="1" dirty="0" smtClean="0"/>
          </a:p>
          <a:p>
            <a:pPr algn="just"/>
            <a:endParaRPr lang="en-AU" b="1" dirty="0"/>
          </a:p>
        </p:txBody>
      </p:sp>
      <p:pic>
        <p:nvPicPr>
          <p:cNvPr id="47110" name="Picture 6" descr="G:\GapTheory\Photos\Gentry.jpg"/>
          <p:cNvPicPr>
            <a:picLocks noChangeAspect="1" noChangeArrowheads="1"/>
          </p:cNvPicPr>
          <p:nvPr/>
        </p:nvPicPr>
        <p:blipFill>
          <a:blip r:embed="rId6"/>
          <a:srcRect/>
          <a:stretch>
            <a:fillRect/>
          </a:stretch>
        </p:blipFill>
        <p:spPr bwMode="auto">
          <a:xfrm>
            <a:off x="4714876" y="3286124"/>
            <a:ext cx="1948918" cy="2643206"/>
          </a:xfrm>
          <a:prstGeom prst="rect">
            <a:avLst/>
          </a:prstGeom>
          <a:noFill/>
        </p:spPr>
      </p:pic>
      <p:pic>
        <p:nvPicPr>
          <p:cNvPr id="47111" name="Picture 7" descr="G:\GapTheory\Photos\Faure.jpg"/>
          <p:cNvPicPr>
            <a:picLocks noChangeAspect="1" noChangeArrowheads="1"/>
          </p:cNvPicPr>
          <p:nvPr/>
        </p:nvPicPr>
        <p:blipFill>
          <a:blip r:embed="rId7"/>
          <a:srcRect/>
          <a:stretch>
            <a:fillRect/>
          </a:stretch>
        </p:blipFill>
        <p:spPr bwMode="auto">
          <a:xfrm>
            <a:off x="2428860" y="3286124"/>
            <a:ext cx="2088672" cy="2666987"/>
          </a:xfrm>
          <a:prstGeom prst="rect">
            <a:avLst/>
          </a:prstGeom>
          <a:noFill/>
        </p:spPr>
      </p:pic>
      <p:cxnSp>
        <p:nvCxnSpPr>
          <p:cNvPr id="13" name="Straight Connector 12"/>
          <p:cNvCxnSpPr/>
          <p:nvPr/>
        </p:nvCxnSpPr>
        <p:spPr>
          <a:xfrm rot="5400000">
            <a:off x="1143000" y="3429000"/>
            <a:ext cx="68580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0" y="0"/>
            <a:ext cx="4572000" cy="369332"/>
          </a:xfrm>
          <a:prstGeom prst="rect">
            <a:avLst/>
          </a:prstGeom>
          <a:noFill/>
          <a:ln>
            <a:solidFill>
              <a:schemeClr val="tx1"/>
            </a:solidFill>
          </a:ln>
        </p:spPr>
        <p:txBody>
          <a:bodyPr wrap="square" rtlCol="0">
            <a:spAutoFit/>
          </a:bodyPr>
          <a:lstStyle/>
          <a:p>
            <a:pPr algn="ctr"/>
            <a:r>
              <a:rPr lang="en-AU" b="1" dirty="0" smtClean="0"/>
              <a:t>Billions Of Years</a:t>
            </a:r>
            <a:endParaRPr lang="en-AU" b="1" dirty="0"/>
          </a:p>
        </p:txBody>
      </p:sp>
      <p:sp>
        <p:nvSpPr>
          <p:cNvPr id="15" name="TextBox 14"/>
          <p:cNvSpPr txBox="1"/>
          <p:nvPr/>
        </p:nvSpPr>
        <p:spPr>
          <a:xfrm>
            <a:off x="4572000" y="0"/>
            <a:ext cx="4572000" cy="369332"/>
          </a:xfrm>
          <a:prstGeom prst="rect">
            <a:avLst/>
          </a:prstGeom>
          <a:noFill/>
          <a:ln>
            <a:solidFill>
              <a:schemeClr val="tx1"/>
            </a:solidFill>
          </a:ln>
        </p:spPr>
        <p:txBody>
          <a:bodyPr wrap="square" rtlCol="0">
            <a:spAutoFit/>
          </a:bodyPr>
          <a:lstStyle/>
          <a:p>
            <a:pPr algn="ctr"/>
            <a:r>
              <a:rPr lang="en-AU" b="1" dirty="0" smtClean="0"/>
              <a:t>Anti Creationist</a:t>
            </a:r>
            <a:endParaRPr lang="en-AU" b="1" dirty="0"/>
          </a:p>
        </p:txBody>
      </p:sp>
      <p:sp>
        <p:nvSpPr>
          <p:cNvPr id="16" name="TextBox 15"/>
          <p:cNvSpPr txBox="1"/>
          <p:nvPr/>
        </p:nvSpPr>
        <p:spPr>
          <a:xfrm>
            <a:off x="2428860" y="6215082"/>
            <a:ext cx="2071702" cy="369332"/>
          </a:xfrm>
          <a:prstGeom prst="rect">
            <a:avLst/>
          </a:prstGeom>
          <a:noFill/>
          <a:ln>
            <a:solidFill>
              <a:schemeClr val="tx1"/>
            </a:solidFill>
          </a:ln>
        </p:spPr>
        <p:txBody>
          <a:bodyPr wrap="square" rtlCol="0">
            <a:spAutoFit/>
          </a:bodyPr>
          <a:lstStyle/>
          <a:p>
            <a:pPr algn="ctr"/>
            <a:r>
              <a:rPr lang="en-AU" b="1" dirty="0" smtClean="0"/>
              <a:t>Evolutionist</a:t>
            </a:r>
            <a:endParaRPr lang="en-AU" b="1" dirty="0"/>
          </a:p>
        </p:txBody>
      </p:sp>
      <p:sp>
        <p:nvSpPr>
          <p:cNvPr id="17" name="TextBox 16"/>
          <p:cNvSpPr txBox="1"/>
          <p:nvPr/>
        </p:nvSpPr>
        <p:spPr>
          <a:xfrm>
            <a:off x="4714876" y="6215082"/>
            <a:ext cx="1928826" cy="369332"/>
          </a:xfrm>
          <a:prstGeom prst="rect">
            <a:avLst/>
          </a:prstGeom>
          <a:noFill/>
          <a:ln>
            <a:solidFill>
              <a:schemeClr val="tx1"/>
            </a:solidFill>
          </a:ln>
        </p:spPr>
        <p:txBody>
          <a:bodyPr wrap="square" rtlCol="0">
            <a:spAutoFit/>
          </a:bodyPr>
          <a:lstStyle/>
          <a:p>
            <a:pPr algn="ctr"/>
            <a:r>
              <a:rPr lang="en-AU" b="1" dirty="0" smtClean="0"/>
              <a:t>Creationist</a:t>
            </a:r>
            <a:endParaRPr lang="en-AU" b="1" dirty="0"/>
          </a:p>
        </p:txBody>
      </p:sp>
      <p:cxnSp>
        <p:nvCxnSpPr>
          <p:cNvPr id="19" name="Straight Connector 18"/>
          <p:cNvCxnSpPr/>
          <p:nvPr/>
        </p:nvCxnSpPr>
        <p:spPr>
          <a:xfrm>
            <a:off x="0" y="6858000"/>
            <a:ext cx="91440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142844" y="571480"/>
          <a:ext cx="4071964" cy="5429283"/>
        </p:xfrm>
        <a:graphic>
          <a:graphicData uri="http://schemas.openxmlformats.org/drawingml/2006/table">
            <a:tbl>
              <a:tblPr/>
              <a:tblGrid>
                <a:gridCol w="484080"/>
                <a:gridCol w="560014"/>
                <a:gridCol w="956169"/>
                <a:gridCol w="348924"/>
                <a:gridCol w="417637"/>
                <a:gridCol w="1305140"/>
              </a:tblGrid>
              <a:tr h="392462">
                <a:tc>
                  <a:txBody>
                    <a:bodyPr/>
                    <a:lstStyle/>
                    <a:p>
                      <a:pPr algn="ctr" fontAlgn="b"/>
                      <a:r>
                        <a:rPr lang="en-AU" sz="800" b="1" i="0" u="none" strike="noStrike" dirty="0">
                          <a:latin typeface="Arial Black" pitchFamily="34" charset="0"/>
                        </a:rPr>
                        <a:t>Year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AU" sz="800" b="1" i="0" u="none" strike="noStrike">
                          <a:latin typeface="Arial Black" pitchFamily="34" charset="0"/>
                        </a:rPr>
                        <a:t>Year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AU" sz="800" b="1" i="0" u="none" strike="noStrike">
                          <a:latin typeface="Arial Black" pitchFamily="34" charset="0"/>
                        </a:rPr>
                        <a:t>Name 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AU" sz="800" b="1" i="0" u="none" strike="noStrike">
                          <a:latin typeface="Arial Black" pitchFamily="34" charset="0"/>
                        </a:rPr>
                        <a:t>Age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AU" sz="800" b="1" i="0" u="none" strike="noStrike">
                          <a:latin typeface="Arial Black" pitchFamily="34" charset="0"/>
                        </a:rPr>
                        <a:t>Age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AU" sz="800" b="1" i="0" u="none" strike="noStrike">
                          <a:latin typeface="Arial Black" pitchFamily="34" charset="0"/>
                        </a:rPr>
                        <a:t>Bible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490309">
                <a:tc>
                  <a:txBody>
                    <a:bodyPr/>
                    <a:lstStyle/>
                    <a:p>
                      <a:pPr algn="ctr" fontAlgn="b"/>
                      <a:r>
                        <a:rPr lang="en-AU" sz="800" b="1" i="0" u="none" strike="noStrike">
                          <a:latin typeface="Arial Black" pitchFamily="34" charset="0"/>
                        </a:rPr>
                        <a:t>BC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AU" sz="800" b="1" i="0" u="none" strike="noStrike">
                          <a:latin typeface="Arial Black" pitchFamily="34" charset="0"/>
                        </a:rPr>
                        <a:t>From Creation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AU" sz="800" b="1" i="0" u="none" strike="noStrike">
                          <a:latin typeface="Arial Black" pitchFamily="34" charset="0"/>
                        </a:rPr>
                        <a:t>Event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AU" sz="800" b="1" i="0" u="none" strike="noStrike">
                          <a:latin typeface="Arial Black" pitchFamily="34" charset="0"/>
                        </a:rPr>
                        <a:t>Sons Birth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AU" sz="800" b="1" i="0" u="none" strike="noStrike">
                          <a:latin typeface="Arial Black" pitchFamily="34" charset="0"/>
                        </a:rPr>
                        <a:t>Death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AU" sz="800" b="1" i="0" u="none" strike="noStrike" dirty="0">
                          <a:latin typeface="Arial Black" pitchFamily="34" charset="0"/>
                        </a:rPr>
                        <a:t>Text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52584">
                <a:tc>
                  <a:txBody>
                    <a:bodyPr/>
                    <a:lstStyle/>
                    <a:p>
                      <a:pPr algn="ctr" fontAlgn="b"/>
                      <a:r>
                        <a:rPr lang="en-AU" sz="800" b="1" i="0" u="none" strike="noStrike">
                          <a:latin typeface="Arial Black" pitchFamily="34" charset="0"/>
                        </a:rPr>
                        <a:t>4000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800" b="1" i="0" u="none" strike="noStrike">
                          <a:latin typeface="Arial Black"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800" b="1" i="0" u="none" strike="noStrike">
                          <a:latin typeface="Arial Black" pitchFamily="34" charset="0"/>
                        </a:rPr>
                        <a:t>Adam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800" b="1" i="0" u="none" strike="noStrike">
                          <a:latin typeface="Arial Black" pitchFamily="34" charset="0"/>
                        </a:rPr>
                        <a:t>130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800" b="1" i="0" u="none" strike="noStrike">
                          <a:latin typeface="Arial Black" pitchFamily="34" charset="0"/>
                        </a:rPr>
                        <a:t>930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800" b="1" i="0" u="none" strike="noStrike">
                          <a:latin typeface="Arial Black" pitchFamily="34" charset="0"/>
                        </a:rPr>
                        <a:t>Genesis 5:3-5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584">
                <a:tc>
                  <a:txBody>
                    <a:bodyPr/>
                    <a:lstStyle/>
                    <a:p>
                      <a:pPr algn="ctr" fontAlgn="b"/>
                      <a:r>
                        <a:rPr lang="en-AU" sz="800" b="1" i="0" u="none" strike="noStrike">
                          <a:latin typeface="Arial Black" pitchFamily="34" charset="0"/>
                        </a:rPr>
                        <a:t>3870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800" b="1" i="0" u="none" strike="noStrike">
                          <a:latin typeface="Arial Black" pitchFamily="34" charset="0"/>
                        </a:rPr>
                        <a:t>130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800" b="1" i="0" u="none" strike="noStrike">
                          <a:latin typeface="Arial Black" pitchFamily="34" charset="0"/>
                        </a:rPr>
                        <a:t>Seth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800" b="1" i="0" u="none" strike="noStrike">
                          <a:latin typeface="Arial Black" pitchFamily="34" charset="0"/>
                        </a:rPr>
                        <a:t>105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800" b="1" i="0" u="none" strike="noStrike">
                          <a:latin typeface="Arial Black" pitchFamily="34" charset="0"/>
                        </a:rPr>
                        <a:t>912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800" b="1" i="0" u="none" strike="noStrike">
                          <a:latin typeface="Arial Black" pitchFamily="34" charset="0"/>
                        </a:rPr>
                        <a:t>Genesis 5:6-8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584">
                <a:tc>
                  <a:txBody>
                    <a:bodyPr/>
                    <a:lstStyle/>
                    <a:p>
                      <a:pPr algn="ctr" fontAlgn="b"/>
                      <a:r>
                        <a:rPr lang="en-AU" sz="800" b="1" i="0" u="none" strike="noStrike">
                          <a:latin typeface="Arial Black" pitchFamily="34" charset="0"/>
                        </a:rPr>
                        <a:t>3765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800" b="1" i="0" u="none" strike="noStrike">
                          <a:latin typeface="Arial Black" pitchFamily="34" charset="0"/>
                        </a:rPr>
                        <a:t>235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800" b="1" i="0" u="none" strike="noStrike">
                          <a:latin typeface="Arial Black" pitchFamily="34" charset="0"/>
                        </a:rPr>
                        <a:t>Enos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800" b="1" i="0" u="none" strike="noStrike">
                          <a:latin typeface="Arial Black" pitchFamily="34" charset="0"/>
                        </a:rPr>
                        <a:t>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800" b="1" i="0" u="none" strike="noStrike">
                          <a:latin typeface="Arial Black" pitchFamily="34" charset="0"/>
                        </a:rPr>
                        <a:t>905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800" b="1" i="0" u="none" strike="noStrike">
                          <a:latin typeface="Arial Black" pitchFamily="34" charset="0"/>
                        </a:rPr>
                        <a:t>Genesis 5:9-11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584">
                <a:tc>
                  <a:txBody>
                    <a:bodyPr/>
                    <a:lstStyle/>
                    <a:p>
                      <a:pPr algn="ctr" fontAlgn="b"/>
                      <a:r>
                        <a:rPr lang="en-AU" sz="800" b="1" i="0" u="none" strike="noStrike">
                          <a:latin typeface="Arial Black" pitchFamily="34" charset="0"/>
                        </a:rPr>
                        <a:t>3675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800" b="1" i="0" u="none" strike="noStrike">
                          <a:latin typeface="Arial Black" pitchFamily="34" charset="0"/>
                        </a:rPr>
                        <a:t>325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800" b="1" i="0" u="none" strike="noStrike">
                          <a:latin typeface="Arial Black" pitchFamily="34" charset="0"/>
                        </a:rPr>
                        <a:t>Cainan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800" b="1" i="0" u="none" strike="noStrike">
                          <a:latin typeface="Arial Black" pitchFamily="34" charset="0"/>
                        </a:rPr>
                        <a:t>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800" b="1" i="0" u="none" strike="noStrike">
                          <a:latin typeface="Arial Black" pitchFamily="34" charset="0"/>
                        </a:rPr>
                        <a:t>910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800" b="1" i="0" u="none" strike="noStrike">
                          <a:latin typeface="Arial Black" pitchFamily="34" charset="0"/>
                        </a:rPr>
                        <a:t>Genesis 5:12-14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584">
                <a:tc>
                  <a:txBody>
                    <a:bodyPr/>
                    <a:lstStyle/>
                    <a:p>
                      <a:pPr algn="ctr" fontAlgn="b"/>
                      <a:r>
                        <a:rPr lang="en-AU" sz="800" b="1" i="0" u="none" strike="noStrike">
                          <a:latin typeface="Arial Black" pitchFamily="34" charset="0"/>
                        </a:rPr>
                        <a:t>3605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800" b="1" i="0" u="none" strike="noStrike">
                          <a:latin typeface="Arial Black" pitchFamily="34" charset="0"/>
                        </a:rPr>
                        <a:t>395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800" b="1" i="0" u="none" strike="noStrike">
                          <a:latin typeface="Arial Black" pitchFamily="34" charset="0"/>
                        </a:rPr>
                        <a:t>Mahalaleel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800" b="1" i="0" u="none" strike="noStrike">
                          <a:latin typeface="Arial Black" pitchFamily="34" charset="0"/>
                        </a:rPr>
                        <a:t>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800" b="1" i="0" u="none" strike="noStrike">
                          <a:latin typeface="Arial Black" pitchFamily="34" charset="0"/>
                        </a:rPr>
                        <a:t>895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800" b="1" i="0" u="none" strike="noStrike">
                          <a:latin typeface="Arial Black" pitchFamily="34" charset="0"/>
                        </a:rPr>
                        <a:t>Genesis 5:15-17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584">
                <a:tc>
                  <a:txBody>
                    <a:bodyPr/>
                    <a:lstStyle/>
                    <a:p>
                      <a:pPr algn="ctr" fontAlgn="b"/>
                      <a:r>
                        <a:rPr lang="en-AU" sz="800" b="1" i="0" u="none" strike="noStrike">
                          <a:latin typeface="Arial Black" pitchFamily="34" charset="0"/>
                        </a:rPr>
                        <a:t>3540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800" b="1" i="0" u="none" strike="noStrike">
                          <a:latin typeface="Arial Black" pitchFamily="34" charset="0"/>
                        </a:rPr>
                        <a:t>460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800" b="1" i="0" u="none" strike="noStrike">
                          <a:latin typeface="Arial Black" pitchFamily="34" charset="0"/>
                        </a:rPr>
                        <a:t>Jared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800" b="1" i="0" u="none" strike="noStrike">
                          <a:latin typeface="Arial Black" pitchFamily="34" charset="0"/>
                        </a:rPr>
                        <a:t>162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800" b="1" i="0" u="none" strike="noStrike">
                          <a:latin typeface="Arial Black" pitchFamily="34" charset="0"/>
                        </a:rPr>
                        <a:t>962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800" b="1" i="0" u="none" strike="noStrike">
                          <a:latin typeface="Arial Black" pitchFamily="34" charset="0"/>
                        </a:rPr>
                        <a:t>Genesis 5:18-20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584">
                <a:tc>
                  <a:txBody>
                    <a:bodyPr/>
                    <a:lstStyle/>
                    <a:p>
                      <a:pPr algn="ctr" fontAlgn="b"/>
                      <a:r>
                        <a:rPr lang="en-AU" sz="800" b="1" i="0" u="none" strike="noStrike">
                          <a:latin typeface="Arial Black" pitchFamily="34" charset="0"/>
                        </a:rPr>
                        <a:t>3378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AU" sz="800" b="1" i="0" u="none" strike="noStrike">
                          <a:latin typeface="Arial Black" pitchFamily="34" charset="0"/>
                        </a:rPr>
                        <a:t>622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AU" sz="800" b="1" i="0" u="none" strike="noStrike">
                          <a:latin typeface="Arial Black" pitchFamily="34" charset="0"/>
                        </a:rPr>
                        <a:t>Enoch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AU" sz="800" b="1" i="0" u="none" strike="noStrike">
                          <a:latin typeface="Arial Black" pitchFamily="34" charset="0"/>
                        </a:rPr>
                        <a:t>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AU" sz="800" b="1" i="0" u="none" strike="noStrike">
                          <a:latin typeface="Arial Black" pitchFamily="34" charset="0"/>
                        </a:rPr>
                        <a:t>5400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AU" sz="800" b="1" i="0" u="none" strike="noStrike">
                          <a:latin typeface="Arial Black" pitchFamily="34" charset="0"/>
                        </a:rPr>
                        <a:t>Genesis 5:19-24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52584">
                <a:tc>
                  <a:txBody>
                    <a:bodyPr/>
                    <a:lstStyle/>
                    <a:p>
                      <a:pPr algn="ctr" fontAlgn="b"/>
                      <a:r>
                        <a:rPr lang="en-AU" sz="800" b="1" i="0" u="none" strike="noStrike">
                          <a:latin typeface="Arial Black"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AU" sz="800" b="1" i="0" u="none" strike="noStrike">
                          <a:latin typeface="Arial Black"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AU" sz="800" b="1" i="0" u="none" strike="noStrike">
                          <a:latin typeface="Arial Black"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AU" sz="800" b="1" i="0" u="none" strike="noStrike">
                          <a:latin typeface="Arial Black"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AU" sz="800" b="1" i="0" u="none" strike="noStrike">
                          <a:latin typeface="Arial Black"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AU" sz="800" b="1" i="0" u="none" strike="noStrike">
                          <a:latin typeface="Arial Black" pitchFamily="34" charset="0"/>
                        </a:rPr>
                        <a:t>Hebrews 11:5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52584">
                <a:tc>
                  <a:txBody>
                    <a:bodyPr/>
                    <a:lstStyle/>
                    <a:p>
                      <a:pPr algn="ctr" fontAlgn="b"/>
                      <a:r>
                        <a:rPr lang="en-AU" sz="800" b="1" i="0" u="none" strike="noStrike">
                          <a:latin typeface="Arial Black" pitchFamily="34" charset="0"/>
                        </a:rPr>
                        <a:t>3313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800" b="1" i="0" u="none" strike="noStrike">
                          <a:latin typeface="Arial Black" pitchFamily="34" charset="0"/>
                        </a:rPr>
                        <a:t>687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800" b="1" i="0" u="none" strike="noStrike">
                          <a:latin typeface="Arial Black" pitchFamily="34" charset="0"/>
                        </a:rPr>
                        <a:t>Methuselah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800" b="1" i="0" u="none" strike="noStrike">
                          <a:latin typeface="Arial Black" pitchFamily="34" charset="0"/>
                        </a:rPr>
                        <a:t>187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800" b="1" i="0" u="none" strike="noStrike">
                          <a:latin typeface="Arial Black" pitchFamily="34" charset="0"/>
                        </a:rPr>
                        <a:t>969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800" b="1" i="0" u="none" strike="noStrike" dirty="0">
                          <a:latin typeface="Arial Black" pitchFamily="34" charset="0"/>
                        </a:rPr>
                        <a:t>Genesis 5:25-27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584">
                <a:tc>
                  <a:txBody>
                    <a:bodyPr/>
                    <a:lstStyle/>
                    <a:p>
                      <a:pPr algn="ctr" fontAlgn="b"/>
                      <a:r>
                        <a:rPr lang="en-AU" sz="800" b="1" i="0" u="none" strike="noStrike">
                          <a:latin typeface="Arial Black" pitchFamily="34" charset="0"/>
                        </a:rPr>
                        <a:t>3126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800" b="1" i="0" u="none" strike="noStrike">
                          <a:latin typeface="Arial Black" pitchFamily="34" charset="0"/>
                        </a:rPr>
                        <a:t>874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800" b="1" i="0" u="none" strike="noStrike">
                          <a:latin typeface="Arial Black" pitchFamily="34" charset="0"/>
                        </a:rPr>
                        <a:t>Lamech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800" b="1" i="0" u="none" strike="noStrike">
                          <a:latin typeface="Arial Black" pitchFamily="34" charset="0"/>
                        </a:rPr>
                        <a:t>182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800" b="1" i="0" u="none" strike="noStrike">
                          <a:latin typeface="Arial Black" pitchFamily="34" charset="0"/>
                        </a:rPr>
                        <a:t>777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800" b="1" i="0" u="none" strike="noStrike">
                          <a:latin typeface="Arial Black" pitchFamily="34" charset="0"/>
                        </a:rPr>
                        <a:t>Genesis 5:28-31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584">
                <a:tc>
                  <a:txBody>
                    <a:bodyPr/>
                    <a:lstStyle/>
                    <a:p>
                      <a:pPr algn="ctr" fontAlgn="b"/>
                      <a:r>
                        <a:rPr lang="en-AU" sz="800" b="1" i="0" u="none" strike="noStrike">
                          <a:latin typeface="Arial Black" pitchFamily="34" charset="0"/>
                        </a:rPr>
                        <a:t>3013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800" b="1" i="0" u="none" strike="noStrike">
                          <a:latin typeface="Arial Black" pitchFamily="34" charset="0"/>
                        </a:rPr>
                        <a:t>987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800" b="1" i="0" u="none" strike="noStrike">
                          <a:latin typeface="Arial Black" pitchFamily="34" charset="0"/>
                        </a:rPr>
                        <a:t>Enoch Tanslated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800" b="1" i="0" u="none" strike="noStrike">
                          <a:latin typeface="Arial Black"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800" b="1" i="0" u="none" strike="noStrike">
                          <a:latin typeface="Arial Black"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800" b="1" i="0" u="none" strike="noStrike">
                          <a:latin typeface="Arial Black" pitchFamily="34" charset="0"/>
                        </a:rPr>
                        <a:t>Hebrews 11:5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584">
                <a:tc>
                  <a:txBody>
                    <a:bodyPr/>
                    <a:lstStyle/>
                    <a:p>
                      <a:pPr algn="ctr" fontAlgn="b"/>
                      <a:r>
                        <a:rPr lang="en-AU" sz="800" b="1" i="0" u="none" strike="noStrike">
                          <a:latin typeface="Arial Black" pitchFamily="34" charset="0"/>
                        </a:rPr>
                        <a:t>2944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AU" sz="800" b="1" i="0" u="none" strike="noStrike">
                          <a:latin typeface="Arial Black" pitchFamily="34" charset="0"/>
                        </a:rPr>
                        <a:t>1,056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AU" sz="800" b="1" i="0" u="none" strike="noStrike">
                          <a:latin typeface="Arial Black" pitchFamily="34" charset="0"/>
                        </a:rPr>
                        <a:t>Noah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AU" sz="800" b="1" i="0" u="none" strike="noStrike">
                          <a:latin typeface="Arial Black" pitchFamily="34" charset="0"/>
                        </a:rPr>
                        <a:t>502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AU" sz="800" b="1" i="0" u="none" strike="noStrike">
                          <a:latin typeface="Arial Black" pitchFamily="34" charset="0"/>
                        </a:rPr>
                        <a:t>950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AU" sz="800" b="1" i="0" u="none" strike="noStrike">
                          <a:latin typeface="Arial Black" pitchFamily="34" charset="0"/>
                        </a:rPr>
                        <a:t>Genesis 9:28,29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52584">
                <a:tc>
                  <a:txBody>
                    <a:bodyPr/>
                    <a:lstStyle/>
                    <a:p>
                      <a:pPr algn="ctr" fontAlgn="b"/>
                      <a:r>
                        <a:rPr lang="en-AU" sz="800" b="1" i="0" u="none" strike="noStrike">
                          <a:latin typeface="Arial Black"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AU" sz="800" b="1" i="0" u="none" strike="noStrike">
                          <a:latin typeface="Arial Black"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AU" sz="800" b="1" i="0" u="none" strike="noStrike">
                          <a:latin typeface="Arial Black"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AU" sz="800" b="1" i="0" u="none" strike="noStrike">
                          <a:latin typeface="Arial Black"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AU" sz="800" b="1" i="0" u="none" strike="noStrike">
                          <a:latin typeface="Arial Black"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AU" sz="800" b="1" i="0" u="none" strike="noStrike">
                          <a:latin typeface="Arial Black" pitchFamily="34" charset="0"/>
                        </a:rPr>
                        <a:t>Genesis 11:10,11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52584">
                <a:tc>
                  <a:txBody>
                    <a:bodyPr/>
                    <a:lstStyle/>
                    <a:p>
                      <a:pPr algn="ctr" fontAlgn="b"/>
                      <a:r>
                        <a:rPr lang="en-AU" sz="800" b="1" i="0" u="none" strike="noStrike">
                          <a:latin typeface="Arial Black" pitchFamily="34" charset="0"/>
                        </a:rPr>
                        <a:t>2464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800" b="1" i="0" u="none" strike="noStrike">
                          <a:latin typeface="Arial Black" pitchFamily="34" charset="0"/>
                        </a:rPr>
                        <a:t>1,536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800" b="1" i="0" u="none" strike="noStrike">
                          <a:latin typeface="Arial Black" pitchFamily="34" charset="0"/>
                        </a:rPr>
                        <a:t>Noah Warned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800" b="1" i="0" u="none" strike="noStrike">
                          <a:latin typeface="Arial Black"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800" b="1" i="0" u="none" strike="noStrike">
                          <a:latin typeface="Arial Black"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800" b="1" i="0" u="none" strike="noStrike">
                          <a:latin typeface="Arial Black" pitchFamily="34" charset="0"/>
                        </a:rPr>
                        <a:t>Genesis 6:13,14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584">
                <a:tc>
                  <a:txBody>
                    <a:bodyPr/>
                    <a:lstStyle/>
                    <a:p>
                      <a:pPr algn="ctr" fontAlgn="b"/>
                      <a:r>
                        <a:rPr lang="en-AU" sz="800" b="1" i="0" u="none" strike="noStrike">
                          <a:latin typeface="Arial Black" pitchFamily="34" charset="0"/>
                        </a:rPr>
                        <a:t>2444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800" b="1" i="0" u="none" strike="noStrike">
                          <a:latin typeface="Arial Black" pitchFamily="34" charset="0"/>
                        </a:rPr>
                        <a:t>1,556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800" b="1" i="0" u="none" strike="noStrike" dirty="0">
                          <a:latin typeface="Arial Black" pitchFamily="34" charset="0"/>
                        </a:rPr>
                        <a:t>Noah Married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800" b="1" i="0" u="none" strike="noStrike">
                          <a:latin typeface="Arial Black"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800" b="1" i="0" u="none" strike="noStrike">
                          <a:latin typeface="Arial Black"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800" b="1" i="0" u="none" strike="noStrike">
                          <a:latin typeface="Arial Black" pitchFamily="34" charset="0"/>
                        </a:rPr>
                        <a:t>Genesis 5:32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584">
                <a:tc>
                  <a:txBody>
                    <a:bodyPr/>
                    <a:lstStyle/>
                    <a:p>
                      <a:pPr algn="ctr" fontAlgn="b"/>
                      <a:r>
                        <a:rPr lang="en-AU" sz="800" b="1" i="0" u="none" strike="noStrike">
                          <a:latin typeface="Arial Black" pitchFamily="34" charset="0"/>
                        </a:rPr>
                        <a:t>2442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800" b="1" i="0" u="none" strike="noStrike">
                          <a:latin typeface="Arial Black" pitchFamily="34" charset="0"/>
                        </a:rPr>
                        <a:t>1,558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800" b="1" i="0" u="none" strike="noStrike">
                          <a:latin typeface="Arial Black" pitchFamily="34" charset="0"/>
                        </a:rPr>
                        <a:t>Shem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800" b="1" i="0" u="none" strike="noStrike">
                          <a:latin typeface="Arial Black" pitchFamily="34"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800" b="1" i="0" u="none" strike="noStrike">
                          <a:latin typeface="Arial Black" pitchFamily="34" charset="0"/>
                        </a:rPr>
                        <a:t>600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800" b="1" i="0" u="none" strike="noStrike">
                          <a:latin typeface="Arial Black" pitchFamily="34" charset="0"/>
                        </a:rPr>
                        <a:t>Genesis 11:10,11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584">
                <a:tc>
                  <a:txBody>
                    <a:bodyPr/>
                    <a:lstStyle/>
                    <a:p>
                      <a:pPr algn="ctr" fontAlgn="b"/>
                      <a:r>
                        <a:rPr lang="en-AU" sz="800" b="1" i="0" u="none" strike="noStrike">
                          <a:latin typeface="Arial Black" pitchFamily="34" charset="0"/>
                        </a:rPr>
                        <a:t>2344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800" b="1" i="0" u="none" strike="noStrike">
                          <a:latin typeface="Arial Black" pitchFamily="34" charset="0"/>
                        </a:rPr>
                        <a:t>1,656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800" b="1" i="0" u="none" strike="noStrike">
                          <a:latin typeface="Arial Black" pitchFamily="34" charset="0"/>
                        </a:rPr>
                        <a:t>Flood Starts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800" b="1" i="0" u="none" strike="noStrike">
                          <a:latin typeface="Arial Black"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800" b="1" i="0" u="none" strike="noStrike">
                          <a:latin typeface="Arial Black"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800" b="1" i="0" u="none" strike="noStrike">
                          <a:latin typeface="Arial Black" pitchFamily="34" charset="0"/>
                        </a:rPr>
                        <a:t>Genesis 7:11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584">
                <a:tc>
                  <a:txBody>
                    <a:bodyPr/>
                    <a:lstStyle/>
                    <a:p>
                      <a:pPr algn="ctr" fontAlgn="b"/>
                      <a:r>
                        <a:rPr lang="en-AU" sz="800" b="1" i="0" u="none" strike="noStrike">
                          <a:latin typeface="Arial Black" pitchFamily="34" charset="0"/>
                        </a:rPr>
                        <a:t>2343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800" b="1" i="0" u="none" strike="noStrike">
                          <a:latin typeface="Arial Black" pitchFamily="34" charset="0"/>
                        </a:rPr>
                        <a:t>1,657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800" b="1" i="0" u="none" strike="noStrike" dirty="0">
                          <a:latin typeface="Arial Black" pitchFamily="34" charset="0"/>
                        </a:rPr>
                        <a:t>Flood Ends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800" b="1" i="0" u="none" strike="noStrike">
                          <a:latin typeface="Arial Black"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800" b="1" i="0" u="none" strike="noStrike">
                          <a:latin typeface="Arial Black"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800" b="1" i="0" u="none" strike="noStrike" dirty="0">
                          <a:latin typeface="Arial Black" pitchFamily="34" charset="0"/>
                        </a:rPr>
                        <a:t>Genesis 8:13,14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TextBox 2"/>
          <p:cNvSpPr txBox="1"/>
          <p:nvPr/>
        </p:nvSpPr>
        <p:spPr>
          <a:xfrm>
            <a:off x="0" y="0"/>
            <a:ext cx="9144000" cy="369332"/>
          </a:xfrm>
          <a:prstGeom prst="rect">
            <a:avLst/>
          </a:prstGeom>
          <a:noFill/>
          <a:ln>
            <a:solidFill>
              <a:schemeClr val="tx1"/>
            </a:solidFill>
          </a:ln>
        </p:spPr>
        <p:txBody>
          <a:bodyPr wrap="square" rtlCol="0">
            <a:spAutoFit/>
          </a:bodyPr>
          <a:lstStyle/>
          <a:p>
            <a:pPr algn="ctr"/>
            <a:r>
              <a:rPr lang="en-AU" b="1" dirty="0" smtClean="0">
                <a:latin typeface="+mj-lt"/>
              </a:rPr>
              <a:t>Bible Chronology</a:t>
            </a:r>
            <a:endParaRPr lang="en-AU" b="1" dirty="0">
              <a:latin typeface="+mj-lt"/>
            </a:endParaRPr>
          </a:p>
        </p:txBody>
      </p:sp>
      <p:sp>
        <p:nvSpPr>
          <p:cNvPr id="4" name="TextBox 3"/>
          <p:cNvSpPr txBox="1"/>
          <p:nvPr/>
        </p:nvSpPr>
        <p:spPr>
          <a:xfrm>
            <a:off x="0" y="6000768"/>
            <a:ext cx="9144000" cy="369332"/>
          </a:xfrm>
          <a:prstGeom prst="rect">
            <a:avLst/>
          </a:prstGeom>
          <a:noFill/>
          <a:ln>
            <a:solidFill>
              <a:schemeClr val="tx1"/>
            </a:solidFill>
          </a:ln>
        </p:spPr>
        <p:txBody>
          <a:bodyPr wrap="square" rtlCol="0">
            <a:spAutoFit/>
          </a:bodyPr>
          <a:lstStyle/>
          <a:p>
            <a:pPr algn="ctr"/>
            <a:r>
              <a:rPr lang="en-AU" b="1" dirty="0" smtClean="0"/>
              <a:t>Adam To Noah</a:t>
            </a:r>
            <a:endParaRPr lang="en-AU" b="1" dirty="0"/>
          </a:p>
        </p:txBody>
      </p:sp>
      <p:pic>
        <p:nvPicPr>
          <p:cNvPr id="41985" name="Picture 1" descr="G:\GapTheory\Photos\Eden_3.jpg"/>
          <p:cNvPicPr>
            <a:picLocks noChangeAspect="1" noChangeArrowheads="1"/>
          </p:cNvPicPr>
          <p:nvPr/>
        </p:nvPicPr>
        <p:blipFill>
          <a:blip r:embed="rId2"/>
          <a:srcRect/>
          <a:stretch>
            <a:fillRect/>
          </a:stretch>
        </p:blipFill>
        <p:spPr bwMode="auto">
          <a:xfrm>
            <a:off x="4286248" y="571480"/>
            <a:ext cx="4657532" cy="3286148"/>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2845" y="714356"/>
          <a:ext cx="6000791" cy="5214968"/>
        </p:xfrm>
        <a:graphic>
          <a:graphicData uri="http://schemas.openxmlformats.org/drawingml/2006/table">
            <a:tbl>
              <a:tblPr/>
              <a:tblGrid>
                <a:gridCol w="654631"/>
                <a:gridCol w="954672"/>
                <a:gridCol w="962465"/>
                <a:gridCol w="791313"/>
                <a:gridCol w="791313"/>
                <a:gridCol w="1846397"/>
              </a:tblGrid>
              <a:tr h="276182">
                <a:tc>
                  <a:txBody>
                    <a:bodyPr/>
                    <a:lstStyle/>
                    <a:p>
                      <a:pPr algn="ctr" fontAlgn="b"/>
                      <a:r>
                        <a:rPr lang="en-AU" sz="1000" b="1" i="0" u="none" strike="noStrike" dirty="0">
                          <a:latin typeface="Arial Black" pitchFamily="34" charset="0"/>
                        </a:rPr>
                        <a:t>Year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AU" sz="1000" b="1" i="0" u="none" strike="noStrike">
                          <a:latin typeface="Arial Black" pitchFamily="34" charset="0"/>
                        </a:rPr>
                        <a:t>Year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AU" sz="1000" b="1" i="0" u="none" strike="noStrike">
                          <a:latin typeface="Arial Black" pitchFamily="34" charset="0"/>
                        </a:rPr>
                        <a:t>Name 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AU" sz="1000" b="1" i="0" u="none" strike="noStrike">
                          <a:latin typeface="Arial Black" pitchFamily="34" charset="0"/>
                        </a:rPr>
                        <a:t>Age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AU" sz="1000" b="1" i="0" u="none" strike="noStrike">
                          <a:latin typeface="Arial Black" pitchFamily="34" charset="0"/>
                        </a:rPr>
                        <a:t>Age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AU" sz="1000" b="1" i="0" u="none" strike="noStrike">
                          <a:latin typeface="Arial Black" pitchFamily="34" charset="0"/>
                        </a:rPr>
                        <a:t>Bible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536119">
                <a:tc>
                  <a:txBody>
                    <a:bodyPr/>
                    <a:lstStyle/>
                    <a:p>
                      <a:pPr algn="ctr" fontAlgn="b"/>
                      <a:r>
                        <a:rPr lang="en-AU" sz="1000" b="1" i="0" u="none" strike="noStrike">
                          <a:latin typeface="Arial Black" pitchFamily="34" charset="0"/>
                        </a:rPr>
                        <a:t>BC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latin typeface="Arial Black" pitchFamily="34" charset="0"/>
                        </a:rPr>
                        <a:t>From Creation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latin typeface="Arial Black" pitchFamily="34" charset="0"/>
                        </a:rPr>
                        <a:t>Event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latin typeface="Arial Black" pitchFamily="34" charset="0"/>
                        </a:rPr>
                        <a:t>Sons Birth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latin typeface="Arial Black" pitchFamily="34" charset="0"/>
                        </a:rPr>
                        <a:t>Death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latin typeface="Arial Black" pitchFamily="34" charset="0"/>
                        </a:rPr>
                        <a:t>Text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76182">
                <a:tc>
                  <a:txBody>
                    <a:bodyPr/>
                    <a:lstStyle/>
                    <a:p>
                      <a:pPr algn="ctr" fontAlgn="b"/>
                      <a:r>
                        <a:rPr lang="en-AU" sz="1000" b="1" i="0" u="none" strike="noStrike">
                          <a:latin typeface="Arial Black" pitchFamily="34" charset="0"/>
                        </a:rPr>
                        <a:t>2342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latin typeface="Arial Black" pitchFamily="34" charset="0"/>
                        </a:rPr>
                        <a:t>1,658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dirty="0" err="1">
                          <a:latin typeface="Arial Black" pitchFamily="34" charset="0"/>
                        </a:rPr>
                        <a:t>Arphaxad</a:t>
                      </a:r>
                      <a:endParaRPr lang="en-AU" sz="1000" b="1" i="0" u="none" strike="noStrike" dirty="0">
                        <a:latin typeface="Arial Black"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latin typeface="Arial Black" pitchFamily="34" charset="0"/>
                        </a:rPr>
                        <a:t>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latin typeface="Arial Black" pitchFamily="34" charset="0"/>
                        </a:rPr>
                        <a:t>438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000" b="1" i="0" u="none" strike="noStrike">
                          <a:latin typeface="Arial Black" pitchFamily="34" charset="0"/>
                        </a:rPr>
                        <a:t>Genesis 11:12,13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6182">
                <a:tc>
                  <a:txBody>
                    <a:bodyPr/>
                    <a:lstStyle/>
                    <a:p>
                      <a:pPr algn="ctr" fontAlgn="b"/>
                      <a:r>
                        <a:rPr lang="en-AU" sz="1000" b="1" i="0" u="none" strike="noStrike">
                          <a:latin typeface="Arial Black" pitchFamily="34" charset="0"/>
                        </a:rPr>
                        <a:t>2307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latin typeface="Arial Black" pitchFamily="34" charset="0"/>
                        </a:rPr>
                        <a:t>1,693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dirty="0" err="1">
                          <a:latin typeface="Arial Black" pitchFamily="34" charset="0"/>
                        </a:rPr>
                        <a:t>Salah</a:t>
                      </a:r>
                      <a:endParaRPr lang="en-AU" sz="1000" b="1" i="0" u="none" strike="noStrike" dirty="0">
                        <a:latin typeface="Arial Black"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latin typeface="Arial Black" pitchFamily="34" charset="0"/>
                        </a:rPr>
                        <a:t>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latin typeface="Arial Black" pitchFamily="34" charset="0"/>
                        </a:rPr>
                        <a:t>433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000" b="1" i="0" u="none" strike="noStrike">
                          <a:latin typeface="Arial Black" pitchFamily="34" charset="0"/>
                        </a:rPr>
                        <a:t>Genesis 11:14,15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6182">
                <a:tc>
                  <a:txBody>
                    <a:bodyPr/>
                    <a:lstStyle/>
                    <a:p>
                      <a:pPr algn="ctr" fontAlgn="b"/>
                      <a:r>
                        <a:rPr lang="en-AU" sz="1000" b="1" i="0" u="none" strike="noStrike">
                          <a:latin typeface="Arial Black" pitchFamily="34" charset="0"/>
                        </a:rPr>
                        <a:t>2277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latin typeface="Arial Black" pitchFamily="34" charset="0"/>
                        </a:rPr>
                        <a:t>1,723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dirty="0">
                          <a:latin typeface="Arial Black" pitchFamily="34" charset="0"/>
                        </a:rPr>
                        <a:t>Eber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latin typeface="Arial Black" pitchFamily="34" charset="0"/>
                        </a:rPr>
                        <a:t>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latin typeface="Arial Black" pitchFamily="34" charset="0"/>
                        </a:rPr>
                        <a:t>464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000" b="1" i="0" u="none" strike="noStrike">
                          <a:latin typeface="Arial Black" pitchFamily="34" charset="0"/>
                        </a:rPr>
                        <a:t>Genesis 11:16,17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6182">
                <a:tc>
                  <a:txBody>
                    <a:bodyPr/>
                    <a:lstStyle/>
                    <a:p>
                      <a:pPr algn="ctr" fontAlgn="b"/>
                      <a:r>
                        <a:rPr lang="en-AU" sz="1000" b="1" i="0" u="none" strike="noStrike">
                          <a:latin typeface="Arial Black" pitchFamily="34" charset="0"/>
                        </a:rPr>
                        <a:t>2243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latin typeface="Arial Black" pitchFamily="34" charset="0"/>
                        </a:rPr>
                        <a:t>1,757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dirty="0" err="1">
                          <a:latin typeface="Arial Black" pitchFamily="34" charset="0"/>
                        </a:rPr>
                        <a:t>Peleg</a:t>
                      </a:r>
                      <a:endParaRPr lang="en-AU" sz="1000" b="1" i="0" u="none" strike="noStrike" dirty="0">
                        <a:latin typeface="Arial Black"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latin typeface="Arial Black" pitchFamily="34" charset="0"/>
                        </a:rPr>
                        <a:t>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latin typeface="Arial Black" pitchFamily="34" charset="0"/>
                        </a:rPr>
                        <a:t>239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000" b="1" i="0" u="none" strike="noStrike">
                          <a:latin typeface="Arial Black" pitchFamily="34" charset="0"/>
                        </a:rPr>
                        <a:t>Genesis 11:18,19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6182">
                <a:tc>
                  <a:txBody>
                    <a:bodyPr/>
                    <a:lstStyle/>
                    <a:p>
                      <a:pPr algn="ctr" fontAlgn="b"/>
                      <a:r>
                        <a:rPr lang="en-AU" sz="1000" b="1" i="0" u="none" strike="noStrike">
                          <a:latin typeface="Arial Black" pitchFamily="34" charset="0"/>
                        </a:rPr>
                        <a:t>2234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AU" sz="1000" b="1" i="0" u="none" strike="noStrike">
                          <a:latin typeface="Arial Black" pitchFamily="34" charset="0"/>
                        </a:rPr>
                        <a:t>1,766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AU" sz="1000" b="1" i="0" u="none" strike="noStrike" dirty="0">
                          <a:latin typeface="Arial Black" pitchFamily="34" charset="0"/>
                        </a:rPr>
                        <a:t>BABEL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AU" sz="1000" b="1" i="0" u="none" strike="noStrike">
                          <a:latin typeface="Arial Black"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AU" sz="1000" b="1" i="0" u="none" strike="noStrike">
                          <a:latin typeface="Arial Black"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AU" sz="1000" b="1" i="0" u="none" strike="noStrike">
                          <a:latin typeface="Arial Black" pitchFamily="34" charset="0"/>
                        </a:rPr>
                        <a:t>Genesis 11:1-9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76182">
                <a:tc>
                  <a:txBody>
                    <a:bodyPr/>
                    <a:lstStyle/>
                    <a:p>
                      <a:pPr algn="ctr" fontAlgn="b"/>
                      <a:r>
                        <a:rPr lang="en-AU" sz="1000" b="1" i="0" u="none" strike="noStrike">
                          <a:latin typeface="Arial Black"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latin typeface="Arial Black"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dirty="0">
                          <a:latin typeface="Arial Black"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latin typeface="Arial Black"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latin typeface="Arial Black"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AU" sz="1000" b="1" i="0" u="none" strike="noStrike">
                          <a:latin typeface="Arial Black" pitchFamily="34" charset="0"/>
                        </a:rPr>
                        <a:t>Genesis 10:25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76182">
                <a:tc>
                  <a:txBody>
                    <a:bodyPr/>
                    <a:lstStyle/>
                    <a:p>
                      <a:pPr algn="ctr" fontAlgn="b"/>
                      <a:r>
                        <a:rPr lang="en-AU" sz="1000" b="1" i="0" u="none" strike="noStrike">
                          <a:latin typeface="Arial Black" pitchFamily="34" charset="0"/>
                        </a:rPr>
                        <a:t>2213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latin typeface="Arial Black" pitchFamily="34" charset="0"/>
                        </a:rPr>
                        <a:t>1,787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dirty="0" err="1">
                          <a:latin typeface="Arial Black" pitchFamily="34" charset="0"/>
                        </a:rPr>
                        <a:t>Reu</a:t>
                      </a:r>
                      <a:endParaRPr lang="en-AU" sz="1000" b="1" i="0" u="none" strike="noStrike" dirty="0">
                        <a:latin typeface="Arial Black"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latin typeface="Arial Black" pitchFamily="34" charset="0"/>
                        </a:rPr>
                        <a:t>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latin typeface="Arial Black" pitchFamily="34" charset="0"/>
                        </a:rPr>
                        <a:t>239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000" b="1" i="0" u="none" strike="noStrike">
                          <a:latin typeface="Arial Black" pitchFamily="34" charset="0"/>
                        </a:rPr>
                        <a:t>Genesis 11:20,21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6182">
                <a:tc>
                  <a:txBody>
                    <a:bodyPr/>
                    <a:lstStyle/>
                    <a:p>
                      <a:pPr algn="ctr" fontAlgn="b"/>
                      <a:r>
                        <a:rPr lang="en-AU" sz="1000" b="1" i="0" u="none" strike="noStrike">
                          <a:latin typeface="Arial Black" pitchFamily="34" charset="0"/>
                        </a:rPr>
                        <a:t>2181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latin typeface="Arial Black" pitchFamily="34" charset="0"/>
                        </a:rPr>
                        <a:t>1,819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dirty="0" err="1">
                          <a:latin typeface="Arial Black" pitchFamily="34" charset="0"/>
                        </a:rPr>
                        <a:t>Serug</a:t>
                      </a:r>
                      <a:endParaRPr lang="en-AU" sz="1000" b="1" i="0" u="none" strike="noStrike" dirty="0">
                        <a:latin typeface="Arial Black"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latin typeface="Arial Black" pitchFamily="34" charset="0"/>
                        </a:rPr>
                        <a:t>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latin typeface="Arial Black" pitchFamily="34" charset="0"/>
                        </a:rPr>
                        <a:t>230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000" b="1" i="0" u="none" strike="noStrike">
                          <a:latin typeface="Arial Black" pitchFamily="34" charset="0"/>
                        </a:rPr>
                        <a:t>Genesis 11:22,23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6182">
                <a:tc>
                  <a:txBody>
                    <a:bodyPr/>
                    <a:lstStyle/>
                    <a:p>
                      <a:pPr algn="ctr" fontAlgn="b"/>
                      <a:r>
                        <a:rPr lang="en-AU" sz="1000" b="1" i="0" u="none" strike="noStrike">
                          <a:latin typeface="Arial Black" pitchFamily="34" charset="0"/>
                        </a:rPr>
                        <a:t>2151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latin typeface="Arial Black" pitchFamily="34" charset="0"/>
                        </a:rPr>
                        <a:t>1,849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dirty="0" err="1">
                          <a:latin typeface="Arial Black" pitchFamily="34" charset="0"/>
                        </a:rPr>
                        <a:t>Nahor</a:t>
                      </a:r>
                      <a:endParaRPr lang="en-AU" sz="1000" b="1" i="0" u="none" strike="noStrike" dirty="0">
                        <a:latin typeface="Arial Black"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latin typeface="Arial Black" pitchFamily="34" charset="0"/>
                        </a:rPr>
                        <a:t>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latin typeface="Arial Black" pitchFamily="34" charset="0"/>
                        </a:rPr>
                        <a:t>148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000" b="1" i="0" u="none" strike="noStrike">
                          <a:latin typeface="Arial Black" pitchFamily="34" charset="0"/>
                        </a:rPr>
                        <a:t>Genesis 11:24,25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6182">
                <a:tc>
                  <a:txBody>
                    <a:bodyPr/>
                    <a:lstStyle/>
                    <a:p>
                      <a:pPr algn="ctr" fontAlgn="b"/>
                      <a:r>
                        <a:rPr lang="en-AU" sz="1000" b="1" i="0" u="none" strike="noStrike">
                          <a:latin typeface="Arial Black" pitchFamily="34" charset="0"/>
                        </a:rPr>
                        <a:t>2122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latin typeface="Arial Black" pitchFamily="34" charset="0"/>
                        </a:rPr>
                        <a:t>1,878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dirty="0" err="1">
                          <a:latin typeface="Arial Black" pitchFamily="34" charset="0"/>
                        </a:rPr>
                        <a:t>Terah</a:t>
                      </a:r>
                      <a:endParaRPr lang="en-AU" sz="1000" b="1" i="0" u="none" strike="noStrike" dirty="0">
                        <a:latin typeface="Arial Black"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latin typeface="Arial Black" pitchFamily="34" charset="0"/>
                        </a:rPr>
                        <a:t>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latin typeface="Arial Black" pitchFamily="34" charset="0"/>
                        </a:rPr>
                        <a:t>205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000" b="1" i="0" u="none" strike="noStrike">
                          <a:latin typeface="Arial Black" pitchFamily="34" charset="0"/>
                        </a:rPr>
                        <a:t>Genesis 11:26-32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6182">
                <a:tc>
                  <a:txBody>
                    <a:bodyPr/>
                    <a:lstStyle/>
                    <a:p>
                      <a:pPr algn="ctr" fontAlgn="b"/>
                      <a:r>
                        <a:rPr lang="en-AU" sz="1000" b="1" i="0" u="none" strike="noStrike">
                          <a:latin typeface="Arial Black" pitchFamily="34" charset="0"/>
                        </a:rPr>
                        <a:t>2052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AU" sz="1000" b="1" i="0" u="none" strike="noStrike">
                          <a:latin typeface="Arial Black" pitchFamily="34" charset="0"/>
                        </a:rPr>
                        <a:t>1,948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AU" sz="1000" b="1" i="0" u="none" strike="noStrike" dirty="0">
                          <a:latin typeface="Arial Black" pitchFamily="34" charset="0"/>
                        </a:rPr>
                        <a:t>Abraham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AU" sz="1000" b="1" i="0" u="none" strike="noStrike">
                          <a:latin typeface="Arial Black" pitchFamily="34"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AU" sz="1000" b="1" i="0" u="none" strike="noStrike">
                          <a:latin typeface="Arial Black" pitchFamily="34" charset="0"/>
                        </a:rPr>
                        <a:t>175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AU" sz="1000" b="1" i="0" u="none" strike="noStrike">
                          <a:latin typeface="Arial Black" pitchFamily="34" charset="0"/>
                        </a:rPr>
                        <a:t>Genesis 11:31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76182">
                <a:tc>
                  <a:txBody>
                    <a:bodyPr/>
                    <a:lstStyle/>
                    <a:p>
                      <a:pPr algn="ctr" fontAlgn="b"/>
                      <a:r>
                        <a:rPr lang="en-AU" sz="1000" b="1" i="0" u="none" strike="noStrike">
                          <a:latin typeface="Arial Black"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latin typeface="Arial Black"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dirty="0">
                          <a:latin typeface="Arial Black"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latin typeface="Arial Black"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latin typeface="Arial Black"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AU" sz="1000" b="1" i="0" u="none" strike="noStrike">
                          <a:latin typeface="Arial Black" pitchFamily="34" charset="0"/>
                        </a:rPr>
                        <a:t>Genesis 21:5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76182">
                <a:tc>
                  <a:txBody>
                    <a:bodyPr/>
                    <a:lstStyle/>
                    <a:p>
                      <a:pPr algn="ctr" fontAlgn="b"/>
                      <a:r>
                        <a:rPr lang="en-AU" sz="1000" b="1" i="0" u="none" strike="noStrike">
                          <a:latin typeface="Arial Black" pitchFamily="34" charset="0"/>
                        </a:rPr>
                        <a:t>1977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latin typeface="Arial Black" pitchFamily="34" charset="0"/>
                        </a:rPr>
                        <a:t>2,023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dirty="0">
                          <a:latin typeface="Arial Black" pitchFamily="34" charset="0"/>
                        </a:rPr>
                        <a:t>Leaves Ur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latin typeface="Arial Black"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latin typeface="Arial Black"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000" b="1" i="0" u="none" strike="noStrike">
                          <a:latin typeface="Arial Black" pitchFamily="34" charset="0"/>
                        </a:rPr>
                        <a:t>Genesis 12:4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36119">
                <a:tc>
                  <a:txBody>
                    <a:bodyPr/>
                    <a:lstStyle/>
                    <a:p>
                      <a:pPr algn="ctr" fontAlgn="b"/>
                      <a:r>
                        <a:rPr lang="en-AU" sz="1000" b="1" i="0" u="none" strike="noStrike">
                          <a:latin typeface="Arial Black" pitchFamily="34" charset="0"/>
                        </a:rPr>
                        <a:t>1977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latin typeface="Arial Black" pitchFamily="34" charset="0"/>
                        </a:rPr>
                        <a:t>2,023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dirty="0">
                          <a:latin typeface="Arial Black" pitchFamily="34" charset="0"/>
                        </a:rPr>
                        <a:t>430 Year Prophecy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latin typeface="Arial Black"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latin typeface="Arial Black"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000" b="1" i="0" u="none" strike="noStrike">
                          <a:latin typeface="Arial Black" pitchFamily="34" charset="0"/>
                        </a:rPr>
                        <a:t>Genesis 12:10,14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6182">
                <a:tc>
                  <a:txBody>
                    <a:bodyPr/>
                    <a:lstStyle/>
                    <a:p>
                      <a:pPr algn="ctr" fontAlgn="b"/>
                      <a:r>
                        <a:rPr lang="en-AU" sz="1000" b="1" i="0" u="none" strike="noStrike">
                          <a:latin typeface="Arial Black" pitchFamily="34" charset="0"/>
                        </a:rPr>
                        <a:t>1953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latin typeface="Arial Black" pitchFamily="34" charset="0"/>
                        </a:rPr>
                        <a:t>2,047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dirty="0">
                          <a:latin typeface="Arial Black" pitchFamily="34" charset="0"/>
                        </a:rPr>
                        <a:t>Sodom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latin typeface="Arial Black"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latin typeface="Arial Black"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000" b="1" i="0" u="none" strike="noStrike" dirty="0">
                          <a:latin typeface="Arial Black" pitchFamily="34" charset="0"/>
                        </a:rPr>
                        <a:t>Genesis 18:14-17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TextBox 2"/>
          <p:cNvSpPr txBox="1"/>
          <p:nvPr/>
        </p:nvSpPr>
        <p:spPr>
          <a:xfrm>
            <a:off x="0" y="142852"/>
            <a:ext cx="9144000" cy="369332"/>
          </a:xfrm>
          <a:prstGeom prst="rect">
            <a:avLst/>
          </a:prstGeom>
          <a:noFill/>
          <a:ln>
            <a:solidFill>
              <a:schemeClr val="tx1"/>
            </a:solidFill>
          </a:ln>
        </p:spPr>
        <p:txBody>
          <a:bodyPr wrap="square" rtlCol="0">
            <a:spAutoFit/>
          </a:bodyPr>
          <a:lstStyle/>
          <a:p>
            <a:pPr algn="ctr"/>
            <a:r>
              <a:rPr lang="en-AU" b="1" dirty="0" smtClean="0">
                <a:latin typeface="+mj-lt"/>
              </a:rPr>
              <a:t>Bible Chronology</a:t>
            </a:r>
            <a:endParaRPr lang="en-AU" b="1" dirty="0">
              <a:latin typeface="+mj-lt"/>
            </a:endParaRPr>
          </a:p>
        </p:txBody>
      </p:sp>
      <p:sp>
        <p:nvSpPr>
          <p:cNvPr id="5" name="TextBox 4"/>
          <p:cNvSpPr txBox="1"/>
          <p:nvPr/>
        </p:nvSpPr>
        <p:spPr>
          <a:xfrm>
            <a:off x="0" y="6286520"/>
            <a:ext cx="9144000" cy="369332"/>
          </a:xfrm>
          <a:prstGeom prst="rect">
            <a:avLst/>
          </a:prstGeom>
          <a:noFill/>
          <a:ln>
            <a:solidFill>
              <a:schemeClr val="tx1"/>
            </a:solidFill>
          </a:ln>
        </p:spPr>
        <p:txBody>
          <a:bodyPr wrap="square" rtlCol="0">
            <a:spAutoFit/>
          </a:bodyPr>
          <a:lstStyle/>
          <a:p>
            <a:pPr algn="ctr"/>
            <a:r>
              <a:rPr lang="en-AU" b="1" dirty="0" smtClean="0"/>
              <a:t>Noah To Abraham</a:t>
            </a:r>
            <a:endParaRPr lang="en-AU" b="1" dirty="0"/>
          </a:p>
        </p:txBody>
      </p:sp>
      <p:pic>
        <p:nvPicPr>
          <p:cNvPr id="40961" name="Picture 1" descr="G:\GapTheory\Photos\noah6.jpg"/>
          <p:cNvPicPr>
            <a:picLocks noChangeAspect="1" noChangeArrowheads="1"/>
          </p:cNvPicPr>
          <p:nvPr/>
        </p:nvPicPr>
        <p:blipFill>
          <a:blip r:embed="rId2"/>
          <a:srcRect/>
          <a:stretch>
            <a:fillRect/>
          </a:stretch>
        </p:blipFill>
        <p:spPr bwMode="auto">
          <a:xfrm>
            <a:off x="6215074" y="714356"/>
            <a:ext cx="2817806" cy="3343160"/>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642918"/>
          <a:ext cx="4929191" cy="5500732"/>
        </p:xfrm>
        <a:graphic>
          <a:graphicData uri="http://schemas.openxmlformats.org/drawingml/2006/table">
            <a:tbl>
              <a:tblPr/>
              <a:tblGrid>
                <a:gridCol w="785786"/>
                <a:gridCol w="785818"/>
                <a:gridCol w="1143008"/>
                <a:gridCol w="571504"/>
                <a:gridCol w="571504"/>
                <a:gridCol w="1071571"/>
              </a:tblGrid>
              <a:tr h="276664">
                <a:tc>
                  <a:txBody>
                    <a:bodyPr/>
                    <a:lstStyle/>
                    <a:p>
                      <a:pPr algn="ctr" fontAlgn="b"/>
                      <a:r>
                        <a:rPr lang="en-AU" sz="800" b="0" i="0" u="none" strike="noStrike" dirty="0">
                          <a:latin typeface="Arial Black" pitchFamily="34" charset="0"/>
                        </a:rPr>
                        <a:t>Year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AU" sz="800" b="0" i="0" u="none" strike="noStrike">
                          <a:latin typeface="Arial Black" pitchFamily="34" charset="0"/>
                        </a:rPr>
                        <a:t>Year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AU" sz="800" b="0" i="0" u="none" strike="noStrike" dirty="0">
                          <a:latin typeface="Arial Black" pitchFamily="34" charset="0"/>
                        </a:rPr>
                        <a:t>Name 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AU" sz="800" b="0" i="0" u="none" strike="noStrike">
                          <a:latin typeface="Arial Black" pitchFamily="34" charset="0"/>
                        </a:rPr>
                        <a:t>Age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AU" sz="800" b="0" i="0" u="none" strike="noStrike">
                          <a:latin typeface="Arial Black" pitchFamily="34" charset="0"/>
                        </a:rPr>
                        <a:t>Age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AU" sz="800" b="0" i="0" u="none" strike="noStrike">
                          <a:latin typeface="Arial Black" pitchFamily="34" charset="0"/>
                        </a:rPr>
                        <a:t>Bible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537054">
                <a:tc>
                  <a:txBody>
                    <a:bodyPr/>
                    <a:lstStyle/>
                    <a:p>
                      <a:pPr algn="ctr" fontAlgn="b"/>
                      <a:r>
                        <a:rPr lang="en-AU" sz="800" b="0" i="0" u="none" strike="noStrike">
                          <a:latin typeface="Arial Black" pitchFamily="34" charset="0"/>
                        </a:rPr>
                        <a:t>BC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AU" sz="800" b="0" i="0" u="none" strike="noStrike">
                          <a:latin typeface="Arial Black" pitchFamily="34" charset="0"/>
                        </a:rPr>
                        <a:t>From Creation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AU" sz="800" b="0" i="0" u="none" strike="noStrike" dirty="0">
                          <a:latin typeface="Arial Black" pitchFamily="34" charset="0"/>
                        </a:rPr>
                        <a:t>Event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AU" sz="800" b="0" i="0" u="none" strike="noStrike">
                          <a:latin typeface="Arial Black" pitchFamily="34" charset="0"/>
                        </a:rPr>
                        <a:t>Sons Birth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AU" sz="800" b="0" i="0" u="none" strike="noStrike">
                          <a:latin typeface="Arial Black" pitchFamily="34" charset="0"/>
                        </a:rPr>
                        <a:t>Death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AU" sz="800" b="0" i="0" u="none" strike="noStrike">
                          <a:latin typeface="Arial Black" pitchFamily="34" charset="0"/>
                        </a:rPr>
                        <a:t>Text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76664">
                <a:tc>
                  <a:txBody>
                    <a:bodyPr/>
                    <a:lstStyle/>
                    <a:p>
                      <a:pPr algn="ctr" fontAlgn="b"/>
                      <a:r>
                        <a:rPr lang="en-AU" sz="800" b="0" i="0" u="none" strike="noStrike">
                          <a:latin typeface="Arial Black" pitchFamily="34" charset="0"/>
                        </a:rPr>
                        <a:t>1952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AU" sz="800" b="0" i="0" u="none" strike="noStrike">
                          <a:latin typeface="Arial Black" pitchFamily="34" charset="0"/>
                        </a:rPr>
                        <a:t>2,048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AU" sz="800" b="0" i="0" u="none" strike="noStrike" dirty="0">
                          <a:latin typeface="Arial Black" pitchFamily="34" charset="0"/>
                        </a:rPr>
                        <a:t>Isaac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AU" sz="800" b="0" i="0" u="none" strike="noStrike">
                          <a:latin typeface="Arial Black" pitchFamily="34" charset="0"/>
                        </a:rPr>
                        <a:t>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AU" sz="800" b="0" i="0" u="none" strike="noStrike">
                          <a:latin typeface="Arial Black" pitchFamily="34" charset="0"/>
                        </a:rPr>
                        <a:t>180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AU" sz="800" b="0" i="0" u="none" strike="noStrike">
                          <a:latin typeface="Arial Black" pitchFamily="34" charset="0"/>
                        </a:rPr>
                        <a:t>Genesis 35:28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76664">
                <a:tc>
                  <a:txBody>
                    <a:bodyPr/>
                    <a:lstStyle/>
                    <a:p>
                      <a:pPr algn="ctr" fontAlgn="b"/>
                      <a:r>
                        <a:rPr lang="en-AU" sz="800" b="0" i="0" u="none" strike="noStrike">
                          <a:latin typeface="Arial Black"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AU" sz="800" b="0" i="0" u="none" strike="noStrike">
                          <a:latin typeface="Arial Black"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AU" sz="800" b="0" i="0" u="none" strike="noStrike" dirty="0">
                          <a:latin typeface="Arial Black"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AU" sz="800" b="0" i="0" u="none" strike="noStrike">
                          <a:latin typeface="Arial Black"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AU" sz="800" b="0" i="0" u="none" strike="noStrike">
                          <a:latin typeface="Arial Black"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AU" sz="800" b="0" i="0" u="none" strike="noStrike">
                          <a:latin typeface="Arial Black" pitchFamily="34" charset="0"/>
                        </a:rPr>
                        <a:t>Genesis 25:26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76664">
                <a:tc>
                  <a:txBody>
                    <a:bodyPr/>
                    <a:lstStyle/>
                    <a:p>
                      <a:pPr algn="ctr" fontAlgn="b"/>
                      <a:r>
                        <a:rPr lang="en-AU" sz="800" b="0" i="0" u="none" strike="noStrike">
                          <a:latin typeface="Arial Black" pitchFamily="34" charset="0"/>
                        </a:rPr>
                        <a:t>1892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AU" sz="800" b="0" i="0" u="none" strike="noStrike">
                          <a:latin typeface="Arial Black" pitchFamily="34" charset="0"/>
                        </a:rPr>
                        <a:t>2,108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AU" sz="800" b="0" i="0" u="none" strike="noStrike" dirty="0">
                          <a:latin typeface="Arial Black" pitchFamily="34" charset="0"/>
                        </a:rPr>
                        <a:t>Jacob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AU" sz="800" b="0" i="0" u="none" strike="noStrike">
                          <a:latin typeface="Arial Black" pitchFamily="34" charset="0"/>
                        </a:rPr>
                        <a:t>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AU" sz="800" b="0" i="0" u="none" strike="noStrike">
                          <a:latin typeface="Arial Black" pitchFamily="34" charset="0"/>
                        </a:rPr>
                        <a:t>147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AU" sz="800" b="0" i="0" u="none" strike="noStrike">
                          <a:latin typeface="Arial Black" pitchFamily="34" charset="0"/>
                        </a:rPr>
                        <a:t>Genesis 47:28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76664">
                <a:tc>
                  <a:txBody>
                    <a:bodyPr/>
                    <a:lstStyle/>
                    <a:p>
                      <a:pPr algn="ctr" fontAlgn="b"/>
                      <a:r>
                        <a:rPr lang="en-AU" sz="800" b="0" i="0" u="none" strike="noStrike">
                          <a:latin typeface="Arial Black"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AU" sz="800" b="0" i="0" u="none" strike="noStrike">
                          <a:latin typeface="Arial Black"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AU" sz="800" b="0" i="0" u="none" strike="noStrike" dirty="0">
                          <a:latin typeface="Arial Black"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AU" sz="800" b="0" i="0" u="none" strike="noStrike">
                          <a:latin typeface="Arial Black"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AU" sz="800" b="0" i="0" u="none" strike="noStrike">
                          <a:latin typeface="Arial Black"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AU" sz="800" b="0" i="0" u="none" strike="noStrike">
                          <a:latin typeface="Arial Black" pitchFamily="34" charset="0"/>
                        </a:rPr>
                        <a:t>Genesis 41:46,47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76664">
                <a:tc>
                  <a:txBody>
                    <a:bodyPr/>
                    <a:lstStyle/>
                    <a:p>
                      <a:pPr algn="ctr" fontAlgn="b"/>
                      <a:r>
                        <a:rPr lang="en-AU" sz="800" b="0" i="0" u="none" strike="noStrike">
                          <a:latin typeface="Arial Black" pitchFamily="34" charset="0"/>
                        </a:rPr>
                        <a:t>1801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AU" sz="800" b="0" i="0" u="none" strike="noStrike">
                          <a:latin typeface="Arial Black" pitchFamily="34" charset="0"/>
                        </a:rPr>
                        <a:t>2,199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AU" sz="800" b="0" i="0" u="none" strike="noStrike" dirty="0">
                          <a:latin typeface="Arial Black" pitchFamily="34" charset="0"/>
                        </a:rPr>
                        <a:t>Joseph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AU" sz="800" b="0" i="0" u="none" strike="noStrike">
                          <a:latin typeface="Arial Black" pitchFamily="34" charset="0"/>
                        </a:rPr>
                        <a:t>110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AU" sz="800" b="0" i="0" u="none" strike="noStrike">
                          <a:latin typeface="Arial Black"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AU" sz="800" b="0" i="0" u="none" strike="noStrike">
                          <a:latin typeface="Arial Black" pitchFamily="34" charset="0"/>
                        </a:rPr>
                        <a:t>Genesis 47:9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76664">
                <a:tc>
                  <a:txBody>
                    <a:bodyPr/>
                    <a:lstStyle/>
                    <a:p>
                      <a:pPr algn="ctr" fontAlgn="b"/>
                      <a:r>
                        <a:rPr lang="en-AU" sz="800" b="0" i="0" u="none" strike="noStrike">
                          <a:latin typeface="Arial Black"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AU" sz="800" b="0" i="0" u="none" strike="noStrike">
                          <a:latin typeface="Arial Black"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AU" sz="800" b="0" i="0" u="none" strike="noStrike" dirty="0">
                          <a:latin typeface="Arial Black"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AU" sz="800" b="0" i="0" u="none" strike="noStrike" dirty="0">
                          <a:latin typeface="Arial Black"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AU" sz="800" b="0" i="0" u="none" strike="noStrike">
                          <a:latin typeface="Arial Black"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AU" sz="800" b="0" i="0" u="none" strike="noStrike">
                          <a:latin typeface="Arial Black" pitchFamily="34" charset="0"/>
                        </a:rPr>
                        <a:t>Genesis 50:26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76664">
                <a:tc>
                  <a:txBody>
                    <a:bodyPr/>
                    <a:lstStyle/>
                    <a:p>
                      <a:pPr algn="ctr" fontAlgn="b"/>
                      <a:r>
                        <a:rPr lang="en-AU" sz="800" b="0" i="0" u="none" strike="noStrike">
                          <a:latin typeface="Arial Black"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AU" sz="800" b="0" i="0" u="none" strike="noStrike">
                          <a:latin typeface="Arial Black"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AU" sz="800" b="0" i="0" u="none" strike="noStrike" dirty="0">
                          <a:latin typeface="Arial Black"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AU" sz="800" b="0" i="0" u="none" strike="noStrike">
                          <a:latin typeface="Arial Black"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AU" sz="800" b="0" i="0" u="none" strike="noStrike" dirty="0">
                          <a:latin typeface="Arial Black"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AU" sz="800" b="0" i="0" u="none" strike="noStrike">
                          <a:latin typeface="Arial Black" pitchFamily="34" charset="0"/>
                        </a:rPr>
                        <a:t>Genesis 45:6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76664">
                <a:tc>
                  <a:txBody>
                    <a:bodyPr/>
                    <a:lstStyle/>
                    <a:p>
                      <a:pPr algn="ctr" fontAlgn="b"/>
                      <a:r>
                        <a:rPr lang="en-AU" sz="800" b="0" i="0" u="none" strike="noStrike">
                          <a:latin typeface="Arial Black" pitchFamily="34" charset="0"/>
                        </a:rPr>
                        <a:t>1762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800" b="0" i="0" u="none" strike="noStrike">
                          <a:latin typeface="Arial Black" pitchFamily="34" charset="0"/>
                        </a:rPr>
                        <a:t>2,238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800" b="0" i="0" u="none" strike="noStrike" dirty="0">
                          <a:latin typeface="Arial Black" pitchFamily="34" charset="0"/>
                        </a:rPr>
                        <a:t>Israel In Egypt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800" b="0" i="0" u="none" strike="noStrike">
                          <a:latin typeface="Arial Black"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800" b="0" i="0" u="none" strike="noStrike">
                          <a:latin typeface="Arial Black"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800" b="0" i="0" u="none" strike="noStrike">
                          <a:latin typeface="Arial Black" pitchFamily="34" charset="0"/>
                        </a:rPr>
                        <a:t>Genesis 46:1-4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6664">
                <a:tc>
                  <a:txBody>
                    <a:bodyPr/>
                    <a:lstStyle/>
                    <a:p>
                      <a:pPr algn="ctr" fontAlgn="b"/>
                      <a:r>
                        <a:rPr lang="en-AU" sz="800" b="0" i="0" u="none" strike="noStrike">
                          <a:latin typeface="Arial Black" pitchFamily="34" charset="0"/>
                        </a:rPr>
                        <a:t>1745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800" b="0" i="0" u="none" strike="noStrike">
                          <a:latin typeface="Arial Black" pitchFamily="34" charset="0"/>
                        </a:rPr>
                        <a:t>2,255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800" b="0" i="0" u="none" strike="noStrike" dirty="0">
                          <a:latin typeface="Arial Black" pitchFamily="34" charset="0"/>
                        </a:rPr>
                        <a:t>Jacob Died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800" b="0" i="0" u="none" strike="noStrike">
                          <a:latin typeface="Arial Black"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800" b="0" i="0" u="none" strike="noStrike">
                          <a:latin typeface="Arial Black"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800" b="0" i="0" u="none" strike="noStrike">
                          <a:latin typeface="Arial Black" pitchFamily="34" charset="0"/>
                        </a:rPr>
                        <a:t>Genesis 49:33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6664">
                <a:tc>
                  <a:txBody>
                    <a:bodyPr/>
                    <a:lstStyle/>
                    <a:p>
                      <a:pPr algn="ctr" fontAlgn="b"/>
                      <a:r>
                        <a:rPr lang="en-AU" sz="800" b="0" i="0" u="none" strike="noStrike">
                          <a:latin typeface="Arial Black" pitchFamily="34" charset="0"/>
                        </a:rPr>
                        <a:t>1627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AU" sz="800" b="0" i="0" u="none" strike="noStrike">
                          <a:latin typeface="Arial Black" pitchFamily="34" charset="0"/>
                        </a:rPr>
                        <a:t>2,373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AU" sz="800" b="0" i="0" u="none" strike="noStrike" dirty="0">
                          <a:latin typeface="Arial Black" pitchFamily="34" charset="0"/>
                        </a:rPr>
                        <a:t>Moses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AU" sz="800" b="0" i="0" u="none" strike="noStrike">
                          <a:latin typeface="Arial Black"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AU" sz="800" b="0" i="0" u="none" strike="noStrike">
                          <a:latin typeface="Arial Black" pitchFamily="34" charset="0"/>
                        </a:rPr>
                        <a:t>120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AU" sz="800" b="0" i="0" u="none" strike="noStrike">
                          <a:latin typeface="Arial Black" pitchFamily="34" charset="0"/>
                        </a:rPr>
                        <a:t>Exodus 6:20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76664">
                <a:tc>
                  <a:txBody>
                    <a:bodyPr/>
                    <a:lstStyle/>
                    <a:p>
                      <a:pPr algn="ctr" fontAlgn="b"/>
                      <a:r>
                        <a:rPr lang="en-AU" sz="800" b="0" i="0" u="none" strike="noStrike">
                          <a:latin typeface="Arial Black"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AU" sz="800" b="0" i="0" u="none" strike="noStrike">
                          <a:latin typeface="Arial Black"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AU" sz="800" b="0" i="0" u="none" strike="noStrike" dirty="0">
                          <a:latin typeface="Arial Black"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AU" sz="800" b="0" i="0" u="none" strike="noStrike">
                          <a:latin typeface="Arial Black"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AU" sz="800" b="0" i="0" u="none" strike="noStrike">
                          <a:latin typeface="Arial Black"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AU" sz="800" b="0" i="0" u="none" strike="noStrike">
                          <a:latin typeface="Arial Black" pitchFamily="34" charset="0"/>
                        </a:rPr>
                        <a:t>Deuteronomy 34:7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76664">
                <a:tc>
                  <a:txBody>
                    <a:bodyPr/>
                    <a:lstStyle/>
                    <a:p>
                      <a:pPr algn="ctr" fontAlgn="b"/>
                      <a:r>
                        <a:rPr lang="en-AU" sz="800" b="0" i="0" u="none" strike="noStrike">
                          <a:latin typeface="Arial Black"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AU" sz="800" b="0" i="0" u="none" strike="noStrike">
                          <a:latin typeface="Arial Black"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AU" sz="800" b="0" i="0" u="none" strike="noStrike" dirty="0">
                          <a:latin typeface="Arial Black"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AU" sz="800" b="0" i="0" u="none" strike="noStrike">
                          <a:latin typeface="Arial Black"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AU" sz="800" b="0" i="0" u="none" strike="noStrike">
                          <a:latin typeface="Arial Black"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AU" sz="800" b="0" i="0" u="none" strike="noStrike">
                          <a:latin typeface="Arial Black" pitchFamily="34" charset="0"/>
                        </a:rPr>
                        <a:t>Acts 7:23,30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76664">
                <a:tc>
                  <a:txBody>
                    <a:bodyPr/>
                    <a:lstStyle/>
                    <a:p>
                      <a:pPr algn="ctr" fontAlgn="b"/>
                      <a:r>
                        <a:rPr lang="en-AU" sz="800" b="0" i="0" u="none" strike="noStrike">
                          <a:latin typeface="Arial Black" pitchFamily="34" charset="0"/>
                        </a:rPr>
                        <a:t>1547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AU" sz="800" b="0" i="0" u="none" strike="noStrike">
                          <a:latin typeface="Arial Black" pitchFamily="34" charset="0"/>
                        </a:rPr>
                        <a:t>2,453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AU" sz="800" b="0" i="0" u="none" strike="noStrike" dirty="0">
                          <a:latin typeface="Arial Black" pitchFamily="34" charset="0"/>
                        </a:rPr>
                        <a:t>EXODUS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AU" sz="800" b="0" i="0" u="none" strike="noStrike">
                          <a:latin typeface="Arial Black"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AU" sz="800" b="0" i="0" u="none" strike="noStrike">
                          <a:latin typeface="Arial Black"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AU" sz="800" b="0" i="0" u="none" strike="noStrike">
                          <a:latin typeface="Arial Black" pitchFamily="34" charset="0"/>
                        </a:rPr>
                        <a:t>Exodus 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76664">
                <a:tc>
                  <a:txBody>
                    <a:bodyPr/>
                    <a:lstStyle/>
                    <a:p>
                      <a:pPr algn="ctr" fontAlgn="b"/>
                      <a:r>
                        <a:rPr lang="en-AU" sz="800" b="0" i="0" u="none" strike="noStrike">
                          <a:latin typeface="Arial Black"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AU" sz="800" b="0" i="0" u="none" strike="noStrike">
                          <a:latin typeface="Arial Black"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AU" sz="800" b="0" i="0" u="none" strike="noStrike" dirty="0">
                          <a:latin typeface="Arial Black"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AU" sz="800" b="0" i="0" u="none" strike="noStrike">
                          <a:latin typeface="Arial Black"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AU" sz="800" b="0" i="0" u="none" strike="noStrike">
                          <a:latin typeface="Arial Black"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AU" sz="800" b="0" i="0" u="none" strike="noStrike">
                          <a:latin typeface="Arial Black" pitchFamily="34" charset="0"/>
                        </a:rPr>
                        <a:t>Exodus 12:40,41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537054">
                <a:tc>
                  <a:txBody>
                    <a:bodyPr/>
                    <a:lstStyle/>
                    <a:p>
                      <a:pPr algn="ctr" fontAlgn="b"/>
                      <a:r>
                        <a:rPr lang="en-AU" sz="800" b="0" i="0" u="none" strike="noStrike">
                          <a:latin typeface="Arial Black" pitchFamily="34" charset="0"/>
                        </a:rPr>
                        <a:t>1547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800" b="0" i="0" u="none" strike="noStrike">
                          <a:latin typeface="Arial Black" pitchFamily="34" charset="0"/>
                        </a:rPr>
                        <a:t>2,453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800" b="0" i="0" u="none" strike="noStrike" dirty="0" smtClean="0">
                          <a:latin typeface="Arial Black" pitchFamily="34" charset="0"/>
                        </a:rPr>
                        <a:t>10 </a:t>
                      </a:r>
                      <a:r>
                        <a:rPr lang="en-AU" sz="800" b="0" i="0" u="none" strike="noStrike" dirty="0">
                          <a:latin typeface="Arial Black" pitchFamily="34" charset="0"/>
                        </a:rPr>
                        <a:t>Commandments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800" b="0" i="0" u="none" strike="noStrike">
                          <a:latin typeface="Arial Black"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800" b="0" i="0" u="none" strike="noStrike">
                          <a:latin typeface="Arial Black"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800" b="0" i="0" u="none" strike="noStrike">
                          <a:latin typeface="Arial Black" pitchFamily="34" charset="0"/>
                        </a:rPr>
                        <a:t>Exodus 20:1-17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6664">
                <a:tc>
                  <a:txBody>
                    <a:bodyPr/>
                    <a:lstStyle/>
                    <a:p>
                      <a:pPr algn="ctr" fontAlgn="b"/>
                      <a:r>
                        <a:rPr lang="en-AU" sz="800" b="0" i="0" u="none" strike="noStrike">
                          <a:latin typeface="Arial Black" pitchFamily="34" charset="0"/>
                        </a:rPr>
                        <a:t>1507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800" b="0" i="0" u="none" strike="noStrike">
                          <a:latin typeface="Arial Black" pitchFamily="34" charset="0"/>
                        </a:rPr>
                        <a:t>2,493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800" b="0" i="0" u="none" strike="noStrike" dirty="0">
                          <a:latin typeface="Arial Black" pitchFamily="34" charset="0"/>
                        </a:rPr>
                        <a:t>Promised Land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800" b="0" i="0" u="none" strike="noStrike">
                          <a:latin typeface="Arial Black"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800" b="0" i="0" u="none" strike="noStrike">
                          <a:latin typeface="Arial Black"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800" b="0" i="0" u="none" strike="noStrike" dirty="0">
                          <a:latin typeface="Arial Black" pitchFamily="34" charset="0"/>
                        </a:rPr>
                        <a:t>Deuteronomy 29:5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TextBox 2"/>
          <p:cNvSpPr txBox="1"/>
          <p:nvPr/>
        </p:nvSpPr>
        <p:spPr>
          <a:xfrm>
            <a:off x="0" y="142852"/>
            <a:ext cx="9144000" cy="369332"/>
          </a:xfrm>
          <a:prstGeom prst="rect">
            <a:avLst/>
          </a:prstGeom>
          <a:noFill/>
          <a:ln>
            <a:solidFill>
              <a:schemeClr val="tx1"/>
            </a:solidFill>
          </a:ln>
        </p:spPr>
        <p:txBody>
          <a:bodyPr wrap="square" rtlCol="0">
            <a:spAutoFit/>
          </a:bodyPr>
          <a:lstStyle/>
          <a:p>
            <a:pPr algn="ctr"/>
            <a:r>
              <a:rPr lang="en-AU" b="1" dirty="0" smtClean="0">
                <a:latin typeface="+mj-lt"/>
              </a:rPr>
              <a:t>Bible Chronology</a:t>
            </a:r>
            <a:endParaRPr lang="en-AU" b="1" dirty="0">
              <a:latin typeface="+mj-lt"/>
            </a:endParaRPr>
          </a:p>
        </p:txBody>
      </p:sp>
      <p:sp>
        <p:nvSpPr>
          <p:cNvPr id="5" name="TextBox 4"/>
          <p:cNvSpPr txBox="1"/>
          <p:nvPr/>
        </p:nvSpPr>
        <p:spPr>
          <a:xfrm>
            <a:off x="0" y="6286520"/>
            <a:ext cx="9144000" cy="369332"/>
          </a:xfrm>
          <a:prstGeom prst="rect">
            <a:avLst/>
          </a:prstGeom>
          <a:noFill/>
          <a:ln>
            <a:solidFill>
              <a:schemeClr val="tx1"/>
            </a:solidFill>
          </a:ln>
        </p:spPr>
        <p:txBody>
          <a:bodyPr wrap="square" rtlCol="0">
            <a:spAutoFit/>
          </a:bodyPr>
          <a:lstStyle/>
          <a:p>
            <a:pPr algn="ctr"/>
            <a:r>
              <a:rPr lang="en-AU" b="1" dirty="0" smtClean="0"/>
              <a:t>Isaac To Moses</a:t>
            </a:r>
            <a:endParaRPr lang="en-AU" b="1" dirty="0"/>
          </a:p>
        </p:txBody>
      </p:sp>
      <p:pic>
        <p:nvPicPr>
          <p:cNvPr id="39937" name="Picture 1" descr="G:\GapTheory\Photos\Abraham.jpg"/>
          <p:cNvPicPr>
            <a:picLocks noChangeAspect="1" noChangeArrowheads="1"/>
          </p:cNvPicPr>
          <p:nvPr/>
        </p:nvPicPr>
        <p:blipFill>
          <a:blip r:embed="rId3"/>
          <a:srcRect/>
          <a:stretch>
            <a:fillRect/>
          </a:stretch>
        </p:blipFill>
        <p:spPr bwMode="auto">
          <a:xfrm>
            <a:off x="5214941" y="642918"/>
            <a:ext cx="3595873" cy="3214710"/>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42852"/>
            <a:ext cx="9144000" cy="369332"/>
          </a:xfrm>
          <a:prstGeom prst="rect">
            <a:avLst/>
          </a:prstGeom>
          <a:noFill/>
          <a:ln>
            <a:solidFill>
              <a:schemeClr val="tx1"/>
            </a:solidFill>
          </a:ln>
        </p:spPr>
        <p:txBody>
          <a:bodyPr wrap="square" rtlCol="0">
            <a:spAutoFit/>
          </a:bodyPr>
          <a:lstStyle/>
          <a:p>
            <a:pPr algn="ctr"/>
            <a:r>
              <a:rPr lang="en-AU" b="1" dirty="0" smtClean="0">
                <a:latin typeface="+mj-lt"/>
              </a:rPr>
              <a:t>Bible Chronology</a:t>
            </a:r>
            <a:endParaRPr lang="en-AU" b="1" dirty="0">
              <a:latin typeface="+mj-lt"/>
            </a:endParaRPr>
          </a:p>
        </p:txBody>
      </p:sp>
      <p:sp>
        <p:nvSpPr>
          <p:cNvPr id="5" name="TextBox 4"/>
          <p:cNvSpPr txBox="1"/>
          <p:nvPr/>
        </p:nvSpPr>
        <p:spPr>
          <a:xfrm>
            <a:off x="0" y="6357958"/>
            <a:ext cx="9144000" cy="369332"/>
          </a:xfrm>
          <a:prstGeom prst="rect">
            <a:avLst/>
          </a:prstGeom>
          <a:noFill/>
          <a:ln>
            <a:solidFill>
              <a:schemeClr val="tx1"/>
            </a:solidFill>
          </a:ln>
        </p:spPr>
        <p:txBody>
          <a:bodyPr wrap="square" rtlCol="0">
            <a:spAutoFit/>
          </a:bodyPr>
          <a:lstStyle/>
          <a:p>
            <a:pPr algn="ctr"/>
            <a:r>
              <a:rPr lang="en-AU" b="1" dirty="0" smtClean="0"/>
              <a:t>Joshua To Solomon</a:t>
            </a:r>
            <a:endParaRPr lang="en-AU" b="1" dirty="0"/>
          </a:p>
        </p:txBody>
      </p:sp>
      <p:graphicFrame>
        <p:nvGraphicFramePr>
          <p:cNvPr id="7" name="Table 6"/>
          <p:cNvGraphicFramePr>
            <a:graphicFrameLocks noGrp="1"/>
          </p:cNvGraphicFramePr>
          <p:nvPr/>
        </p:nvGraphicFramePr>
        <p:xfrm>
          <a:off x="214282" y="714356"/>
          <a:ext cx="5500423" cy="5643594"/>
        </p:xfrm>
        <a:graphic>
          <a:graphicData uri="http://schemas.openxmlformats.org/drawingml/2006/table">
            <a:tbl>
              <a:tblPr/>
              <a:tblGrid>
                <a:gridCol w="2854216"/>
                <a:gridCol w="505544"/>
                <a:gridCol w="505544"/>
                <a:gridCol w="505544"/>
                <a:gridCol w="624031"/>
                <a:gridCol w="505544"/>
              </a:tblGrid>
              <a:tr h="171018">
                <a:tc>
                  <a:txBody>
                    <a:bodyPr/>
                    <a:lstStyle/>
                    <a:p>
                      <a:pPr algn="ctr" fontAlgn="b"/>
                      <a:r>
                        <a:rPr lang="en-AU" sz="1000" b="1" i="0" u="sng" strike="noStrike" dirty="0">
                          <a:solidFill>
                            <a:srgbClr val="000000"/>
                          </a:solidFill>
                          <a:latin typeface="Calibri"/>
                        </a:rPr>
                        <a:t>Epoch</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sng" strike="noStrike">
                          <a:solidFill>
                            <a:srgbClr val="000000"/>
                          </a:solidFill>
                          <a:latin typeface="Calibri"/>
                        </a:rPr>
                        <a:t>300</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sng" strike="noStrike">
                          <a:solidFill>
                            <a:srgbClr val="000000"/>
                          </a:solidFill>
                          <a:latin typeface="Calibri"/>
                        </a:rPr>
                        <a:t>450</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sng" strike="noStrike">
                          <a:solidFill>
                            <a:srgbClr val="000000"/>
                          </a:solidFill>
                          <a:latin typeface="Calibri"/>
                        </a:rPr>
                        <a:t>480</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sng" strike="noStrike">
                          <a:solidFill>
                            <a:srgbClr val="000000"/>
                          </a:solidFill>
                          <a:latin typeface="Calibri"/>
                        </a:rPr>
                        <a:t>Servitude</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sng" strike="noStrike">
                          <a:solidFill>
                            <a:srgbClr val="000000"/>
                          </a:solidFill>
                          <a:latin typeface="Calibri"/>
                        </a:rPr>
                        <a:t>Total</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018">
                <a:tc>
                  <a:txBody>
                    <a:bodyPr/>
                    <a:lstStyle/>
                    <a:p>
                      <a:pPr algn="l" fontAlgn="b"/>
                      <a:r>
                        <a:rPr lang="en-AU" sz="1000" b="1" i="0" u="none" strike="noStrike">
                          <a:solidFill>
                            <a:srgbClr val="000000"/>
                          </a:solidFill>
                          <a:latin typeface="Calibri"/>
                        </a:rPr>
                        <a:t>1. Wilderness Period (Exodus-Kadesh, 1 year.</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 </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 </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 </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 </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 </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018">
                <a:tc>
                  <a:txBody>
                    <a:bodyPr/>
                    <a:lstStyle/>
                    <a:p>
                      <a:pPr algn="l" fontAlgn="b"/>
                      <a:r>
                        <a:rPr lang="en-AU" sz="1000" b="1" i="0" u="none" strike="noStrike">
                          <a:solidFill>
                            <a:srgbClr val="000000"/>
                          </a:solidFill>
                          <a:latin typeface="Calibri"/>
                        </a:rPr>
                        <a:t>    Numbers 10:11, 12; 13:26; </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 </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 </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 </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 </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 </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018">
                <a:tc>
                  <a:txBody>
                    <a:bodyPr/>
                    <a:lstStyle/>
                    <a:p>
                      <a:pPr algn="l" fontAlgn="b"/>
                      <a:r>
                        <a:rPr lang="en-AU" sz="1000" b="1" i="0" u="none" strike="noStrike">
                          <a:solidFill>
                            <a:srgbClr val="000000"/>
                          </a:solidFill>
                          <a:latin typeface="Calibri"/>
                        </a:rPr>
                        <a:t>    Kadesh-Zered, 38 years. Deuteronomy 2:14:</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 </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 </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 </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 </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 </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018">
                <a:tc>
                  <a:txBody>
                    <a:bodyPr/>
                    <a:lstStyle/>
                    <a:p>
                      <a:pPr algn="l" fontAlgn="b"/>
                      <a:r>
                        <a:rPr lang="en-AU" sz="1000" b="1" i="0" u="none" strike="noStrike">
                          <a:solidFill>
                            <a:srgbClr val="000000"/>
                          </a:solidFill>
                          <a:latin typeface="Calibri"/>
                        </a:rPr>
                        <a:t>    Zered-Entry, l year. Deuteronomy 2.</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1</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 </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40</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 </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40</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018">
                <a:tc>
                  <a:txBody>
                    <a:bodyPr/>
                    <a:lstStyle/>
                    <a:p>
                      <a:pPr algn="l" fontAlgn="b"/>
                      <a:r>
                        <a:rPr lang="en-AU" sz="1000" b="1" i="0" u="none" strike="noStrike">
                          <a:solidFill>
                            <a:srgbClr val="000000"/>
                          </a:solidFill>
                          <a:latin typeface="Calibri"/>
                        </a:rPr>
                        <a:t>2. Conquest of Canaan</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6</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 </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6</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 </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6</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018">
                <a:tc>
                  <a:txBody>
                    <a:bodyPr/>
                    <a:lstStyle/>
                    <a:p>
                      <a:pPr algn="l" fontAlgn="b"/>
                      <a:r>
                        <a:rPr lang="en-AU" sz="1000" b="1" i="0" u="none" strike="noStrike">
                          <a:solidFill>
                            <a:srgbClr val="000000"/>
                          </a:solidFill>
                          <a:latin typeface="Calibri"/>
                        </a:rPr>
                        <a:t>3. From the division of land to Sushan servitude.</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14</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 </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14</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 </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14</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018">
                <a:tc>
                  <a:txBody>
                    <a:bodyPr/>
                    <a:lstStyle/>
                    <a:p>
                      <a:pPr algn="l" fontAlgn="b"/>
                      <a:r>
                        <a:rPr lang="en-AU" sz="1000" b="1" i="0" u="none" strike="noStrike">
                          <a:solidFill>
                            <a:srgbClr val="000000"/>
                          </a:solidFill>
                          <a:latin typeface="Calibri"/>
                        </a:rPr>
                        <a:t>4. First servitude under Cushan (Judges 3:8)</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8</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8</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 </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8</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8</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018">
                <a:tc>
                  <a:txBody>
                    <a:bodyPr/>
                    <a:lstStyle/>
                    <a:p>
                      <a:pPr algn="l" fontAlgn="b"/>
                      <a:r>
                        <a:rPr lang="en-AU" sz="1000" b="1" i="0" u="none" strike="noStrike">
                          <a:solidFill>
                            <a:srgbClr val="000000"/>
                          </a:solidFill>
                          <a:latin typeface="Calibri"/>
                        </a:rPr>
                        <a:t>5. Rest under Othniel (Judges 3:11)</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40</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40</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40</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 </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40</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018">
                <a:tc>
                  <a:txBody>
                    <a:bodyPr/>
                    <a:lstStyle/>
                    <a:p>
                      <a:pPr algn="l" fontAlgn="b"/>
                      <a:r>
                        <a:rPr lang="en-AU" sz="1000" b="1" i="0" u="none" strike="noStrike">
                          <a:solidFill>
                            <a:srgbClr val="000000"/>
                          </a:solidFill>
                          <a:latin typeface="Calibri"/>
                        </a:rPr>
                        <a:t>6. Second servitude under Eglon (Judges 3:14)</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18</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18</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 </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18</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18</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018">
                <a:tc>
                  <a:txBody>
                    <a:bodyPr/>
                    <a:lstStyle/>
                    <a:p>
                      <a:pPr algn="l" fontAlgn="b"/>
                      <a:r>
                        <a:rPr lang="en-AU" sz="1000" b="1" i="0" u="none" strike="noStrike">
                          <a:solidFill>
                            <a:srgbClr val="000000"/>
                          </a:solidFill>
                          <a:latin typeface="Calibri"/>
                        </a:rPr>
                        <a:t>7. Rest under Ehud (Judges 3:30)</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80</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80</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80</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 </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80</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018">
                <a:tc>
                  <a:txBody>
                    <a:bodyPr/>
                    <a:lstStyle/>
                    <a:p>
                      <a:pPr algn="l" fontAlgn="b"/>
                      <a:r>
                        <a:rPr lang="en-AU" sz="1000" b="1" i="0" u="none" strike="noStrike">
                          <a:solidFill>
                            <a:srgbClr val="000000"/>
                          </a:solidFill>
                          <a:latin typeface="Calibri"/>
                        </a:rPr>
                        <a:t>8. Third servitude under Jabin (Shamgar, Judges 3:31)</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29</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20</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 </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20</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20</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018">
                <a:tc>
                  <a:txBody>
                    <a:bodyPr/>
                    <a:lstStyle/>
                    <a:p>
                      <a:pPr algn="l" fontAlgn="b"/>
                      <a:r>
                        <a:rPr lang="en-AU" sz="1000" b="1" i="0" u="none" strike="noStrike">
                          <a:solidFill>
                            <a:srgbClr val="000000"/>
                          </a:solidFill>
                          <a:latin typeface="Calibri"/>
                        </a:rPr>
                        <a:t>9. Rest under Barak (Judges 5:31)</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40</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40</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40</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 </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40</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018">
                <a:tc>
                  <a:txBody>
                    <a:bodyPr/>
                    <a:lstStyle/>
                    <a:p>
                      <a:pPr algn="l" fontAlgn="b"/>
                      <a:r>
                        <a:rPr lang="en-AU" sz="1000" b="1" i="0" u="none" strike="noStrike">
                          <a:solidFill>
                            <a:srgbClr val="000000"/>
                          </a:solidFill>
                          <a:latin typeface="Calibri"/>
                        </a:rPr>
                        <a:t>10. Fourth servitude under Midian (Judges 6: 1)</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7</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7</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 </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7</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7</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018">
                <a:tc>
                  <a:txBody>
                    <a:bodyPr/>
                    <a:lstStyle/>
                    <a:p>
                      <a:pPr algn="l" fontAlgn="b"/>
                      <a:r>
                        <a:rPr lang="en-AU" sz="1000" b="1" i="0" u="none" strike="noStrike">
                          <a:solidFill>
                            <a:srgbClr val="000000"/>
                          </a:solidFill>
                          <a:latin typeface="Calibri"/>
                        </a:rPr>
                        <a:t>11. Rest under Gideon (Judges 8:28)</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40</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40</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40</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 </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40</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018">
                <a:tc>
                  <a:txBody>
                    <a:bodyPr/>
                    <a:lstStyle/>
                    <a:p>
                      <a:pPr algn="l" fontAlgn="b"/>
                      <a:r>
                        <a:rPr lang="en-AU" sz="1000" b="1" i="0" u="none" strike="noStrike">
                          <a:solidFill>
                            <a:srgbClr val="000000"/>
                          </a:solidFill>
                          <a:latin typeface="Calibri"/>
                        </a:rPr>
                        <a:t>12. Usurpation by Abimelich (Judges 9:22)</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3</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3</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 </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3</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3</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018">
                <a:tc>
                  <a:txBody>
                    <a:bodyPr/>
                    <a:lstStyle/>
                    <a:p>
                      <a:pPr algn="l" fontAlgn="b"/>
                      <a:r>
                        <a:rPr lang="en-AU" sz="1000" b="1" i="0" u="none" strike="noStrike">
                          <a:solidFill>
                            <a:srgbClr val="000000"/>
                          </a:solidFill>
                          <a:latin typeface="Calibri"/>
                        </a:rPr>
                        <a:t>13. Judgeship of Tola (Judges 10:2)</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23</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23</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23</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 </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23</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018">
                <a:tc>
                  <a:txBody>
                    <a:bodyPr/>
                    <a:lstStyle/>
                    <a:p>
                      <a:pPr algn="l" fontAlgn="b"/>
                      <a:r>
                        <a:rPr lang="en-AU" sz="1000" b="1" i="0" u="none" strike="noStrike">
                          <a:solidFill>
                            <a:srgbClr val="000000"/>
                          </a:solidFill>
                          <a:latin typeface="Calibri"/>
                        </a:rPr>
                        <a:t>14. 300 years of conquest (Judges 11:20)</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300</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 </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 </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 </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 </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018">
                <a:tc>
                  <a:txBody>
                    <a:bodyPr/>
                    <a:lstStyle/>
                    <a:p>
                      <a:pPr algn="l" fontAlgn="b"/>
                      <a:r>
                        <a:rPr lang="en-AU" sz="1000" b="1" i="0" u="none" strike="noStrike">
                          <a:solidFill>
                            <a:srgbClr val="000000"/>
                          </a:solidFill>
                          <a:latin typeface="Calibri"/>
                        </a:rPr>
                        <a:t>15. Judgeship of Jair (Judges 10:3-8.)</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 </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22</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222</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 </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22</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018">
                <a:tc>
                  <a:txBody>
                    <a:bodyPr/>
                    <a:lstStyle/>
                    <a:p>
                      <a:pPr algn="l" fontAlgn="b"/>
                      <a:r>
                        <a:rPr lang="en-AU" sz="1000" b="1" i="0" u="none" strike="noStrike">
                          <a:solidFill>
                            <a:srgbClr val="000000"/>
                          </a:solidFill>
                          <a:latin typeface="Calibri"/>
                        </a:rPr>
                        <a:t>16. Fifth servitude under Ammon (Judges 10:8)</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 </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18</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 </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18</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18</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018">
                <a:tc>
                  <a:txBody>
                    <a:bodyPr/>
                    <a:lstStyle/>
                    <a:p>
                      <a:pPr algn="l" fontAlgn="b"/>
                      <a:r>
                        <a:rPr lang="en-AU" sz="1000" b="1" i="0" u="none" strike="noStrike">
                          <a:solidFill>
                            <a:srgbClr val="000000"/>
                          </a:solidFill>
                          <a:latin typeface="Calibri"/>
                        </a:rPr>
                        <a:t>17. Judgeship of Jephthah (Judges 12:7)</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 </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6</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6</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 </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6</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018">
                <a:tc>
                  <a:txBody>
                    <a:bodyPr/>
                    <a:lstStyle/>
                    <a:p>
                      <a:pPr algn="l" fontAlgn="b"/>
                      <a:r>
                        <a:rPr lang="en-AU" sz="1000" b="1" i="0" u="none" strike="noStrike">
                          <a:solidFill>
                            <a:srgbClr val="000000"/>
                          </a:solidFill>
                          <a:latin typeface="Calibri"/>
                        </a:rPr>
                        <a:t>18. Judgeship of lbzan (Judges 12:9)</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 </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7</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7</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 </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7</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018">
                <a:tc>
                  <a:txBody>
                    <a:bodyPr/>
                    <a:lstStyle/>
                    <a:p>
                      <a:pPr algn="l" fontAlgn="b"/>
                      <a:r>
                        <a:rPr lang="en-AU" sz="1000" b="1" i="0" u="none" strike="noStrike">
                          <a:solidFill>
                            <a:srgbClr val="000000"/>
                          </a:solidFill>
                          <a:latin typeface="Calibri"/>
                        </a:rPr>
                        <a:t>19. Judgeship of Eton (Judges 12: 11)</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 </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10</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10</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 </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10</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018">
                <a:tc>
                  <a:txBody>
                    <a:bodyPr/>
                    <a:lstStyle/>
                    <a:p>
                      <a:pPr algn="l" fontAlgn="b"/>
                      <a:r>
                        <a:rPr lang="en-AU" sz="1000" b="1" i="0" u="none" strike="noStrike">
                          <a:solidFill>
                            <a:srgbClr val="000000"/>
                          </a:solidFill>
                          <a:latin typeface="Calibri"/>
                        </a:rPr>
                        <a:t>20. Judgeship of Abdon (Judges 12:14)</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 </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8</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8</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 </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8</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018">
                <a:tc>
                  <a:txBody>
                    <a:bodyPr/>
                    <a:lstStyle/>
                    <a:p>
                      <a:pPr algn="l" fontAlgn="b"/>
                      <a:r>
                        <a:rPr lang="en-AU" sz="1000" b="1" i="0" u="none" strike="noStrike" dirty="0">
                          <a:solidFill>
                            <a:srgbClr val="000000"/>
                          </a:solidFill>
                          <a:latin typeface="Calibri"/>
                        </a:rPr>
                        <a:t>21. Samson </a:t>
                      </a:r>
                      <a:r>
                        <a:rPr lang="en-AU" sz="1000" b="1" i="0" u="none" strike="noStrike" dirty="0" smtClean="0">
                          <a:solidFill>
                            <a:srgbClr val="000000"/>
                          </a:solidFill>
                          <a:latin typeface="Calibri"/>
                        </a:rPr>
                        <a:t>&amp; </a:t>
                      </a:r>
                      <a:r>
                        <a:rPr lang="en-AU" sz="1000" b="1" i="0" u="none" strike="noStrike" dirty="0">
                          <a:solidFill>
                            <a:srgbClr val="000000"/>
                          </a:solidFill>
                          <a:latin typeface="Calibri"/>
                        </a:rPr>
                        <a:t>Philistines (Judges 13:1, 15:20, 16:31)</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 </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40</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 </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40</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40</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018">
                <a:tc>
                  <a:txBody>
                    <a:bodyPr/>
                    <a:lstStyle/>
                    <a:p>
                      <a:pPr algn="l" fontAlgn="b"/>
                      <a:r>
                        <a:rPr lang="en-AU" sz="1000" b="1" i="0" u="none" strike="noStrike">
                          <a:solidFill>
                            <a:srgbClr val="000000"/>
                          </a:solidFill>
                          <a:latin typeface="Calibri"/>
                        </a:rPr>
                        <a:t>22. Portion of Eli’s judgeship, Samuel's also</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 </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60</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60</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 </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60</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018">
                <a:tc>
                  <a:txBody>
                    <a:bodyPr/>
                    <a:lstStyle/>
                    <a:p>
                      <a:pPr algn="l" fontAlgn="b"/>
                      <a:r>
                        <a:rPr lang="en-AU" sz="1000" b="1" i="0" u="none" strike="noStrike">
                          <a:solidFill>
                            <a:srgbClr val="000000"/>
                          </a:solidFill>
                          <a:latin typeface="Calibri"/>
                        </a:rPr>
                        <a:t>23. Years of servitude and usurpation.</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 </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 </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 </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114</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 </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018">
                <a:tc>
                  <a:txBody>
                    <a:bodyPr/>
                    <a:lstStyle/>
                    <a:p>
                      <a:pPr algn="l" fontAlgn="b"/>
                      <a:r>
                        <a:rPr lang="en-AU" sz="1000" b="1" i="0" u="none" strike="noStrike">
                          <a:solidFill>
                            <a:srgbClr val="000000"/>
                          </a:solidFill>
                          <a:latin typeface="Calibri"/>
                        </a:rPr>
                        <a:t>24. The four hundred and fifty years of Acts 13:20.</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 </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450</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 </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 </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 </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018">
                <a:tc>
                  <a:txBody>
                    <a:bodyPr/>
                    <a:lstStyle/>
                    <a:p>
                      <a:pPr algn="l" fontAlgn="b"/>
                      <a:r>
                        <a:rPr lang="en-AU" sz="1000" b="1" i="0" u="none" strike="noStrike">
                          <a:solidFill>
                            <a:srgbClr val="000000"/>
                          </a:solidFill>
                          <a:latin typeface="Calibri"/>
                        </a:rPr>
                        <a:t>25. Reign of Saul (Acts 13:21)</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 </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40</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 </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 </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40</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018">
                <a:tc>
                  <a:txBody>
                    <a:bodyPr/>
                    <a:lstStyle/>
                    <a:p>
                      <a:pPr algn="l" fontAlgn="b"/>
                      <a:r>
                        <a:rPr lang="en-AU" sz="1000" b="1" i="0" u="none" strike="noStrike">
                          <a:solidFill>
                            <a:srgbClr val="000000"/>
                          </a:solidFill>
                          <a:latin typeface="Calibri"/>
                        </a:rPr>
                        <a:t>26. Reign of David (2 Samuel 5:4,5)</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 </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40</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 </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 </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40</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018">
                <a:tc>
                  <a:txBody>
                    <a:bodyPr/>
                    <a:lstStyle/>
                    <a:p>
                      <a:pPr algn="l" fontAlgn="b"/>
                      <a:r>
                        <a:rPr lang="en-AU" sz="1000" b="1" i="0" u="none" strike="noStrike">
                          <a:solidFill>
                            <a:srgbClr val="000000"/>
                          </a:solidFill>
                          <a:latin typeface="Calibri"/>
                        </a:rPr>
                        <a:t>27. Reign of Solomon –  1 Kings 6:1</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 </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4</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 </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 </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4</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018">
                <a:tc>
                  <a:txBody>
                    <a:bodyPr/>
                    <a:lstStyle/>
                    <a:p>
                      <a:pPr algn="l" fontAlgn="b"/>
                      <a:r>
                        <a:rPr lang="en-AU" sz="1000" b="1" i="0" u="none" strike="noStrike">
                          <a:solidFill>
                            <a:srgbClr val="000000"/>
                          </a:solidFill>
                          <a:latin typeface="Calibri"/>
                        </a:rPr>
                        <a:t>28. The four hundred and eighty years of 1 Kings 6:1 -</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 </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480</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 </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 </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 </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018">
                <a:tc>
                  <a:txBody>
                    <a:bodyPr/>
                    <a:lstStyle/>
                    <a:p>
                      <a:pPr algn="l" fontAlgn="b"/>
                      <a:r>
                        <a:rPr lang="en-AU" sz="1000" b="1" i="0" u="none" strike="noStrike" dirty="0">
                          <a:solidFill>
                            <a:srgbClr val="000000"/>
                          </a:solidFill>
                          <a:latin typeface="Calibri"/>
                        </a:rPr>
                        <a:t>29. Total years from Exodus to </a:t>
                      </a:r>
                      <a:r>
                        <a:rPr lang="en-AU" sz="1000" b="1" i="0" u="none" strike="noStrike" dirty="0" smtClean="0">
                          <a:solidFill>
                            <a:srgbClr val="000000"/>
                          </a:solidFill>
                          <a:latin typeface="Calibri"/>
                        </a:rPr>
                        <a:t>Solomon</a:t>
                      </a:r>
                      <a:r>
                        <a:rPr lang="en-AU" sz="1000" b="1" i="0" u="none" strike="noStrike" dirty="0">
                          <a:solidFill>
                            <a:srgbClr val="000000"/>
                          </a:solidFill>
                          <a:latin typeface="Calibri"/>
                        </a:rPr>
                        <a:t>.</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 </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 </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 </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solidFill>
                            <a:srgbClr val="000000"/>
                          </a:solidFill>
                          <a:latin typeface="Calibri"/>
                        </a:rPr>
                        <a:t> </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dirty="0">
                          <a:solidFill>
                            <a:srgbClr val="000000"/>
                          </a:solidFill>
                          <a:latin typeface="Calibri"/>
                        </a:rPr>
                        <a:t>594</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7345" name="Rectangle 1"/>
          <p:cNvSpPr>
            <a:spLocks noChangeArrowheads="1"/>
          </p:cNvSpPr>
          <p:nvPr/>
        </p:nvSpPr>
        <p:spPr bwMode="auto">
          <a:xfrm>
            <a:off x="5786446" y="714356"/>
            <a:ext cx="3357554" cy="4770537"/>
          </a:xfrm>
          <a:prstGeom prst="rect">
            <a:avLst/>
          </a:prstGeom>
          <a:no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Comparisons of </a:t>
            </a:r>
          </a:p>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300 years of Judges 11:26, </a:t>
            </a:r>
            <a:endParaRPr kumimoji="0" lang="en-AU"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450 years of Acts 13:20, </a:t>
            </a:r>
            <a:endParaRPr kumimoji="0" lang="en-AU"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480 years of 1 Kings 6:1.</a:t>
            </a:r>
          </a:p>
          <a:p>
            <a:pPr marL="0" marR="0" lvl="0" indent="457200" algn="just" defTabSz="914400" rtl="0" eaLnBrk="0" fontAlgn="base" latinLnBrk="0" hangingPunct="0">
              <a:lnSpc>
                <a:spcPct val="100000"/>
              </a:lnSpc>
              <a:spcBef>
                <a:spcPct val="0"/>
              </a:spcBef>
              <a:spcAft>
                <a:spcPct val="0"/>
              </a:spcAft>
              <a:buClrTx/>
              <a:buSzTx/>
              <a:buFontTx/>
              <a:buNone/>
              <a:tabLst/>
            </a:pPr>
            <a:endParaRPr lang="en-US" sz="1000" b="1" dirty="0" smtClean="0">
              <a:latin typeface="Arial" pitchFamily="34" charset="0"/>
              <a:ea typeface="Times New Roman" pitchFamily="18"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endParaRPr lang="en-US" sz="1000" b="1" dirty="0" smtClean="0">
              <a:latin typeface="Arial" pitchFamily="34" charset="0"/>
              <a:ea typeface="Times New Roman" pitchFamily="18"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14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Judges 11:26. </a:t>
            </a: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"While Israel dwelt in </a:t>
            </a:r>
            <a:r>
              <a:rPr kumimoji="0" lang="en-US" sz="10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Heshbon</a:t>
            </a: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and her towns, and in </a:t>
            </a:r>
            <a:r>
              <a:rPr kumimoji="0" lang="en-US" sz="10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Aroer</a:t>
            </a: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and her towns, and in all the cities that be along by the coasts of </a:t>
            </a:r>
            <a:r>
              <a:rPr kumimoji="0" lang="en-US" sz="10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Arnon</a:t>
            </a: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three hundred years?" Why therefore did you not recover them within that time?“</a:t>
            </a:r>
          </a:p>
          <a:p>
            <a:pPr marL="0" marR="0" lvl="0" indent="457200" algn="just" defTabSz="914400" rtl="0" eaLnBrk="0" fontAlgn="base" latinLnBrk="0" hangingPunct="0">
              <a:lnSpc>
                <a:spcPct val="100000"/>
              </a:lnSpc>
              <a:spcBef>
                <a:spcPct val="0"/>
              </a:spcBef>
              <a:spcAft>
                <a:spcPct val="0"/>
              </a:spcAft>
              <a:buClrTx/>
              <a:buSzTx/>
              <a:buFontTx/>
              <a:buNone/>
              <a:tabLst/>
            </a:pPr>
            <a:endParaRPr kumimoji="0" lang="en-AU" sz="900" b="1"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endParaRPr kumimoji="0" lang="en-AU" sz="900" b="1"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14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Acts 13:20. </a:t>
            </a: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"And after that he gave unto them judges about the space of four hundred and fifty years, until (up to and including) Samuel the prophet.“</a:t>
            </a:r>
          </a:p>
          <a:p>
            <a:pPr marL="0" marR="0" lvl="0" indent="457200" algn="just" defTabSz="914400" rtl="0" eaLnBrk="0" fontAlgn="base" latinLnBrk="0" hangingPunct="0">
              <a:lnSpc>
                <a:spcPct val="100000"/>
              </a:lnSpc>
              <a:spcBef>
                <a:spcPct val="0"/>
              </a:spcBef>
              <a:spcAft>
                <a:spcPct val="0"/>
              </a:spcAft>
              <a:buClrTx/>
              <a:buSzTx/>
              <a:buFontTx/>
              <a:buNone/>
              <a:tabLst/>
            </a:pPr>
            <a:endParaRPr kumimoji="0" lang="en-AU" sz="900" b="1"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endParaRPr kumimoji="0" lang="en-AU" sz="900" b="1"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14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1 Kings 6:1. </a:t>
            </a: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"And it came to pass in the four hundred and eightieth year after the children of Israel were come out of the land of Egypt, in the fourth year of Solomon's reign over Israel, in the month </a:t>
            </a:r>
            <a:r>
              <a:rPr kumimoji="0" lang="en-US" sz="10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Zif</a:t>
            </a: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which is the second month, that he began to build the house of the Lord."</a:t>
            </a: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85720" y="571480"/>
          <a:ext cx="5429287" cy="5420672"/>
        </p:xfrm>
        <a:graphic>
          <a:graphicData uri="http://schemas.openxmlformats.org/drawingml/2006/table">
            <a:tbl>
              <a:tblPr/>
              <a:tblGrid>
                <a:gridCol w="592286"/>
                <a:gridCol w="863750"/>
                <a:gridCol w="1221590"/>
                <a:gridCol w="751398"/>
                <a:gridCol w="71438"/>
                <a:gridCol w="1928825"/>
              </a:tblGrid>
              <a:tr h="127000">
                <a:tc>
                  <a:txBody>
                    <a:bodyPr/>
                    <a:lstStyle/>
                    <a:p>
                      <a:pPr algn="ctr" fontAlgn="b"/>
                      <a:r>
                        <a:rPr lang="en-AU" sz="1000" b="1" i="0" u="none" strike="noStrike">
                          <a:latin typeface="Arial Black" pitchFamily="34" charset="0"/>
                          <a:cs typeface="Aharoni" pitchFamily="2" charset="-79"/>
                        </a:rPr>
                        <a:t>Year</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AU" sz="1000" b="1" i="0" u="none" strike="noStrike">
                          <a:latin typeface="Arial Black" pitchFamily="34" charset="0"/>
                          <a:cs typeface="Aharoni" pitchFamily="2" charset="-79"/>
                        </a:rPr>
                        <a:t>Year</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AU" sz="1000" b="1" i="0" u="none" strike="noStrike">
                          <a:latin typeface="Arial Black" pitchFamily="34" charset="0"/>
                          <a:cs typeface="Aharoni" pitchFamily="2" charset="-79"/>
                        </a:rPr>
                        <a:t>King Of</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AU" sz="1000" b="1" i="0" u="none" strike="noStrike">
                          <a:latin typeface="Arial Black" pitchFamily="34" charset="0"/>
                          <a:cs typeface="Aharoni" pitchFamily="2" charset="-79"/>
                        </a:rPr>
                        <a:t>Years</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AU" sz="1000" b="1" i="0" u="none" strike="noStrike">
                          <a:latin typeface="Arial Black" pitchFamily="34" charset="0"/>
                          <a:cs typeface="Aharoni" pitchFamily="2" charset="-79"/>
                        </a:rPr>
                        <a:t> </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AU" sz="1000" b="1" i="0" u="none" strike="noStrike">
                          <a:latin typeface="Arial Black" pitchFamily="34" charset="0"/>
                          <a:cs typeface="Aharoni" pitchFamily="2" charset="-79"/>
                        </a:rPr>
                        <a:t>Bible</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27000">
                <a:tc>
                  <a:txBody>
                    <a:bodyPr/>
                    <a:lstStyle/>
                    <a:p>
                      <a:pPr algn="ctr" fontAlgn="b"/>
                      <a:r>
                        <a:rPr lang="en-AU" sz="1000" b="1" i="0" u="none" strike="noStrike">
                          <a:latin typeface="Arial Black" pitchFamily="34" charset="0"/>
                          <a:cs typeface="Aharoni" pitchFamily="2" charset="-79"/>
                        </a:rPr>
                        <a:t>BC</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latin typeface="Arial Black" pitchFamily="34" charset="0"/>
                          <a:cs typeface="Aharoni" pitchFamily="2" charset="-79"/>
                        </a:rPr>
                        <a:t>From Creation</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latin typeface="Arial Black" pitchFamily="34" charset="0"/>
                          <a:cs typeface="Aharoni" pitchFamily="2" charset="-79"/>
                        </a:rPr>
                        <a:t>Israel</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latin typeface="Arial Black" pitchFamily="34" charset="0"/>
                          <a:cs typeface="Aharoni" pitchFamily="2" charset="-79"/>
                        </a:rPr>
                        <a:t>Reigned</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dirty="0">
                          <a:latin typeface="Arial Black" pitchFamily="34" charset="0"/>
                          <a:cs typeface="Aharoni" pitchFamily="2" charset="-79"/>
                        </a:rPr>
                        <a:t> </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dirty="0">
                          <a:latin typeface="Arial Black" pitchFamily="34" charset="0"/>
                          <a:cs typeface="Aharoni" pitchFamily="2" charset="-79"/>
                        </a:rPr>
                        <a:t>Verse</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27000">
                <a:tc>
                  <a:txBody>
                    <a:bodyPr/>
                    <a:lstStyle/>
                    <a:p>
                      <a:pPr algn="ctr" fontAlgn="b"/>
                      <a:r>
                        <a:rPr lang="en-AU" sz="1000" b="1" i="0" u="none" strike="noStrike">
                          <a:latin typeface="Arial Black" pitchFamily="34" charset="0"/>
                          <a:cs typeface="Aharoni" pitchFamily="2" charset="-79"/>
                        </a:rPr>
                        <a:t>1191</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latin typeface="Arial Black" pitchFamily="34" charset="0"/>
                          <a:cs typeface="Aharoni" pitchFamily="2" charset="-79"/>
                        </a:rPr>
                        <a:t>2,809</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latin typeface="Arial Black" pitchFamily="34" charset="0"/>
                          <a:cs typeface="Aharoni" pitchFamily="2" charset="-79"/>
                        </a:rPr>
                        <a:t>Saul</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latin typeface="Arial Black" pitchFamily="34" charset="0"/>
                          <a:cs typeface="Aharoni" pitchFamily="2" charset="-79"/>
                        </a:rPr>
                        <a:t>40</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000" b="1" i="0" u="none" strike="noStrike" dirty="0">
                          <a:latin typeface="Arial Black" pitchFamily="34" charset="0"/>
                          <a:cs typeface="Aharoni" pitchFamily="2" charset="-79"/>
                        </a:rPr>
                        <a:t> </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000" b="1" i="0" u="none" strike="noStrike" dirty="0">
                          <a:latin typeface="Arial Black" pitchFamily="34" charset="0"/>
                          <a:cs typeface="Aharoni" pitchFamily="2" charset="-79"/>
                        </a:rPr>
                        <a:t>Acts 13:21</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000">
                <a:tc>
                  <a:txBody>
                    <a:bodyPr/>
                    <a:lstStyle/>
                    <a:p>
                      <a:pPr algn="ctr" fontAlgn="b"/>
                      <a:r>
                        <a:rPr lang="en-AU" sz="1000" b="1" i="0" u="none" strike="noStrike">
                          <a:latin typeface="Arial Black" pitchFamily="34" charset="0"/>
                          <a:cs typeface="Aharoni" pitchFamily="2" charset="-79"/>
                        </a:rPr>
                        <a:t>1151</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latin typeface="Arial Black" pitchFamily="34" charset="0"/>
                          <a:cs typeface="Aharoni" pitchFamily="2" charset="-79"/>
                        </a:rPr>
                        <a:t>2,849</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latin typeface="Arial Black" pitchFamily="34" charset="0"/>
                          <a:cs typeface="Aharoni" pitchFamily="2" charset="-79"/>
                        </a:rPr>
                        <a:t>David</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latin typeface="Arial Black" pitchFamily="34" charset="0"/>
                          <a:cs typeface="Aharoni" pitchFamily="2" charset="-79"/>
                        </a:rPr>
                        <a:t>40</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000" b="1" i="0" u="none" strike="noStrike">
                          <a:latin typeface="Arial Black" pitchFamily="34" charset="0"/>
                          <a:cs typeface="Aharoni" pitchFamily="2" charset="-79"/>
                        </a:rPr>
                        <a:t> </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000" b="1" i="0" u="none" strike="noStrike">
                          <a:latin typeface="Arial Black" pitchFamily="34" charset="0"/>
                          <a:cs typeface="Aharoni" pitchFamily="2" charset="-79"/>
                        </a:rPr>
                        <a:t>2 Samuel 5:4,5</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000">
                <a:tc>
                  <a:txBody>
                    <a:bodyPr/>
                    <a:lstStyle/>
                    <a:p>
                      <a:pPr algn="ctr" fontAlgn="b"/>
                      <a:r>
                        <a:rPr lang="en-AU" sz="1000" b="1" i="0" u="none" strike="noStrike">
                          <a:latin typeface="Arial Black" pitchFamily="34" charset="0"/>
                          <a:cs typeface="Aharoni" pitchFamily="2" charset="-79"/>
                        </a:rPr>
                        <a:t>1111</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latin typeface="Arial Black" pitchFamily="34" charset="0"/>
                          <a:cs typeface="Aharoni" pitchFamily="2" charset="-79"/>
                        </a:rPr>
                        <a:t>2,889</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latin typeface="Arial Black" pitchFamily="34" charset="0"/>
                          <a:cs typeface="Aharoni" pitchFamily="2" charset="-79"/>
                        </a:rPr>
                        <a:t>Solomon</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latin typeface="Arial Black" pitchFamily="34" charset="0"/>
                          <a:cs typeface="Aharoni" pitchFamily="2" charset="-79"/>
                        </a:rPr>
                        <a:t>40</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000" b="1" i="0" u="none" strike="noStrike">
                          <a:latin typeface="Arial Black" pitchFamily="34" charset="0"/>
                          <a:cs typeface="Aharoni" pitchFamily="2" charset="-79"/>
                        </a:rPr>
                        <a:t> </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000" b="1" i="0" u="none" strike="noStrike" dirty="0">
                          <a:latin typeface="Arial Black" pitchFamily="34" charset="0"/>
                          <a:cs typeface="Aharoni" pitchFamily="2" charset="-79"/>
                        </a:rPr>
                        <a:t>1 Kings 11:42</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000">
                <a:tc>
                  <a:txBody>
                    <a:bodyPr/>
                    <a:lstStyle/>
                    <a:p>
                      <a:pPr algn="ctr" fontAlgn="b"/>
                      <a:r>
                        <a:rPr lang="en-AU" sz="1000" b="1" i="0" u="none" strike="noStrike">
                          <a:latin typeface="Arial Black" pitchFamily="34" charset="0"/>
                          <a:cs typeface="Aharoni" pitchFamily="2" charset="-79"/>
                        </a:rPr>
                        <a:t>881</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latin typeface="Arial Black" pitchFamily="34" charset="0"/>
                          <a:cs typeface="Aharoni" pitchFamily="2" charset="-79"/>
                        </a:rPr>
                        <a:t>3,119</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latin typeface="Arial Black" pitchFamily="34" charset="0"/>
                          <a:cs typeface="Aharoni" pitchFamily="2" charset="-79"/>
                        </a:rPr>
                        <a:t>Rehoboam</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latin typeface="Arial Black" pitchFamily="34" charset="0"/>
                          <a:cs typeface="Aharoni" pitchFamily="2" charset="-79"/>
                        </a:rPr>
                        <a:t>17</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000" b="1" i="0" u="none" strike="noStrike">
                          <a:latin typeface="Arial Black" pitchFamily="34" charset="0"/>
                          <a:cs typeface="Aharoni" pitchFamily="2" charset="-79"/>
                        </a:rPr>
                        <a:t> </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000" b="1" i="0" u="none" strike="noStrike">
                          <a:latin typeface="Arial Black" pitchFamily="34" charset="0"/>
                          <a:cs typeface="Aharoni" pitchFamily="2" charset="-79"/>
                        </a:rPr>
                        <a:t>1 Kings 14:21</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000">
                <a:tc>
                  <a:txBody>
                    <a:bodyPr/>
                    <a:lstStyle/>
                    <a:p>
                      <a:pPr algn="ctr" fontAlgn="b"/>
                      <a:r>
                        <a:rPr lang="en-AU" sz="1000" b="1" i="0" u="none" strike="noStrike">
                          <a:latin typeface="Arial Black" pitchFamily="34" charset="0"/>
                          <a:cs typeface="Aharoni" pitchFamily="2" charset="-79"/>
                        </a:rPr>
                        <a:t>864</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AU" sz="1000" b="1" i="0" u="none" strike="noStrike">
                          <a:latin typeface="Arial Black" pitchFamily="34" charset="0"/>
                          <a:cs typeface="Aharoni" pitchFamily="2" charset="-79"/>
                        </a:rPr>
                        <a:t>3,136</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AU" sz="1000" b="1" i="0" u="none" strike="noStrike">
                          <a:latin typeface="Arial Black" pitchFamily="34" charset="0"/>
                          <a:cs typeface="Aharoni" pitchFamily="2" charset="-79"/>
                        </a:rPr>
                        <a:t>Abijah (Abijam)</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AU" sz="1000" b="1" i="0" u="none" strike="noStrike">
                          <a:latin typeface="Arial Black" pitchFamily="34" charset="0"/>
                          <a:cs typeface="Aharoni" pitchFamily="2" charset="-79"/>
                        </a:rPr>
                        <a:t>3</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AU" sz="1000" b="1" i="0" u="none" strike="noStrike">
                          <a:latin typeface="Arial Black" pitchFamily="34" charset="0"/>
                          <a:cs typeface="Aharoni" pitchFamily="2" charset="-79"/>
                        </a:rPr>
                        <a:t> </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AU" sz="1000" b="1" i="0" u="none" strike="noStrike">
                          <a:latin typeface="Arial Black" pitchFamily="34" charset="0"/>
                          <a:cs typeface="Aharoni" pitchFamily="2" charset="-79"/>
                        </a:rPr>
                        <a:t>1 Chronicles 13:1,2</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27000">
                <a:tc>
                  <a:txBody>
                    <a:bodyPr/>
                    <a:lstStyle/>
                    <a:p>
                      <a:pPr algn="ctr" fontAlgn="b"/>
                      <a:r>
                        <a:rPr lang="en-AU" sz="1000" b="1" i="0" u="none" strike="noStrike">
                          <a:latin typeface="Arial Black" pitchFamily="34" charset="0"/>
                          <a:cs typeface="Aharoni" pitchFamily="2" charset="-79"/>
                        </a:rPr>
                        <a:t> </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AU" sz="1000" b="1" i="0" u="none" strike="noStrike">
                          <a:latin typeface="Arial Black" pitchFamily="34" charset="0"/>
                          <a:cs typeface="Aharoni" pitchFamily="2" charset="-79"/>
                        </a:rPr>
                        <a:t> </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AU" sz="1000" b="1" i="0" u="none" strike="noStrike">
                          <a:latin typeface="Arial Black" pitchFamily="34" charset="0"/>
                          <a:cs typeface="Aharoni" pitchFamily="2" charset="-79"/>
                        </a:rPr>
                        <a:t> </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AU" sz="1000" b="1" i="0" u="none" strike="noStrike">
                          <a:latin typeface="Arial Black" pitchFamily="34" charset="0"/>
                          <a:cs typeface="Aharoni" pitchFamily="2" charset="-79"/>
                        </a:rPr>
                        <a:t> </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AU" sz="1000" b="1" i="0" u="none" strike="noStrike">
                          <a:latin typeface="Arial Black" pitchFamily="34" charset="0"/>
                          <a:cs typeface="Aharoni" pitchFamily="2" charset="-79"/>
                        </a:rPr>
                        <a:t> </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AU" sz="1000" b="1" i="0" u="none" strike="noStrike">
                          <a:latin typeface="Arial Black" pitchFamily="34" charset="0"/>
                          <a:cs typeface="Aharoni" pitchFamily="2" charset="-79"/>
                        </a:rPr>
                        <a:t>2 Chronicles 12:16</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27000">
                <a:tc>
                  <a:txBody>
                    <a:bodyPr/>
                    <a:lstStyle/>
                    <a:p>
                      <a:pPr algn="ctr" fontAlgn="b"/>
                      <a:r>
                        <a:rPr lang="en-AU" sz="1000" b="1" i="0" u="none" strike="noStrike">
                          <a:latin typeface="Arial Black" pitchFamily="34" charset="0"/>
                          <a:cs typeface="Aharoni" pitchFamily="2" charset="-79"/>
                        </a:rPr>
                        <a:t> </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latin typeface="Arial Black" pitchFamily="34" charset="0"/>
                          <a:cs typeface="Aharoni" pitchFamily="2" charset="-79"/>
                        </a:rPr>
                        <a:t> </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latin typeface="Arial Black" pitchFamily="34" charset="0"/>
                          <a:cs typeface="Aharoni" pitchFamily="2" charset="-79"/>
                        </a:rPr>
                        <a:t> </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latin typeface="Arial Black" pitchFamily="34" charset="0"/>
                          <a:cs typeface="Aharoni" pitchFamily="2" charset="-79"/>
                        </a:rPr>
                        <a:t> </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AU" sz="1000" b="1" i="0" u="none" strike="noStrike">
                          <a:latin typeface="Arial Black" pitchFamily="34" charset="0"/>
                          <a:cs typeface="Aharoni" pitchFamily="2" charset="-79"/>
                        </a:rPr>
                        <a:t> </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AU" sz="1000" b="1" i="0" u="none" strike="noStrike">
                          <a:latin typeface="Arial Black" pitchFamily="34" charset="0"/>
                          <a:cs typeface="Aharoni" pitchFamily="2" charset="-79"/>
                        </a:rPr>
                        <a:t>1 Kings 15:2</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27000">
                <a:tc>
                  <a:txBody>
                    <a:bodyPr/>
                    <a:lstStyle/>
                    <a:p>
                      <a:pPr algn="ctr" fontAlgn="b"/>
                      <a:r>
                        <a:rPr lang="en-AU" sz="1000" b="1" i="0" u="none" strike="noStrike">
                          <a:latin typeface="Arial Black" pitchFamily="34" charset="0"/>
                          <a:cs typeface="Aharoni" pitchFamily="2" charset="-79"/>
                        </a:rPr>
                        <a:t>861</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AU" sz="1000" b="1" i="0" u="none" strike="noStrike">
                          <a:latin typeface="Arial Black" pitchFamily="34" charset="0"/>
                          <a:cs typeface="Aharoni" pitchFamily="2" charset="-79"/>
                        </a:rPr>
                        <a:t>3,139</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AU" sz="1000" b="1" i="0" u="none" strike="noStrike">
                          <a:latin typeface="Arial Black" pitchFamily="34" charset="0"/>
                          <a:cs typeface="Aharoni" pitchFamily="2" charset="-79"/>
                        </a:rPr>
                        <a:t>Asa</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AU" sz="1000" b="1" i="0" u="none" strike="noStrike">
                          <a:latin typeface="Arial Black" pitchFamily="34" charset="0"/>
                          <a:cs typeface="Aharoni" pitchFamily="2" charset="-79"/>
                        </a:rPr>
                        <a:t>41</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AU" sz="1000" b="1" i="0" u="none" strike="noStrike">
                          <a:latin typeface="Arial Black" pitchFamily="34" charset="0"/>
                          <a:cs typeface="Aharoni" pitchFamily="2" charset="-79"/>
                        </a:rPr>
                        <a:t> </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AU" sz="1000" b="1" i="0" u="none" strike="noStrike">
                          <a:latin typeface="Arial Black" pitchFamily="34" charset="0"/>
                          <a:cs typeface="Aharoni" pitchFamily="2" charset="-79"/>
                        </a:rPr>
                        <a:t>1 Kings 15:10</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27000">
                <a:tc>
                  <a:txBody>
                    <a:bodyPr/>
                    <a:lstStyle/>
                    <a:p>
                      <a:pPr algn="ctr" fontAlgn="b"/>
                      <a:r>
                        <a:rPr lang="en-AU" sz="1000" b="1" i="0" u="none" strike="noStrike">
                          <a:latin typeface="Arial Black" pitchFamily="34" charset="0"/>
                          <a:cs typeface="Aharoni" pitchFamily="2" charset="-79"/>
                        </a:rPr>
                        <a:t> </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latin typeface="Arial Black" pitchFamily="34" charset="0"/>
                          <a:cs typeface="Aharoni" pitchFamily="2" charset="-79"/>
                        </a:rPr>
                        <a:t> </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latin typeface="Arial Black" pitchFamily="34" charset="0"/>
                          <a:cs typeface="Aharoni" pitchFamily="2" charset="-79"/>
                        </a:rPr>
                        <a:t> </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latin typeface="Arial Black" pitchFamily="34" charset="0"/>
                          <a:cs typeface="Aharoni" pitchFamily="2" charset="-79"/>
                        </a:rPr>
                        <a:t> </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AU" sz="1000" b="1" i="0" u="none" strike="noStrike">
                          <a:latin typeface="Arial Black" pitchFamily="34" charset="0"/>
                          <a:cs typeface="Aharoni" pitchFamily="2" charset="-79"/>
                        </a:rPr>
                        <a:t> </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AU" sz="1000" b="1" i="0" u="none" strike="noStrike">
                          <a:latin typeface="Arial Black" pitchFamily="34" charset="0"/>
                          <a:cs typeface="Aharoni" pitchFamily="2" charset="-79"/>
                        </a:rPr>
                        <a:t>2 Chronicles 16:13</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27000">
                <a:tc>
                  <a:txBody>
                    <a:bodyPr/>
                    <a:lstStyle/>
                    <a:p>
                      <a:pPr algn="ctr" fontAlgn="b"/>
                      <a:r>
                        <a:rPr lang="en-AU" sz="1000" b="1" i="0" u="none" strike="noStrike">
                          <a:latin typeface="Arial Black" pitchFamily="34" charset="0"/>
                          <a:cs typeface="Aharoni" pitchFamily="2" charset="-79"/>
                        </a:rPr>
                        <a:t>820</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latin typeface="Arial Black" pitchFamily="34" charset="0"/>
                          <a:cs typeface="Aharoni" pitchFamily="2" charset="-79"/>
                        </a:rPr>
                        <a:t>3,180</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latin typeface="Arial Black" pitchFamily="34" charset="0"/>
                          <a:cs typeface="Aharoni" pitchFamily="2" charset="-79"/>
                        </a:rPr>
                        <a:t>Jehoshaphat</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latin typeface="Arial Black" pitchFamily="34" charset="0"/>
                          <a:cs typeface="Aharoni" pitchFamily="2" charset="-79"/>
                        </a:rPr>
                        <a:t>25</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000" b="1" i="0" u="none" strike="noStrike">
                          <a:latin typeface="Arial Black" pitchFamily="34" charset="0"/>
                          <a:cs typeface="Aharoni" pitchFamily="2" charset="-79"/>
                        </a:rPr>
                        <a:t> </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000" b="1" i="0" u="none" strike="noStrike">
                          <a:latin typeface="Arial Black" pitchFamily="34" charset="0"/>
                          <a:cs typeface="Aharoni" pitchFamily="2" charset="-79"/>
                        </a:rPr>
                        <a:t>2 Chronicles 20:31</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000">
                <a:tc>
                  <a:txBody>
                    <a:bodyPr/>
                    <a:lstStyle/>
                    <a:p>
                      <a:pPr algn="ctr" fontAlgn="b"/>
                      <a:r>
                        <a:rPr lang="en-AU" sz="1000" b="1" i="0" u="none" strike="noStrike">
                          <a:latin typeface="Arial Black" pitchFamily="34" charset="0"/>
                          <a:cs typeface="Aharoni" pitchFamily="2" charset="-79"/>
                        </a:rPr>
                        <a:t>795</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latin typeface="Arial Black" pitchFamily="34" charset="0"/>
                          <a:cs typeface="Aharoni" pitchFamily="2" charset="-79"/>
                        </a:rPr>
                        <a:t>3,205</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latin typeface="Arial Black" pitchFamily="34" charset="0"/>
                          <a:cs typeface="Aharoni" pitchFamily="2" charset="-79"/>
                        </a:rPr>
                        <a:t>Jehoram</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latin typeface="Arial Black" pitchFamily="34" charset="0"/>
                          <a:cs typeface="Aharoni" pitchFamily="2" charset="-79"/>
                        </a:rPr>
                        <a:t>8</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000" b="1" i="0" u="none" strike="noStrike">
                          <a:latin typeface="Arial Black" pitchFamily="34" charset="0"/>
                          <a:cs typeface="Aharoni" pitchFamily="2" charset="-79"/>
                        </a:rPr>
                        <a:t> </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000" b="1" i="0" u="none" strike="noStrike">
                          <a:latin typeface="Arial Black" pitchFamily="34" charset="0"/>
                          <a:cs typeface="Aharoni" pitchFamily="2" charset="-79"/>
                        </a:rPr>
                        <a:t>2 Chronicles 21:5,20</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000">
                <a:tc>
                  <a:txBody>
                    <a:bodyPr/>
                    <a:lstStyle/>
                    <a:p>
                      <a:pPr algn="ctr" fontAlgn="b"/>
                      <a:r>
                        <a:rPr lang="en-AU" sz="1000" b="1" i="0" u="none" strike="noStrike">
                          <a:latin typeface="Arial Black" pitchFamily="34" charset="0"/>
                          <a:cs typeface="Aharoni" pitchFamily="2" charset="-79"/>
                        </a:rPr>
                        <a:t>787</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latin typeface="Arial Black" pitchFamily="34" charset="0"/>
                          <a:cs typeface="Aharoni" pitchFamily="2" charset="-79"/>
                        </a:rPr>
                        <a:t>3,213</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latin typeface="Arial Black" pitchFamily="34" charset="0"/>
                          <a:cs typeface="Aharoni" pitchFamily="2" charset="-79"/>
                        </a:rPr>
                        <a:t>Ahaziah</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latin typeface="Arial Black" pitchFamily="34" charset="0"/>
                          <a:cs typeface="Aharoni" pitchFamily="2" charset="-79"/>
                        </a:rPr>
                        <a:t>1</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000" b="1" i="0" u="none" strike="noStrike">
                          <a:latin typeface="Arial Black" pitchFamily="34" charset="0"/>
                          <a:cs typeface="Aharoni" pitchFamily="2" charset="-79"/>
                        </a:rPr>
                        <a:t> </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000" b="1" i="0" u="none" strike="noStrike">
                          <a:latin typeface="Arial Black" pitchFamily="34" charset="0"/>
                          <a:cs typeface="Aharoni" pitchFamily="2" charset="-79"/>
                        </a:rPr>
                        <a:t>2 Chronicles 22:1,2</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000">
                <a:tc>
                  <a:txBody>
                    <a:bodyPr/>
                    <a:lstStyle/>
                    <a:p>
                      <a:pPr algn="ctr" fontAlgn="b"/>
                      <a:r>
                        <a:rPr lang="en-AU" sz="1000" b="1" i="0" u="none" strike="noStrike">
                          <a:latin typeface="Arial Black" pitchFamily="34" charset="0"/>
                          <a:cs typeface="Aharoni" pitchFamily="2" charset="-79"/>
                        </a:rPr>
                        <a:t>786</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AU" sz="1000" b="1" i="0" u="none" strike="noStrike">
                          <a:latin typeface="Arial Black" pitchFamily="34" charset="0"/>
                          <a:cs typeface="Aharoni" pitchFamily="2" charset="-79"/>
                        </a:rPr>
                        <a:t>3,214</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AU" sz="1000" b="1" i="0" u="none" strike="noStrike">
                          <a:latin typeface="Arial Black" pitchFamily="34" charset="0"/>
                          <a:cs typeface="Aharoni" pitchFamily="2" charset="-79"/>
                        </a:rPr>
                        <a:t>Queen Athaliah</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AU" sz="1000" b="1" i="0" u="none" strike="noStrike">
                          <a:latin typeface="Arial Black" pitchFamily="34" charset="0"/>
                          <a:cs typeface="Aharoni" pitchFamily="2" charset="-79"/>
                        </a:rPr>
                        <a:t>6</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AU" sz="1000" b="1" i="0" u="none" strike="noStrike">
                          <a:latin typeface="Arial Black" pitchFamily="34" charset="0"/>
                          <a:cs typeface="Aharoni" pitchFamily="2" charset="-79"/>
                        </a:rPr>
                        <a:t> </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AU" sz="1000" b="1" i="0" u="none" strike="noStrike">
                          <a:latin typeface="Arial Black" pitchFamily="34" charset="0"/>
                          <a:cs typeface="Aharoni" pitchFamily="2" charset="-79"/>
                        </a:rPr>
                        <a:t>2 Chronicles 22:10-12</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27000">
                <a:tc>
                  <a:txBody>
                    <a:bodyPr/>
                    <a:lstStyle/>
                    <a:p>
                      <a:pPr algn="ctr" fontAlgn="b"/>
                      <a:r>
                        <a:rPr lang="en-AU" sz="1000" b="1" i="0" u="none" strike="noStrike">
                          <a:latin typeface="Arial Black" pitchFamily="34" charset="0"/>
                          <a:cs typeface="Aharoni" pitchFamily="2" charset="-79"/>
                        </a:rPr>
                        <a:t> </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latin typeface="Arial Black" pitchFamily="34" charset="0"/>
                          <a:cs typeface="Aharoni" pitchFamily="2" charset="-79"/>
                        </a:rPr>
                        <a:t> </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latin typeface="Arial Black" pitchFamily="34" charset="0"/>
                          <a:cs typeface="Aharoni" pitchFamily="2" charset="-79"/>
                        </a:rPr>
                        <a:t> </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latin typeface="Arial Black" pitchFamily="34" charset="0"/>
                          <a:cs typeface="Aharoni" pitchFamily="2" charset="-79"/>
                        </a:rPr>
                        <a:t> </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AU" sz="1000" b="1" i="0" u="none" strike="noStrike">
                          <a:latin typeface="Arial Black" pitchFamily="34" charset="0"/>
                          <a:cs typeface="Aharoni" pitchFamily="2" charset="-79"/>
                        </a:rPr>
                        <a:t> </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AU" sz="1000" b="1" i="0" u="none" strike="noStrike">
                          <a:latin typeface="Arial Black" pitchFamily="34" charset="0"/>
                          <a:cs typeface="Aharoni" pitchFamily="2" charset="-79"/>
                        </a:rPr>
                        <a:t>1 Timothy 2:12</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27000">
                <a:tc>
                  <a:txBody>
                    <a:bodyPr/>
                    <a:lstStyle/>
                    <a:p>
                      <a:pPr algn="ctr" fontAlgn="b"/>
                      <a:r>
                        <a:rPr lang="en-AU" sz="1000" b="1" i="0" u="none" strike="noStrike">
                          <a:latin typeface="Arial Black" pitchFamily="34" charset="0"/>
                          <a:cs typeface="Aharoni" pitchFamily="2" charset="-79"/>
                        </a:rPr>
                        <a:t>780</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latin typeface="Arial Black" pitchFamily="34" charset="0"/>
                          <a:cs typeface="Aharoni" pitchFamily="2" charset="-79"/>
                        </a:rPr>
                        <a:t>3,220</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latin typeface="Arial Black" pitchFamily="34" charset="0"/>
                          <a:cs typeface="Aharoni" pitchFamily="2" charset="-79"/>
                        </a:rPr>
                        <a:t>Joash</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latin typeface="Arial Black" pitchFamily="34" charset="0"/>
                          <a:cs typeface="Aharoni" pitchFamily="2" charset="-79"/>
                        </a:rPr>
                        <a:t>40</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000" b="1" i="0" u="none" strike="noStrike">
                          <a:latin typeface="Arial Black" pitchFamily="34" charset="0"/>
                          <a:cs typeface="Aharoni" pitchFamily="2" charset="-79"/>
                        </a:rPr>
                        <a:t> </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000" b="1" i="0" u="none" strike="noStrike">
                          <a:latin typeface="Arial Black" pitchFamily="34" charset="0"/>
                          <a:cs typeface="Aharoni" pitchFamily="2" charset="-79"/>
                        </a:rPr>
                        <a:t>2 Chronicles 24:1</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000">
                <a:tc>
                  <a:txBody>
                    <a:bodyPr/>
                    <a:lstStyle/>
                    <a:p>
                      <a:pPr algn="ctr" fontAlgn="b"/>
                      <a:r>
                        <a:rPr lang="en-AU" sz="1000" b="1" i="0" u="none" strike="noStrike">
                          <a:latin typeface="Arial Black" pitchFamily="34" charset="0"/>
                          <a:cs typeface="Aharoni" pitchFamily="2" charset="-79"/>
                        </a:rPr>
                        <a:t>740</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latin typeface="Arial Black" pitchFamily="34" charset="0"/>
                          <a:cs typeface="Aharoni" pitchFamily="2" charset="-79"/>
                        </a:rPr>
                        <a:t>3,260</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latin typeface="Arial Black" pitchFamily="34" charset="0"/>
                          <a:cs typeface="Aharoni" pitchFamily="2" charset="-79"/>
                        </a:rPr>
                        <a:t>Amaziah</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latin typeface="Arial Black" pitchFamily="34" charset="0"/>
                          <a:cs typeface="Aharoni" pitchFamily="2" charset="-79"/>
                        </a:rPr>
                        <a:t>29</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000" b="1" i="0" u="none" strike="noStrike">
                          <a:latin typeface="Arial Black" pitchFamily="34" charset="0"/>
                          <a:cs typeface="Aharoni" pitchFamily="2" charset="-79"/>
                        </a:rPr>
                        <a:t> </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000" b="1" i="0" u="none" strike="noStrike">
                          <a:latin typeface="Arial Black" pitchFamily="34" charset="0"/>
                          <a:cs typeface="Aharoni" pitchFamily="2" charset="-79"/>
                        </a:rPr>
                        <a:t>2 Chronicles 25:1</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000">
                <a:tc>
                  <a:txBody>
                    <a:bodyPr/>
                    <a:lstStyle/>
                    <a:p>
                      <a:pPr algn="ctr" fontAlgn="b"/>
                      <a:r>
                        <a:rPr lang="en-AU" sz="1000" b="1" i="0" u="none" strike="noStrike">
                          <a:latin typeface="Arial Black" pitchFamily="34" charset="0"/>
                          <a:cs typeface="Aharoni" pitchFamily="2" charset="-79"/>
                        </a:rPr>
                        <a:t>711</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latin typeface="Arial Black" pitchFamily="34" charset="0"/>
                          <a:cs typeface="Aharoni" pitchFamily="2" charset="-79"/>
                        </a:rPr>
                        <a:t>3,289</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latin typeface="Arial Black" pitchFamily="34" charset="0"/>
                          <a:cs typeface="Aharoni" pitchFamily="2" charset="-79"/>
                        </a:rPr>
                        <a:t>Uzziah</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latin typeface="Arial Black" pitchFamily="34" charset="0"/>
                          <a:cs typeface="Aharoni" pitchFamily="2" charset="-79"/>
                        </a:rPr>
                        <a:t>52</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000" b="1" i="0" u="none" strike="noStrike">
                          <a:latin typeface="Arial Black" pitchFamily="34" charset="0"/>
                          <a:cs typeface="Aharoni" pitchFamily="2" charset="-79"/>
                        </a:rPr>
                        <a:t> </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000" b="1" i="0" u="none" strike="noStrike">
                          <a:latin typeface="Arial Black" pitchFamily="34" charset="0"/>
                          <a:cs typeface="Aharoni" pitchFamily="2" charset="-79"/>
                        </a:rPr>
                        <a:t>2 Chronicles 26:3</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000">
                <a:tc>
                  <a:txBody>
                    <a:bodyPr/>
                    <a:lstStyle/>
                    <a:p>
                      <a:pPr algn="ctr" fontAlgn="b"/>
                      <a:r>
                        <a:rPr lang="en-AU" sz="1000" b="1" i="0" u="none" strike="noStrike">
                          <a:latin typeface="Arial Black" pitchFamily="34" charset="0"/>
                          <a:cs typeface="Aharoni" pitchFamily="2" charset="-79"/>
                        </a:rPr>
                        <a:t>657</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latin typeface="Arial Black" pitchFamily="34" charset="0"/>
                          <a:cs typeface="Aharoni" pitchFamily="2" charset="-79"/>
                        </a:rPr>
                        <a:t>3,343</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latin typeface="Arial Black" pitchFamily="34" charset="0"/>
                          <a:cs typeface="Aharoni" pitchFamily="2" charset="-79"/>
                        </a:rPr>
                        <a:t>Jotham</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latin typeface="Arial Black" pitchFamily="34" charset="0"/>
                          <a:cs typeface="Aharoni" pitchFamily="2" charset="-79"/>
                        </a:rPr>
                        <a:t>16</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000" b="1" i="0" u="none" strike="noStrike">
                          <a:latin typeface="Arial Black" pitchFamily="34" charset="0"/>
                          <a:cs typeface="Aharoni" pitchFamily="2" charset="-79"/>
                        </a:rPr>
                        <a:t> </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000" b="1" i="0" u="none" strike="noStrike">
                          <a:latin typeface="Arial Black" pitchFamily="34" charset="0"/>
                          <a:cs typeface="Aharoni" pitchFamily="2" charset="-79"/>
                        </a:rPr>
                        <a:t>2 Chronicles 27:1,8</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000">
                <a:tc>
                  <a:txBody>
                    <a:bodyPr/>
                    <a:lstStyle/>
                    <a:p>
                      <a:pPr algn="ctr" fontAlgn="b"/>
                      <a:r>
                        <a:rPr lang="en-AU" sz="1000" b="1" i="0" u="none" strike="noStrike">
                          <a:latin typeface="Arial Black" pitchFamily="34" charset="0"/>
                          <a:cs typeface="Aharoni" pitchFamily="2" charset="-79"/>
                        </a:rPr>
                        <a:t>641</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latin typeface="Arial Black" pitchFamily="34" charset="0"/>
                          <a:cs typeface="Aharoni" pitchFamily="2" charset="-79"/>
                        </a:rPr>
                        <a:t>3,359</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latin typeface="Arial Black" pitchFamily="34" charset="0"/>
                          <a:cs typeface="Aharoni" pitchFamily="2" charset="-79"/>
                        </a:rPr>
                        <a:t>Ahaz</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latin typeface="Arial Black" pitchFamily="34" charset="0"/>
                          <a:cs typeface="Aharoni" pitchFamily="2" charset="-79"/>
                        </a:rPr>
                        <a:t>16</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000" b="1" i="0" u="none" strike="noStrike">
                          <a:latin typeface="Arial Black" pitchFamily="34" charset="0"/>
                          <a:cs typeface="Aharoni" pitchFamily="2" charset="-79"/>
                        </a:rPr>
                        <a:t> </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000" b="1" i="0" u="none" strike="noStrike">
                          <a:latin typeface="Arial Black" pitchFamily="34" charset="0"/>
                          <a:cs typeface="Aharoni" pitchFamily="2" charset="-79"/>
                        </a:rPr>
                        <a:t>2 Chronicles 28:1</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000">
                <a:tc>
                  <a:txBody>
                    <a:bodyPr/>
                    <a:lstStyle/>
                    <a:p>
                      <a:pPr algn="ctr" fontAlgn="b"/>
                      <a:r>
                        <a:rPr lang="en-AU" sz="1000" b="1" i="0" u="none" strike="noStrike">
                          <a:latin typeface="Arial Black" pitchFamily="34" charset="0"/>
                          <a:cs typeface="Aharoni" pitchFamily="2" charset="-79"/>
                        </a:rPr>
                        <a:t>625</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latin typeface="Arial Black" pitchFamily="34" charset="0"/>
                          <a:cs typeface="Aharoni" pitchFamily="2" charset="-79"/>
                        </a:rPr>
                        <a:t>3,375</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latin typeface="Arial Black" pitchFamily="34" charset="0"/>
                          <a:cs typeface="Aharoni" pitchFamily="2" charset="-79"/>
                        </a:rPr>
                        <a:t>Hezehiah</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latin typeface="Arial Black" pitchFamily="34" charset="0"/>
                          <a:cs typeface="Aharoni" pitchFamily="2" charset="-79"/>
                        </a:rPr>
                        <a:t>29</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000" b="1" i="0" u="none" strike="noStrike">
                          <a:latin typeface="Arial Black" pitchFamily="34" charset="0"/>
                          <a:cs typeface="Aharoni" pitchFamily="2" charset="-79"/>
                        </a:rPr>
                        <a:t> </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000" b="1" i="0" u="none" strike="noStrike">
                          <a:latin typeface="Arial Black" pitchFamily="34" charset="0"/>
                          <a:cs typeface="Aharoni" pitchFamily="2" charset="-79"/>
                        </a:rPr>
                        <a:t>2 Chronicles 29:1</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000">
                <a:tc>
                  <a:txBody>
                    <a:bodyPr/>
                    <a:lstStyle/>
                    <a:p>
                      <a:pPr algn="ctr" fontAlgn="b"/>
                      <a:r>
                        <a:rPr lang="en-AU" sz="1000" b="1" i="0" u="none" strike="noStrike">
                          <a:latin typeface="Arial Black" pitchFamily="34" charset="0"/>
                          <a:cs typeface="Aharoni" pitchFamily="2" charset="-79"/>
                        </a:rPr>
                        <a:t>696</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latin typeface="Arial Black" pitchFamily="34" charset="0"/>
                          <a:cs typeface="Aharoni" pitchFamily="2" charset="-79"/>
                        </a:rPr>
                        <a:t>3,304</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latin typeface="Arial Black" pitchFamily="34" charset="0"/>
                          <a:cs typeface="Aharoni" pitchFamily="2" charset="-79"/>
                        </a:rPr>
                        <a:t>Manasseh</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latin typeface="Arial Black" pitchFamily="34" charset="0"/>
                          <a:cs typeface="Aharoni" pitchFamily="2" charset="-79"/>
                        </a:rPr>
                        <a:t>55</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000" b="1" i="0" u="none" strike="noStrike">
                          <a:latin typeface="Arial Black" pitchFamily="34" charset="0"/>
                          <a:cs typeface="Aharoni" pitchFamily="2" charset="-79"/>
                        </a:rPr>
                        <a:t> </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000" b="1" i="0" u="none" strike="noStrike">
                          <a:latin typeface="Arial Black" pitchFamily="34" charset="0"/>
                          <a:cs typeface="Aharoni" pitchFamily="2" charset="-79"/>
                        </a:rPr>
                        <a:t>2 Chronicles 33:1</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000">
                <a:tc>
                  <a:txBody>
                    <a:bodyPr/>
                    <a:lstStyle/>
                    <a:p>
                      <a:pPr algn="ctr" fontAlgn="b"/>
                      <a:r>
                        <a:rPr lang="en-AU" sz="1000" b="1" i="0" u="none" strike="noStrike">
                          <a:latin typeface="Arial Black" pitchFamily="34" charset="0"/>
                          <a:cs typeface="Aharoni" pitchFamily="2" charset="-79"/>
                        </a:rPr>
                        <a:t>641</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latin typeface="Arial Black" pitchFamily="34" charset="0"/>
                          <a:cs typeface="Aharoni" pitchFamily="2" charset="-79"/>
                        </a:rPr>
                        <a:t>3,359</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latin typeface="Arial Black" pitchFamily="34" charset="0"/>
                          <a:cs typeface="Aharoni" pitchFamily="2" charset="-79"/>
                        </a:rPr>
                        <a:t>Amon</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latin typeface="Arial Black" pitchFamily="34" charset="0"/>
                          <a:cs typeface="Aharoni" pitchFamily="2" charset="-79"/>
                        </a:rPr>
                        <a:t>2</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000" b="1" i="0" u="none" strike="noStrike">
                          <a:latin typeface="Arial Black" pitchFamily="34" charset="0"/>
                          <a:cs typeface="Aharoni" pitchFamily="2" charset="-79"/>
                        </a:rPr>
                        <a:t> </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000" b="1" i="0" u="none" strike="noStrike">
                          <a:latin typeface="Arial Black" pitchFamily="34" charset="0"/>
                          <a:cs typeface="Aharoni" pitchFamily="2" charset="-79"/>
                        </a:rPr>
                        <a:t>2 Chronicles 33:21</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000">
                <a:tc>
                  <a:txBody>
                    <a:bodyPr/>
                    <a:lstStyle/>
                    <a:p>
                      <a:pPr algn="ctr" fontAlgn="b"/>
                      <a:r>
                        <a:rPr lang="en-AU" sz="1000" b="1" i="0" u="none" strike="noStrike">
                          <a:latin typeface="Arial Black" pitchFamily="34" charset="0"/>
                          <a:cs typeface="Aharoni" pitchFamily="2" charset="-79"/>
                        </a:rPr>
                        <a:t>639</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latin typeface="Arial Black" pitchFamily="34" charset="0"/>
                          <a:cs typeface="Aharoni" pitchFamily="2" charset="-79"/>
                        </a:rPr>
                        <a:t>3,361</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latin typeface="Arial Black" pitchFamily="34" charset="0"/>
                          <a:cs typeface="Aharoni" pitchFamily="2" charset="-79"/>
                        </a:rPr>
                        <a:t>Josiah</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latin typeface="Arial Black" pitchFamily="34" charset="0"/>
                          <a:cs typeface="Aharoni" pitchFamily="2" charset="-79"/>
                        </a:rPr>
                        <a:t>31</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000" b="1" i="0" u="none" strike="noStrike">
                          <a:latin typeface="Arial Black" pitchFamily="34" charset="0"/>
                          <a:cs typeface="Aharoni" pitchFamily="2" charset="-79"/>
                        </a:rPr>
                        <a:t> </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000" b="1" i="0" u="none" strike="noStrike">
                          <a:latin typeface="Arial Black" pitchFamily="34" charset="0"/>
                          <a:cs typeface="Aharoni" pitchFamily="2" charset="-79"/>
                        </a:rPr>
                        <a:t>2 Chronicles 34:1</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000">
                <a:tc>
                  <a:txBody>
                    <a:bodyPr/>
                    <a:lstStyle/>
                    <a:p>
                      <a:pPr algn="ctr" fontAlgn="b"/>
                      <a:r>
                        <a:rPr lang="en-AU" sz="1000" b="1" i="0" u="none" strike="noStrike">
                          <a:latin typeface="Arial Black" pitchFamily="34" charset="0"/>
                          <a:cs typeface="Aharoni" pitchFamily="2" charset="-79"/>
                        </a:rPr>
                        <a:t>608</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latin typeface="Arial Black" pitchFamily="34" charset="0"/>
                          <a:cs typeface="Aharoni" pitchFamily="2" charset="-79"/>
                        </a:rPr>
                        <a:t>3,392</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latin typeface="Arial Black" pitchFamily="34" charset="0"/>
                          <a:cs typeface="Aharoni" pitchFamily="2" charset="-79"/>
                        </a:rPr>
                        <a:t>Jehoahaz</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latin typeface="Arial Black" pitchFamily="34" charset="0"/>
                          <a:cs typeface="Aharoni" pitchFamily="2" charset="-79"/>
                        </a:rPr>
                        <a:t>0.25</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000" b="1" i="0" u="none" strike="noStrike">
                          <a:latin typeface="Arial Black" pitchFamily="34" charset="0"/>
                          <a:cs typeface="Aharoni" pitchFamily="2" charset="-79"/>
                        </a:rPr>
                        <a:t> </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000" b="1" i="0" u="none" strike="noStrike">
                          <a:latin typeface="Arial Black" pitchFamily="34" charset="0"/>
                          <a:cs typeface="Aharoni" pitchFamily="2" charset="-79"/>
                        </a:rPr>
                        <a:t>2 Chronicles 36:2</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000">
                <a:tc>
                  <a:txBody>
                    <a:bodyPr/>
                    <a:lstStyle/>
                    <a:p>
                      <a:pPr algn="ctr" fontAlgn="b"/>
                      <a:r>
                        <a:rPr lang="en-AU" sz="1000" b="1" i="0" u="none" strike="noStrike">
                          <a:latin typeface="Arial Black" pitchFamily="34" charset="0"/>
                          <a:cs typeface="Aharoni" pitchFamily="2" charset="-79"/>
                        </a:rPr>
                        <a:t>608</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latin typeface="Arial Black" pitchFamily="34" charset="0"/>
                          <a:cs typeface="Aharoni" pitchFamily="2" charset="-79"/>
                        </a:rPr>
                        <a:t>3,392</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latin typeface="Arial Black" pitchFamily="34" charset="0"/>
                          <a:cs typeface="Aharoni" pitchFamily="2" charset="-79"/>
                        </a:rPr>
                        <a:t>Jehoiakim</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latin typeface="Arial Black" pitchFamily="34" charset="0"/>
                          <a:cs typeface="Aharoni" pitchFamily="2" charset="-79"/>
                        </a:rPr>
                        <a:t>11</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000" b="1" i="0" u="none" strike="noStrike">
                          <a:latin typeface="Arial Black" pitchFamily="34" charset="0"/>
                          <a:cs typeface="Aharoni" pitchFamily="2" charset="-79"/>
                        </a:rPr>
                        <a:t> </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000" b="1" i="0" u="none" strike="noStrike">
                          <a:latin typeface="Arial Black" pitchFamily="34" charset="0"/>
                          <a:cs typeface="Aharoni" pitchFamily="2" charset="-79"/>
                        </a:rPr>
                        <a:t>2 Chronicles 36:5</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000">
                <a:tc>
                  <a:txBody>
                    <a:bodyPr/>
                    <a:lstStyle/>
                    <a:p>
                      <a:pPr algn="ctr" fontAlgn="b"/>
                      <a:r>
                        <a:rPr lang="en-AU" sz="1000" b="1" i="0" u="none" strike="noStrike">
                          <a:latin typeface="Arial Black" pitchFamily="34" charset="0"/>
                          <a:cs typeface="Aharoni" pitchFamily="2" charset="-79"/>
                        </a:rPr>
                        <a:t>597</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latin typeface="Arial Black" pitchFamily="34" charset="0"/>
                          <a:cs typeface="Aharoni" pitchFamily="2" charset="-79"/>
                        </a:rPr>
                        <a:t>3,403</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latin typeface="Arial Black" pitchFamily="34" charset="0"/>
                          <a:cs typeface="Aharoni" pitchFamily="2" charset="-79"/>
                        </a:rPr>
                        <a:t>Jehoiachin</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latin typeface="Arial Black" pitchFamily="34" charset="0"/>
                          <a:cs typeface="Aharoni" pitchFamily="2" charset="-79"/>
                        </a:rPr>
                        <a:t>0.25</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000" b="1" i="0" u="none" strike="noStrike">
                          <a:latin typeface="Arial Black" pitchFamily="34" charset="0"/>
                          <a:cs typeface="Aharoni" pitchFamily="2" charset="-79"/>
                        </a:rPr>
                        <a:t> </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000" b="1" i="0" u="none" strike="noStrike">
                          <a:latin typeface="Arial Black" pitchFamily="34" charset="0"/>
                          <a:cs typeface="Aharoni" pitchFamily="2" charset="-79"/>
                        </a:rPr>
                        <a:t>2 Chronicles 36:9</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000">
                <a:tc>
                  <a:txBody>
                    <a:bodyPr/>
                    <a:lstStyle/>
                    <a:p>
                      <a:pPr algn="ctr" fontAlgn="b"/>
                      <a:r>
                        <a:rPr lang="en-AU" sz="1000" b="1" i="0" u="none" strike="noStrike">
                          <a:latin typeface="Arial Black" pitchFamily="34" charset="0"/>
                          <a:cs typeface="Aharoni" pitchFamily="2" charset="-79"/>
                        </a:rPr>
                        <a:t>597</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latin typeface="Arial Black" pitchFamily="34" charset="0"/>
                          <a:cs typeface="Aharoni" pitchFamily="2" charset="-79"/>
                        </a:rPr>
                        <a:t>3,403</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latin typeface="Arial Black" pitchFamily="34" charset="0"/>
                          <a:cs typeface="Aharoni" pitchFamily="2" charset="-79"/>
                        </a:rPr>
                        <a:t>Zedekiah</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latin typeface="Arial Black" pitchFamily="34" charset="0"/>
                          <a:cs typeface="Aharoni" pitchFamily="2" charset="-79"/>
                        </a:rPr>
                        <a:t>11</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000" b="1" i="0" u="none" strike="noStrike">
                          <a:latin typeface="Arial Black" pitchFamily="34" charset="0"/>
                          <a:cs typeface="Aharoni" pitchFamily="2" charset="-79"/>
                        </a:rPr>
                        <a:t> </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000" b="1" i="0" u="none" strike="noStrike">
                          <a:latin typeface="Arial Black" pitchFamily="34" charset="0"/>
                          <a:cs typeface="Aharoni" pitchFamily="2" charset="-79"/>
                        </a:rPr>
                        <a:t>2 Chronicles 36:11</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000">
                <a:tc>
                  <a:txBody>
                    <a:bodyPr/>
                    <a:lstStyle/>
                    <a:p>
                      <a:pPr algn="ctr" fontAlgn="b"/>
                      <a:r>
                        <a:rPr lang="en-AU" sz="1000" b="1" i="0" u="none" strike="noStrike">
                          <a:latin typeface="Arial Black" pitchFamily="34" charset="0"/>
                          <a:cs typeface="Aharoni" pitchFamily="2" charset="-79"/>
                        </a:rPr>
                        <a:t>586</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latin typeface="Arial Black" pitchFamily="34" charset="0"/>
                          <a:cs typeface="Aharoni" pitchFamily="2" charset="-79"/>
                        </a:rPr>
                        <a:t>3,414</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latin typeface="Arial Black" pitchFamily="34" charset="0"/>
                          <a:cs typeface="Aharoni" pitchFamily="2" charset="-79"/>
                        </a:rPr>
                        <a:t>Exiled To Babylon</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latin typeface="Arial Black" pitchFamily="34" charset="0"/>
                          <a:cs typeface="Aharoni" pitchFamily="2" charset="-79"/>
                        </a:rPr>
                        <a:t>70</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000" b="1" i="0" u="none" strike="noStrike">
                          <a:latin typeface="Arial Black" pitchFamily="34" charset="0"/>
                          <a:cs typeface="Aharoni" pitchFamily="2" charset="-79"/>
                        </a:rPr>
                        <a:t> </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000" b="1" i="0" u="none" strike="noStrike">
                          <a:latin typeface="Arial Black" pitchFamily="34" charset="0"/>
                          <a:cs typeface="Aharoni" pitchFamily="2" charset="-79"/>
                        </a:rPr>
                        <a:t>2 Chronicles 36:21</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000">
                <a:tc>
                  <a:txBody>
                    <a:bodyPr/>
                    <a:lstStyle/>
                    <a:p>
                      <a:pPr algn="ctr" fontAlgn="b"/>
                      <a:r>
                        <a:rPr lang="en-AU" sz="1000" b="1" i="0" u="none" strike="noStrike">
                          <a:latin typeface="Arial Black" pitchFamily="34" charset="0"/>
                          <a:cs typeface="Aharoni" pitchFamily="2" charset="-79"/>
                        </a:rPr>
                        <a:t>527</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latin typeface="Arial Black" pitchFamily="34" charset="0"/>
                          <a:cs typeface="Aharoni" pitchFamily="2" charset="-79"/>
                        </a:rPr>
                        <a:t>3473</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latin typeface="Arial Black" pitchFamily="34" charset="0"/>
                          <a:cs typeface="Aharoni" pitchFamily="2" charset="-79"/>
                        </a:rPr>
                        <a:t>Return To Israel</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000" b="1" i="0" u="none" strike="noStrike">
                          <a:latin typeface="Arial Black" pitchFamily="34" charset="0"/>
                          <a:cs typeface="Aharoni" pitchFamily="2" charset="-79"/>
                        </a:rPr>
                        <a:t> </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000" b="1" i="0" u="none" strike="noStrike">
                          <a:latin typeface="Arial Black" pitchFamily="34" charset="0"/>
                          <a:cs typeface="Aharoni" pitchFamily="2" charset="-79"/>
                        </a:rPr>
                        <a:t> </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000" b="1" i="0" u="none" strike="noStrike">
                          <a:latin typeface="Arial Black" pitchFamily="34" charset="0"/>
                          <a:cs typeface="Aharoni" pitchFamily="2" charset="-79"/>
                        </a:rPr>
                        <a:t> </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000">
                <a:tc>
                  <a:txBody>
                    <a:bodyPr/>
                    <a:lstStyle/>
                    <a:p>
                      <a:pPr algn="ctr" fontAlgn="b"/>
                      <a:r>
                        <a:rPr lang="en-AU" sz="1000" b="1" i="0" u="none" strike="noStrike">
                          <a:latin typeface="Arial Black" pitchFamily="34" charset="0"/>
                          <a:cs typeface="Aharoni" pitchFamily="2" charset="-79"/>
                        </a:rPr>
                        <a:t>457</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latin typeface="Arial Black" pitchFamily="34" charset="0"/>
                          <a:cs typeface="Aharoni" pitchFamily="2" charset="-79"/>
                        </a:rPr>
                        <a:t>3543</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000" b="1" i="0" u="none" strike="noStrike">
                          <a:latin typeface="Arial Black" pitchFamily="34" charset="0"/>
                          <a:cs typeface="Aharoni" pitchFamily="2" charset="-79"/>
                        </a:rPr>
                        <a:t>Artazerxes</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000" b="1" i="0" u="none" strike="noStrike">
                          <a:latin typeface="Arial Black" pitchFamily="34" charset="0"/>
                          <a:cs typeface="Aharoni" pitchFamily="2" charset="-79"/>
                        </a:rPr>
                        <a:t> </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000" b="1" i="0" u="none" strike="noStrike">
                          <a:latin typeface="Arial Black" pitchFamily="34" charset="0"/>
                          <a:cs typeface="Aharoni" pitchFamily="2" charset="-79"/>
                        </a:rPr>
                        <a:t> </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000" b="1" i="0" u="none" strike="noStrike" dirty="0">
                          <a:latin typeface="Arial Black" pitchFamily="34" charset="0"/>
                          <a:cs typeface="Aharoni" pitchFamily="2" charset="-79"/>
                        </a:rPr>
                        <a:t>Ezra 7:7-22</a:t>
                      </a:r>
                    </a:p>
                  </a:txBody>
                  <a:tcPr marL="7471" marR="7471" marT="7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TextBox 2"/>
          <p:cNvSpPr txBox="1"/>
          <p:nvPr/>
        </p:nvSpPr>
        <p:spPr>
          <a:xfrm>
            <a:off x="0" y="142852"/>
            <a:ext cx="9144000" cy="369332"/>
          </a:xfrm>
          <a:prstGeom prst="rect">
            <a:avLst/>
          </a:prstGeom>
          <a:noFill/>
          <a:ln>
            <a:solidFill>
              <a:schemeClr val="tx1"/>
            </a:solidFill>
          </a:ln>
        </p:spPr>
        <p:txBody>
          <a:bodyPr wrap="square" rtlCol="0">
            <a:spAutoFit/>
          </a:bodyPr>
          <a:lstStyle/>
          <a:p>
            <a:pPr algn="ctr"/>
            <a:r>
              <a:rPr lang="en-AU" b="1" dirty="0" smtClean="0">
                <a:latin typeface="+mj-lt"/>
              </a:rPr>
              <a:t>Bible Chronology</a:t>
            </a:r>
            <a:endParaRPr lang="en-AU" b="1" dirty="0">
              <a:latin typeface="+mj-lt"/>
            </a:endParaRPr>
          </a:p>
        </p:txBody>
      </p:sp>
      <p:sp>
        <p:nvSpPr>
          <p:cNvPr id="5" name="TextBox 4"/>
          <p:cNvSpPr txBox="1"/>
          <p:nvPr/>
        </p:nvSpPr>
        <p:spPr>
          <a:xfrm>
            <a:off x="0" y="6357958"/>
            <a:ext cx="9144000" cy="369332"/>
          </a:xfrm>
          <a:prstGeom prst="rect">
            <a:avLst/>
          </a:prstGeom>
          <a:noFill/>
          <a:ln>
            <a:solidFill>
              <a:schemeClr val="tx1"/>
            </a:solidFill>
          </a:ln>
        </p:spPr>
        <p:txBody>
          <a:bodyPr wrap="square" rtlCol="0">
            <a:spAutoFit/>
          </a:bodyPr>
          <a:lstStyle/>
          <a:p>
            <a:pPr algn="ctr"/>
            <a:r>
              <a:rPr lang="en-AU" b="1" dirty="0" smtClean="0"/>
              <a:t>Saul To Ezra</a:t>
            </a:r>
            <a:endParaRPr lang="en-AU" b="1" dirty="0"/>
          </a:p>
        </p:txBody>
      </p:sp>
      <p:pic>
        <p:nvPicPr>
          <p:cNvPr id="36865" name="Picture 1" descr="G:\GapTheory\Photos\10-3-107.jpg"/>
          <p:cNvPicPr>
            <a:picLocks noChangeAspect="1" noChangeArrowheads="1"/>
          </p:cNvPicPr>
          <p:nvPr/>
        </p:nvPicPr>
        <p:blipFill>
          <a:blip r:embed="rId2"/>
          <a:srcRect/>
          <a:stretch>
            <a:fillRect/>
          </a:stretch>
        </p:blipFill>
        <p:spPr bwMode="auto">
          <a:xfrm>
            <a:off x="5806006" y="1071546"/>
            <a:ext cx="3337993" cy="3867468"/>
          </a:xfrm>
          <a:prstGeom prst="rect">
            <a:avLst/>
          </a:prstGeom>
          <a:noFill/>
          <a:ln>
            <a:solidFill>
              <a:schemeClr val="tx1"/>
            </a:solidFill>
          </a:ln>
        </p:spPr>
      </p:pic>
      <p:sp>
        <p:nvSpPr>
          <p:cNvPr id="6" name="TextBox 5"/>
          <p:cNvSpPr txBox="1"/>
          <p:nvPr/>
        </p:nvSpPr>
        <p:spPr>
          <a:xfrm>
            <a:off x="5786446" y="714356"/>
            <a:ext cx="3357554" cy="369332"/>
          </a:xfrm>
          <a:prstGeom prst="rect">
            <a:avLst/>
          </a:prstGeom>
          <a:noFill/>
        </p:spPr>
        <p:txBody>
          <a:bodyPr wrap="square" rtlCol="0">
            <a:spAutoFit/>
          </a:bodyPr>
          <a:lstStyle/>
          <a:p>
            <a:pPr algn="ctr"/>
            <a:r>
              <a:rPr lang="en-AU" b="1" u="sng" dirty="0" smtClean="0"/>
              <a:t>Annals Of The World</a:t>
            </a:r>
            <a:endParaRPr lang="en-AU" b="1" u="sng" dirty="0"/>
          </a:p>
        </p:txBody>
      </p:sp>
      <p:sp>
        <p:nvSpPr>
          <p:cNvPr id="8" name="TextBox 7"/>
          <p:cNvSpPr txBox="1"/>
          <p:nvPr/>
        </p:nvSpPr>
        <p:spPr>
          <a:xfrm>
            <a:off x="5786446" y="4929198"/>
            <a:ext cx="3357554" cy="369332"/>
          </a:xfrm>
          <a:prstGeom prst="rect">
            <a:avLst/>
          </a:prstGeom>
          <a:noFill/>
        </p:spPr>
        <p:txBody>
          <a:bodyPr wrap="square" rtlCol="0">
            <a:spAutoFit/>
          </a:bodyPr>
          <a:lstStyle/>
          <a:p>
            <a:pPr algn="ctr"/>
            <a:r>
              <a:rPr lang="en-AU" b="1" u="sng" dirty="0" smtClean="0"/>
              <a:t>By James </a:t>
            </a:r>
            <a:r>
              <a:rPr lang="en-AU" b="1" u="sng" dirty="0" err="1" smtClean="0"/>
              <a:t>Ussher</a:t>
            </a:r>
            <a:endParaRPr lang="en-AU" b="1" u="sng"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0" y="0"/>
            <a:ext cx="9144000" cy="1154162"/>
          </a:xfrm>
          <a:prstGeom prst="rect">
            <a:avLst/>
          </a:prstGeom>
          <a:noFill/>
          <a:ln w="9525">
            <a:solidFill>
              <a:schemeClr val="tx1"/>
            </a:solidFill>
            <a:miter lim="800000"/>
            <a:headEnd/>
            <a:tailEnd/>
          </a:ln>
          <a:effectLst/>
        </p:spPr>
        <p:txBody>
          <a:bodyPr vert="horz" wrap="square" lIns="91440" tIns="45720"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sng" strike="noStrike" cap="none" normalizeH="0" baseline="0" dirty="0" smtClean="0">
                <a:ln>
                  <a:noFill/>
                </a:ln>
                <a:solidFill>
                  <a:schemeClr val="tx1"/>
                </a:solidFill>
                <a:effectLst/>
                <a:latin typeface="+mj-lt"/>
                <a:cs typeface="Times New Roman" pitchFamily="18" charset="0"/>
              </a:rPr>
              <a:t>The Primary Time Theory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chemeClr val="tx1"/>
              </a:solidFill>
              <a:effectLst/>
              <a:latin typeface="+mj-lt"/>
              <a:cs typeface="Arial" pitchFamily="34" charset="0"/>
            </a:endParaRPr>
          </a:p>
        </p:txBody>
      </p:sp>
      <p:graphicFrame>
        <p:nvGraphicFramePr>
          <p:cNvPr id="31747" name="Object 3"/>
          <p:cNvGraphicFramePr>
            <a:graphicFrameLocks noChangeAspect="1"/>
          </p:cNvGraphicFramePr>
          <p:nvPr/>
        </p:nvGraphicFramePr>
        <p:xfrm>
          <a:off x="2071670" y="1285860"/>
          <a:ext cx="4619625" cy="4333875"/>
        </p:xfrm>
        <a:graphic>
          <a:graphicData uri="http://schemas.openxmlformats.org/presentationml/2006/ole">
            <p:oleObj spid="_x0000_s31747" r:id="rId3" imgW="5178903" imgH="3884177" progId="">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857224" y="2143116"/>
            <a:ext cx="721523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flipH="1">
            <a:off x="5906191" y="3452132"/>
            <a:ext cx="4917080" cy="130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14282" y="642918"/>
            <a:ext cx="1265090" cy="369332"/>
          </a:xfrm>
          <a:prstGeom prst="rect">
            <a:avLst/>
          </a:prstGeom>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wrap="none" rtlCol="0">
            <a:spAutoFit/>
          </a:bodyPr>
          <a:lstStyle/>
          <a:p>
            <a:pPr algn="ctr"/>
            <a:r>
              <a:rPr lang="en-AU" b="1" dirty="0" smtClean="0"/>
              <a:t>Genesis 1:1</a:t>
            </a:r>
            <a:endParaRPr lang="en-AU" b="1" dirty="0"/>
          </a:p>
        </p:txBody>
      </p:sp>
      <p:sp>
        <p:nvSpPr>
          <p:cNvPr id="12" name="TextBox 11"/>
          <p:cNvSpPr txBox="1"/>
          <p:nvPr/>
        </p:nvSpPr>
        <p:spPr>
          <a:xfrm>
            <a:off x="7715272" y="642918"/>
            <a:ext cx="1276311" cy="369332"/>
          </a:xfrm>
          <a:prstGeom prst="rect">
            <a:avLst/>
          </a:prstGeom>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wrap="none" rtlCol="0">
            <a:spAutoFit/>
          </a:bodyPr>
          <a:lstStyle/>
          <a:p>
            <a:pPr algn="ctr"/>
            <a:r>
              <a:rPr lang="en-AU" b="1" dirty="0" smtClean="0"/>
              <a:t>Genesis 2:3</a:t>
            </a:r>
            <a:endParaRPr lang="en-AU" b="1" dirty="0"/>
          </a:p>
        </p:txBody>
      </p:sp>
      <p:sp>
        <p:nvSpPr>
          <p:cNvPr id="13" name="TextBox 12"/>
          <p:cNvSpPr txBox="1"/>
          <p:nvPr/>
        </p:nvSpPr>
        <p:spPr>
          <a:xfrm>
            <a:off x="0" y="5929330"/>
            <a:ext cx="1928826" cy="369332"/>
          </a:xfrm>
          <a:prstGeom prst="rect">
            <a:avLst/>
          </a:prstGeom>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wrap="square" rtlCol="0">
            <a:spAutoFit/>
          </a:bodyPr>
          <a:lstStyle/>
          <a:p>
            <a:pPr algn="ctr"/>
            <a:r>
              <a:rPr lang="en-AU" b="1" dirty="0" smtClean="0"/>
              <a:t>4,500,000,000 BC</a:t>
            </a:r>
            <a:endParaRPr lang="en-AU" b="1" dirty="0"/>
          </a:p>
        </p:txBody>
      </p:sp>
      <p:sp>
        <p:nvSpPr>
          <p:cNvPr id="14" name="TextBox 13"/>
          <p:cNvSpPr txBox="1"/>
          <p:nvPr/>
        </p:nvSpPr>
        <p:spPr>
          <a:xfrm>
            <a:off x="7858148" y="5929330"/>
            <a:ext cx="1016625" cy="369332"/>
          </a:xfrm>
          <a:prstGeom prst="rect">
            <a:avLst/>
          </a:prstGeom>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wrap="none" rtlCol="0">
            <a:spAutoFit/>
          </a:bodyPr>
          <a:lstStyle/>
          <a:p>
            <a:pPr algn="ctr"/>
            <a:r>
              <a:rPr lang="en-AU" b="1" dirty="0" smtClean="0"/>
              <a:t>4,000 BC</a:t>
            </a:r>
            <a:endParaRPr lang="en-AU" b="1" dirty="0"/>
          </a:p>
        </p:txBody>
      </p:sp>
      <p:sp>
        <p:nvSpPr>
          <p:cNvPr id="15" name="TextBox 14"/>
          <p:cNvSpPr txBox="1"/>
          <p:nvPr/>
        </p:nvSpPr>
        <p:spPr>
          <a:xfrm>
            <a:off x="4643438" y="1428736"/>
            <a:ext cx="3714776" cy="369332"/>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tx1"/>
            </a:solidFill>
          </a:ln>
        </p:spPr>
        <p:txBody>
          <a:bodyPr wrap="square" rtlCol="0">
            <a:spAutoFit/>
          </a:bodyPr>
          <a:lstStyle/>
          <a:p>
            <a:pPr algn="ctr"/>
            <a:r>
              <a:rPr lang="en-AU" b="1" dirty="0" smtClean="0"/>
              <a:t>6,000 Years Ago</a:t>
            </a:r>
            <a:endParaRPr lang="en-AU" b="1" dirty="0"/>
          </a:p>
        </p:txBody>
      </p:sp>
      <p:sp>
        <p:nvSpPr>
          <p:cNvPr id="19" name="TextBox 18"/>
          <p:cNvSpPr txBox="1"/>
          <p:nvPr/>
        </p:nvSpPr>
        <p:spPr>
          <a:xfrm>
            <a:off x="4000496" y="642918"/>
            <a:ext cx="1276311" cy="369332"/>
          </a:xfrm>
          <a:prstGeom prst="rect">
            <a:avLst/>
          </a:prstGeom>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wrap="none" rtlCol="0">
            <a:spAutoFit/>
          </a:bodyPr>
          <a:lstStyle/>
          <a:p>
            <a:r>
              <a:rPr lang="en-AU" b="1" dirty="0" smtClean="0"/>
              <a:t>Genesis 1:3</a:t>
            </a:r>
            <a:endParaRPr lang="en-AU" b="1" dirty="0"/>
          </a:p>
        </p:txBody>
      </p:sp>
      <p:sp>
        <p:nvSpPr>
          <p:cNvPr id="20" name="TextBox 19"/>
          <p:cNvSpPr txBox="1"/>
          <p:nvPr/>
        </p:nvSpPr>
        <p:spPr>
          <a:xfrm>
            <a:off x="4143372" y="5929330"/>
            <a:ext cx="1016625" cy="369332"/>
          </a:xfrm>
          <a:prstGeom prst="rect">
            <a:avLst/>
          </a:prstGeom>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wrap="none" rtlCol="0">
            <a:spAutoFit/>
          </a:bodyPr>
          <a:lstStyle/>
          <a:p>
            <a:pPr algn="ctr"/>
            <a:r>
              <a:rPr lang="en-AU" b="1" dirty="0" smtClean="0"/>
              <a:t>4,000 BC</a:t>
            </a:r>
            <a:endParaRPr lang="en-AU" b="1" dirty="0"/>
          </a:p>
        </p:txBody>
      </p:sp>
      <p:sp>
        <p:nvSpPr>
          <p:cNvPr id="21" name="TextBox 20"/>
          <p:cNvSpPr txBox="1"/>
          <p:nvPr/>
        </p:nvSpPr>
        <p:spPr>
          <a:xfrm>
            <a:off x="857224" y="1428736"/>
            <a:ext cx="3786214" cy="369332"/>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tx1"/>
            </a:solidFill>
          </a:ln>
        </p:spPr>
        <p:txBody>
          <a:bodyPr wrap="square" rtlCol="0">
            <a:spAutoFit/>
          </a:bodyPr>
          <a:lstStyle/>
          <a:p>
            <a:pPr algn="ctr"/>
            <a:r>
              <a:rPr lang="en-AU" b="1" dirty="0" smtClean="0"/>
              <a:t>5,000 Million Years Ago</a:t>
            </a:r>
            <a:endParaRPr lang="en-AU" b="1" dirty="0"/>
          </a:p>
        </p:txBody>
      </p:sp>
      <p:sp>
        <p:nvSpPr>
          <p:cNvPr id="25" name="TextBox 24"/>
          <p:cNvSpPr txBox="1"/>
          <p:nvPr/>
        </p:nvSpPr>
        <p:spPr>
          <a:xfrm>
            <a:off x="0" y="142852"/>
            <a:ext cx="9144000" cy="369332"/>
          </a:xfrm>
          <a:prstGeom prst="rect">
            <a:avLst/>
          </a:prstGeom>
          <a:noFill/>
          <a:ln>
            <a:solidFill>
              <a:schemeClr val="tx1"/>
            </a:solidFill>
          </a:ln>
        </p:spPr>
        <p:txBody>
          <a:bodyPr wrap="square" rtlCol="0">
            <a:spAutoFit/>
          </a:bodyPr>
          <a:lstStyle/>
          <a:p>
            <a:pPr algn="ctr"/>
            <a:r>
              <a:rPr lang="en-AU" b="1" dirty="0" smtClean="0"/>
              <a:t>The </a:t>
            </a:r>
            <a:r>
              <a:rPr lang="en-AU" b="1" dirty="0" smtClean="0">
                <a:latin typeface="+mj-lt"/>
              </a:rPr>
              <a:t>Creation</a:t>
            </a:r>
            <a:r>
              <a:rPr lang="en-AU" b="1" dirty="0" smtClean="0"/>
              <a:t> Week</a:t>
            </a:r>
            <a:endParaRPr lang="en-AU" b="1" dirty="0"/>
          </a:p>
        </p:txBody>
      </p:sp>
      <p:sp>
        <p:nvSpPr>
          <p:cNvPr id="17" name="TextBox 16"/>
          <p:cNvSpPr txBox="1"/>
          <p:nvPr/>
        </p:nvSpPr>
        <p:spPr>
          <a:xfrm>
            <a:off x="0" y="6357958"/>
            <a:ext cx="9144000" cy="800219"/>
          </a:xfrm>
          <a:prstGeom prst="rect">
            <a:avLst/>
          </a:prstGeom>
          <a:noFill/>
          <a:ln>
            <a:solidFill>
              <a:schemeClr val="tx1"/>
            </a:solidFill>
          </a:ln>
        </p:spPr>
        <p:txBody>
          <a:bodyPr wrap="square" rtlCol="0">
            <a:spAutoFit/>
          </a:bodyPr>
          <a:lstStyle/>
          <a:p>
            <a:pPr algn="ctr"/>
            <a:r>
              <a:rPr lang="en-AU" b="1" dirty="0" smtClean="0"/>
              <a:t>Taught By The SDA Church </a:t>
            </a:r>
          </a:p>
          <a:p>
            <a:pPr algn="ctr"/>
            <a:r>
              <a:rPr lang="en-AU" sz="1000" b="1" dirty="0" smtClean="0"/>
              <a:t>Australian Record, “Science And Creation”, By Pastor Bruce Manners, March 11, 1995, Pages 6-9</a:t>
            </a:r>
          </a:p>
          <a:p>
            <a:pPr algn="ctr"/>
            <a:endParaRPr lang="en-AU" b="1" dirty="0"/>
          </a:p>
        </p:txBody>
      </p:sp>
      <p:cxnSp>
        <p:nvCxnSpPr>
          <p:cNvPr id="31" name="Straight Connector 30"/>
          <p:cNvCxnSpPr/>
          <p:nvPr/>
        </p:nvCxnSpPr>
        <p:spPr>
          <a:xfrm rot="5400000">
            <a:off x="-1606593" y="3463925"/>
            <a:ext cx="492922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2179621" y="3463925"/>
            <a:ext cx="492922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3857620" y="2643182"/>
            <a:ext cx="719108" cy="369332"/>
          </a:xfrm>
          <a:prstGeom prst="rect">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a:solidFill>
              <a:schemeClr val="accent1"/>
            </a:solidFill>
          </a:ln>
        </p:spPr>
        <p:txBody>
          <a:bodyPr wrap="none" rtlCol="0">
            <a:spAutoFit/>
          </a:bodyPr>
          <a:lstStyle/>
          <a:p>
            <a:r>
              <a:rPr lang="en-AU" b="1" dirty="0" smtClean="0"/>
              <a:t>Day 1</a:t>
            </a:r>
            <a:endParaRPr lang="en-AU" b="1" dirty="0"/>
          </a:p>
        </p:txBody>
      </p:sp>
      <p:sp>
        <p:nvSpPr>
          <p:cNvPr id="40" name="TextBox 39"/>
          <p:cNvSpPr txBox="1"/>
          <p:nvPr/>
        </p:nvSpPr>
        <p:spPr>
          <a:xfrm>
            <a:off x="4714876" y="3929066"/>
            <a:ext cx="719108" cy="369332"/>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accent1"/>
            </a:solidFill>
          </a:ln>
        </p:spPr>
        <p:txBody>
          <a:bodyPr wrap="none" rtlCol="0">
            <a:spAutoFit/>
          </a:bodyPr>
          <a:lstStyle/>
          <a:p>
            <a:r>
              <a:rPr lang="en-AU" b="1" dirty="0" smtClean="0"/>
              <a:t>Day 2</a:t>
            </a:r>
            <a:endParaRPr lang="en-AU" b="1" dirty="0"/>
          </a:p>
        </p:txBody>
      </p:sp>
      <p:sp>
        <p:nvSpPr>
          <p:cNvPr id="41" name="TextBox 40"/>
          <p:cNvSpPr txBox="1"/>
          <p:nvPr/>
        </p:nvSpPr>
        <p:spPr>
          <a:xfrm>
            <a:off x="3786182" y="3929066"/>
            <a:ext cx="772006" cy="369332"/>
          </a:xfrm>
          <a:prstGeom prst="rect">
            <a:avLst/>
          </a:prstGeom>
          <a:gradFill>
            <a:gsLst>
              <a:gs pos="0">
                <a:srgbClr val="FFEFD1"/>
              </a:gs>
              <a:gs pos="64999">
                <a:srgbClr val="F0EBD5"/>
              </a:gs>
              <a:gs pos="100000">
                <a:srgbClr val="D1C39F"/>
              </a:gs>
            </a:gsLst>
            <a:lin ang="5400000" scaled="0"/>
          </a:gradFill>
          <a:ln>
            <a:solidFill>
              <a:schemeClr val="accent1"/>
            </a:solidFill>
          </a:ln>
        </p:spPr>
        <p:txBody>
          <a:bodyPr wrap="none" rtlCol="0">
            <a:spAutoFit/>
          </a:bodyPr>
          <a:lstStyle/>
          <a:p>
            <a:r>
              <a:rPr lang="en-AU" b="1" dirty="0" smtClean="0"/>
              <a:t>Day 3 </a:t>
            </a:r>
            <a:endParaRPr lang="en-AU" b="1" dirty="0"/>
          </a:p>
        </p:txBody>
      </p:sp>
      <p:sp>
        <p:nvSpPr>
          <p:cNvPr id="42" name="TextBox 41"/>
          <p:cNvSpPr txBox="1"/>
          <p:nvPr/>
        </p:nvSpPr>
        <p:spPr>
          <a:xfrm>
            <a:off x="3857620" y="5143512"/>
            <a:ext cx="719108" cy="369332"/>
          </a:xfrm>
          <a:prstGeom prst="rect">
            <a:avLst/>
          </a:prstGeom>
          <a:gradFill>
            <a:gsLst>
              <a:gs pos="0">
                <a:srgbClr val="8488C4"/>
              </a:gs>
              <a:gs pos="53000">
                <a:srgbClr val="D4DEFF"/>
              </a:gs>
              <a:gs pos="83000">
                <a:srgbClr val="D4DEFF"/>
              </a:gs>
              <a:gs pos="100000">
                <a:srgbClr val="96AB94"/>
              </a:gs>
            </a:gsLst>
            <a:lin ang="5400000" scaled="0"/>
          </a:gradFill>
          <a:ln>
            <a:solidFill>
              <a:schemeClr val="accent1"/>
            </a:solidFill>
          </a:ln>
        </p:spPr>
        <p:txBody>
          <a:bodyPr wrap="square" rtlCol="0">
            <a:spAutoFit/>
          </a:bodyPr>
          <a:lstStyle/>
          <a:p>
            <a:r>
              <a:rPr lang="en-AU" b="1" dirty="0" smtClean="0"/>
              <a:t>Day 4</a:t>
            </a:r>
            <a:endParaRPr lang="en-AU" b="1" dirty="0"/>
          </a:p>
        </p:txBody>
      </p:sp>
      <p:sp>
        <p:nvSpPr>
          <p:cNvPr id="43" name="TextBox 42"/>
          <p:cNvSpPr txBox="1"/>
          <p:nvPr/>
        </p:nvSpPr>
        <p:spPr>
          <a:xfrm>
            <a:off x="6143636" y="3929066"/>
            <a:ext cx="719108" cy="369332"/>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accent1"/>
            </a:solidFill>
          </a:ln>
        </p:spPr>
        <p:txBody>
          <a:bodyPr wrap="none" rtlCol="0">
            <a:spAutoFit/>
          </a:bodyPr>
          <a:lstStyle/>
          <a:p>
            <a:r>
              <a:rPr lang="en-AU" b="1" dirty="0" smtClean="0"/>
              <a:t>Day 5</a:t>
            </a:r>
            <a:endParaRPr lang="en-AU" b="1" dirty="0"/>
          </a:p>
        </p:txBody>
      </p:sp>
      <p:sp>
        <p:nvSpPr>
          <p:cNvPr id="44" name="TextBox 43"/>
          <p:cNvSpPr txBox="1"/>
          <p:nvPr/>
        </p:nvSpPr>
        <p:spPr>
          <a:xfrm>
            <a:off x="6858016" y="3929066"/>
            <a:ext cx="719108" cy="369332"/>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accent1"/>
            </a:solidFill>
          </a:ln>
        </p:spPr>
        <p:txBody>
          <a:bodyPr wrap="none" rtlCol="0">
            <a:spAutoFit/>
          </a:bodyPr>
          <a:lstStyle/>
          <a:p>
            <a:r>
              <a:rPr lang="en-AU" b="1" dirty="0" smtClean="0"/>
              <a:t>Day 6</a:t>
            </a:r>
            <a:endParaRPr lang="en-AU" b="1" dirty="0"/>
          </a:p>
        </p:txBody>
      </p:sp>
      <p:sp>
        <p:nvSpPr>
          <p:cNvPr id="45" name="TextBox 44"/>
          <p:cNvSpPr txBox="1"/>
          <p:nvPr/>
        </p:nvSpPr>
        <p:spPr>
          <a:xfrm>
            <a:off x="7572396" y="3929066"/>
            <a:ext cx="719108" cy="369332"/>
          </a:xfrm>
          <a:prstGeom prst="rect">
            <a:avLst/>
          </a:prstGeom>
          <a:gradFill>
            <a:gsLst>
              <a:gs pos="0">
                <a:srgbClr val="5E9EFF"/>
              </a:gs>
              <a:gs pos="39999">
                <a:srgbClr val="85C2FF"/>
              </a:gs>
              <a:gs pos="70000">
                <a:srgbClr val="C4D6EB"/>
              </a:gs>
              <a:gs pos="100000">
                <a:srgbClr val="FFEBFA"/>
              </a:gs>
            </a:gsLst>
            <a:lin ang="5400000" scaled="0"/>
          </a:gradFill>
          <a:ln>
            <a:solidFill>
              <a:schemeClr val="accent1"/>
            </a:solidFill>
          </a:ln>
        </p:spPr>
        <p:txBody>
          <a:bodyPr wrap="none" rtlCol="0">
            <a:spAutoFit/>
          </a:bodyPr>
          <a:lstStyle/>
          <a:p>
            <a:r>
              <a:rPr lang="en-AU" b="1" dirty="0" smtClean="0"/>
              <a:t>Day 7</a:t>
            </a:r>
            <a:endParaRPr lang="en-AU" b="1" dirty="0"/>
          </a:p>
        </p:txBody>
      </p:sp>
      <p:sp>
        <p:nvSpPr>
          <p:cNvPr id="76" name="TextBox 75"/>
          <p:cNvSpPr txBox="1"/>
          <p:nvPr/>
        </p:nvSpPr>
        <p:spPr>
          <a:xfrm>
            <a:off x="928662" y="2428868"/>
            <a:ext cx="1643074" cy="307777"/>
          </a:xfrm>
          <a:prstGeom prst="rect">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a:solidFill>
              <a:schemeClr val="tx1"/>
            </a:solidFill>
          </a:ln>
        </p:spPr>
        <p:txBody>
          <a:bodyPr wrap="square" rtlCol="0">
            <a:spAutoFit/>
          </a:bodyPr>
          <a:lstStyle/>
          <a:p>
            <a:pPr algn="ctr"/>
            <a:r>
              <a:rPr lang="en-AU" sz="1400" b="1" dirty="0" smtClean="0"/>
              <a:t>Light</a:t>
            </a:r>
            <a:endParaRPr lang="en-AU" sz="1400" b="1" dirty="0"/>
          </a:p>
        </p:txBody>
      </p:sp>
      <p:sp>
        <p:nvSpPr>
          <p:cNvPr id="77" name="TextBox 76"/>
          <p:cNvSpPr txBox="1"/>
          <p:nvPr/>
        </p:nvSpPr>
        <p:spPr>
          <a:xfrm>
            <a:off x="928662" y="3714752"/>
            <a:ext cx="2428892" cy="307777"/>
          </a:xfrm>
          <a:prstGeom prst="rect">
            <a:avLst/>
          </a:prstGeom>
          <a:gradFill>
            <a:gsLst>
              <a:gs pos="0">
                <a:srgbClr val="FFEFD1"/>
              </a:gs>
              <a:gs pos="64999">
                <a:srgbClr val="F0EBD5"/>
              </a:gs>
              <a:gs pos="100000">
                <a:srgbClr val="D1C39F"/>
              </a:gs>
            </a:gsLst>
            <a:lin ang="5400000" scaled="0"/>
          </a:gradFill>
          <a:ln>
            <a:solidFill>
              <a:schemeClr val="tx1"/>
            </a:solidFill>
          </a:ln>
        </p:spPr>
        <p:txBody>
          <a:bodyPr wrap="square" rtlCol="0">
            <a:spAutoFit/>
          </a:bodyPr>
          <a:lstStyle/>
          <a:p>
            <a:r>
              <a:rPr lang="en-AU" sz="1400" b="1" dirty="0" smtClean="0"/>
              <a:t>Dry Land, Volcanoes, Glaciers</a:t>
            </a:r>
            <a:endParaRPr lang="en-AU" sz="1400" b="1" dirty="0"/>
          </a:p>
        </p:txBody>
      </p:sp>
      <p:sp>
        <p:nvSpPr>
          <p:cNvPr id="78" name="TextBox 77"/>
          <p:cNvSpPr txBox="1"/>
          <p:nvPr/>
        </p:nvSpPr>
        <p:spPr>
          <a:xfrm>
            <a:off x="928662" y="5000636"/>
            <a:ext cx="2153709" cy="307777"/>
          </a:xfrm>
          <a:prstGeom prst="rect">
            <a:avLst/>
          </a:prstGeom>
          <a:gradFill>
            <a:gsLst>
              <a:gs pos="0">
                <a:srgbClr val="8488C4"/>
              </a:gs>
              <a:gs pos="53000">
                <a:srgbClr val="D4DEFF"/>
              </a:gs>
              <a:gs pos="83000">
                <a:srgbClr val="D4DEFF"/>
              </a:gs>
              <a:gs pos="100000">
                <a:srgbClr val="96AB94"/>
              </a:gs>
            </a:gsLst>
            <a:lin ang="5400000" scaled="0"/>
          </a:gradFill>
          <a:ln>
            <a:solidFill>
              <a:schemeClr val="tx1"/>
            </a:solidFill>
          </a:ln>
        </p:spPr>
        <p:txBody>
          <a:bodyPr wrap="square" rtlCol="0">
            <a:spAutoFit/>
          </a:bodyPr>
          <a:lstStyle/>
          <a:p>
            <a:pPr algn="ctr"/>
            <a:r>
              <a:rPr lang="en-AU" sz="1400" b="1" dirty="0" smtClean="0"/>
              <a:t>Sun, Moon, Meteorites</a:t>
            </a:r>
            <a:endParaRPr lang="en-AU" sz="1400" b="1" dirty="0"/>
          </a:p>
        </p:txBody>
      </p:sp>
      <p:cxnSp>
        <p:nvCxnSpPr>
          <p:cNvPr id="81" name="Straight Arrow Connector 80"/>
          <p:cNvCxnSpPr>
            <a:stCxn id="69" idx="0"/>
            <a:endCxn id="82" idx="2"/>
          </p:cNvCxnSpPr>
          <p:nvPr/>
        </p:nvCxnSpPr>
        <p:spPr>
          <a:xfrm rot="5400000" flipH="1" flipV="1">
            <a:off x="5592321" y="3492391"/>
            <a:ext cx="630800" cy="24255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5643570" y="2928934"/>
            <a:ext cx="770852" cy="369332"/>
          </a:xfrm>
          <a:prstGeom prst="rect">
            <a:avLst/>
          </a:prstGeom>
          <a:gradFill>
            <a:gsLst>
              <a:gs pos="0">
                <a:srgbClr val="FFEFD1"/>
              </a:gs>
              <a:gs pos="64999">
                <a:srgbClr val="F0EBD5"/>
              </a:gs>
              <a:gs pos="100000">
                <a:srgbClr val="D1C39F"/>
              </a:gs>
            </a:gsLst>
            <a:lin ang="5400000" scaled="0"/>
          </a:gradFill>
          <a:ln>
            <a:solidFill>
              <a:schemeClr val="tx1"/>
            </a:solidFill>
          </a:ln>
        </p:spPr>
        <p:txBody>
          <a:bodyPr wrap="none" rtlCol="0">
            <a:spAutoFit/>
          </a:bodyPr>
          <a:lstStyle/>
          <a:p>
            <a:r>
              <a:rPr lang="en-AU" b="1" dirty="0" smtClean="0"/>
              <a:t>Plants</a:t>
            </a:r>
            <a:endParaRPr lang="en-AU" b="1" dirty="0"/>
          </a:p>
        </p:txBody>
      </p:sp>
      <p:sp>
        <p:nvSpPr>
          <p:cNvPr id="111" name="TextBox 110"/>
          <p:cNvSpPr txBox="1"/>
          <p:nvPr/>
        </p:nvSpPr>
        <p:spPr>
          <a:xfrm>
            <a:off x="928662" y="4143380"/>
            <a:ext cx="2428892" cy="307777"/>
          </a:xfrm>
          <a:prstGeom prst="rect">
            <a:avLst/>
          </a:prstGeom>
          <a:gradFill>
            <a:gsLst>
              <a:gs pos="0">
                <a:srgbClr val="FFEFD1"/>
              </a:gs>
              <a:gs pos="64999">
                <a:srgbClr val="F0EBD5"/>
              </a:gs>
              <a:gs pos="100000">
                <a:srgbClr val="D1C39F"/>
              </a:gs>
            </a:gsLst>
            <a:lin ang="5400000" scaled="0"/>
          </a:gradFill>
          <a:ln>
            <a:solidFill>
              <a:schemeClr val="tx1"/>
            </a:solidFill>
          </a:ln>
        </p:spPr>
        <p:txBody>
          <a:bodyPr wrap="square" rtlCol="0">
            <a:spAutoFit/>
          </a:bodyPr>
          <a:lstStyle/>
          <a:p>
            <a:r>
              <a:rPr lang="en-AU" sz="1400" b="1" dirty="0" smtClean="0"/>
              <a:t>Mountains, Erosion, Rain</a:t>
            </a:r>
            <a:endParaRPr lang="en-AU" sz="1400" b="1" dirty="0"/>
          </a:p>
        </p:txBody>
      </p:sp>
      <p:sp>
        <p:nvSpPr>
          <p:cNvPr id="114" name="TextBox 113"/>
          <p:cNvSpPr txBox="1"/>
          <p:nvPr/>
        </p:nvSpPr>
        <p:spPr>
          <a:xfrm>
            <a:off x="928662" y="5429264"/>
            <a:ext cx="2153709" cy="307777"/>
          </a:xfrm>
          <a:prstGeom prst="rect">
            <a:avLst/>
          </a:prstGeom>
          <a:gradFill>
            <a:gsLst>
              <a:gs pos="0">
                <a:srgbClr val="8488C4"/>
              </a:gs>
              <a:gs pos="53000">
                <a:srgbClr val="D4DEFF"/>
              </a:gs>
              <a:gs pos="83000">
                <a:srgbClr val="D4DEFF"/>
              </a:gs>
              <a:gs pos="100000">
                <a:srgbClr val="96AB94"/>
              </a:gs>
            </a:gsLst>
            <a:lin ang="5400000" scaled="0"/>
          </a:gradFill>
          <a:ln>
            <a:solidFill>
              <a:schemeClr val="tx1"/>
            </a:solidFill>
          </a:ln>
        </p:spPr>
        <p:txBody>
          <a:bodyPr wrap="square" rtlCol="0">
            <a:spAutoFit/>
          </a:bodyPr>
          <a:lstStyle/>
          <a:p>
            <a:pPr algn="ctr"/>
            <a:r>
              <a:rPr lang="en-AU" sz="1400" b="1" dirty="0" smtClean="0"/>
              <a:t>Solar System</a:t>
            </a:r>
            <a:endParaRPr lang="en-AU" sz="1400" b="1" dirty="0"/>
          </a:p>
        </p:txBody>
      </p:sp>
      <p:cxnSp>
        <p:nvCxnSpPr>
          <p:cNvPr id="118" name="Straight Arrow Connector 117"/>
          <p:cNvCxnSpPr>
            <a:endCxn id="111" idx="3"/>
          </p:cNvCxnSpPr>
          <p:nvPr/>
        </p:nvCxnSpPr>
        <p:spPr>
          <a:xfrm rot="10800000" flipV="1">
            <a:off x="3357554" y="4214817"/>
            <a:ext cx="428628" cy="82451"/>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a:stCxn id="42" idx="1"/>
            <a:endCxn id="114" idx="3"/>
          </p:cNvCxnSpPr>
          <p:nvPr/>
        </p:nvCxnSpPr>
        <p:spPr>
          <a:xfrm rot="10800000" flipV="1">
            <a:off x="3082372" y="5328177"/>
            <a:ext cx="775249" cy="254975"/>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a:stCxn id="41" idx="1"/>
            <a:endCxn id="77" idx="3"/>
          </p:cNvCxnSpPr>
          <p:nvPr/>
        </p:nvCxnSpPr>
        <p:spPr>
          <a:xfrm rot="10800000">
            <a:off x="3357554" y="3868642"/>
            <a:ext cx="428628" cy="245091"/>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5" name="TextBox 124"/>
          <p:cNvSpPr txBox="1"/>
          <p:nvPr/>
        </p:nvSpPr>
        <p:spPr>
          <a:xfrm>
            <a:off x="928662" y="4572008"/>
            <a:ext cx="2428892" cy="307777"/>
          </a:xfrm>
          <a:prstGeom prst="rect">
            <a:avLst/>
          </a:prstGeom>
          <a:gradFill>
            <a:gsLst>
              <a:gs pos="0">
                <a:srgbClr val="FFEFD1"/>
              </a:gs>
              <a:gs pos="64999">
                <a:srgbClr val="F0EBD5"/>
              </a:gs>
              <a:gs pos="100000">
                <a:srgbClr val="D1C39F"/>
              </a:gs>
            </a:gsLst>
            <a:lin ang="5400000" scaled="0"/>
          </a:gradFill>
          <a:ln>
            <a:solidFill>
              <a:schemeClr val="tx1"/>
            </a:solidFill>
          </a:ln>
        </p:spPr>
        <p:txBody>
          <a:bodyPr wrap="square" rtlCol="0">
            <a:spAutoFit/>
          </a:bodyPr>
          <a:lstStyle/>
          <a:p>
            <a:r>
              <a:rPr lang="en-AU" sz="1400" b="1" dirty="0" smtClean="0"/>
              <a:t>Volcanic Ash, Meteor Craters</a:t>
            </a:r>
            <a:endParaRPr lang="en-AU" sz="1400" b="1" dirty="0"/>
          </a:p>
        </p:txBody>
      </p:sp>
      <p:cxnSp>
        <p:nvCxnSpPr>
          <p:cNvPr id="127" name="Straight Arrow Connector 126"/>
          <p:cNvCxnSpPr>
            <a:endCxn id="125" idx="3"/>
          </p:cNvCxnSpPr>
          <p:nvPr/>
        </p:nvCxnSpPr>
        <p:spPr>
          <a:xfrm rot="5400000">
            <a:off x="3352048" y="4291762"/>
            <a:ext cx="439641" cy="42862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1" name="TextBox 130"/>
          <p:cNvSpPr txBox="1"/>
          <p:nvPr/>
        </p:nvSpPr>
        <p:spPr>
          <a:xfrm>
            <a:off x="928662" y="2857496"/>
            <a:ext cx="1643074" cy="307777"/>
          </a:xfrm>
          <a:prstGeom prst="rect">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a:solidFill>
              <a:schemeClr val="tx1"/>
            </a:solidFill>
          </a:ln>
        </p:spPr>
        <p:txBody>
          <a:bodyPr wrap="square" rtlCol="0">
            <a:spAutoFit/>
          </a:bodyPr>
          <a:lstStyle/>
          <a:p>
            <a:pPr algn="ctr"/>
            <a:r>
              <a:rPr lang="en-AU" sz="1400" b="1" dirty="0" smtClean="0"/>
              <a:t>Day And Night</a:t>
            </a:r>
            <a:endParaRPr lang="en-AU" sz="1400" b="1" dirty="0"/>
          </a:p>
        </p:txBody>
      </p:sp>
      <p:cxnSp>
        <p:nvCxnSpPr>
          <p:cNvPr id="133" name="Straight Arrow Connector 132"/>
          <p:cNvCxnSpPr>
            <a:stCxn id="39" idx="1"/>
            <a:endCxn id="131" idx="3"/>
          </p:cNvCxnSpPr>
          <p:nvPr/>
        </p:nvCxnSpPr>
        <p:spPr>
          <a:xfrm rot="10800000" flipV="1">
            <a:off x="2571736" y="2827847"/>
            <a:ext cx="1285884" cy="18353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4" name="TextBox 133"/>
          <p:cNvSpPr txBox="1"/>
          <p:nvPr/>
        </p:nvSpPr>
        <p:spPr>
          <a:xfrm>
            <a:off x="928662" y="3286124"/>
            <a:ext cx="2456185" cy="307777"/>
          </a:xfrm>
          <a:prstGeom prst="rect">
            <a:avLst/>
          </a:prstGeom>
          <a:gradFill>
            <a:gsLst>
              <a:gs pos="0">
                <a:srgbClr val="FFEFD1"/>
              </a:gs>
              <a:gs pos="64999">
                <a:srgbClr val="F0EBD5"/>
              </a:gs>
              <a:gs pos="100000">
                <a:srgbClr val="D1C39F"/>
              </a:gs>
            </a:gsLst>
            <a:lin ang="5400000" scaled="0"/>
          </a:gradFill>
          <a:ln>
            <a:solidFill>
              <a:schemeClr val="tx1"/>
            </a:solidFill>
          </a:ln>
        </p:spPr>
        <p:txBody>
          <a:bodyPr wrap="none" rtlCol="0">
            <a:spAutoFit/>
          </a:bodyPr>
          <a:lstStyle/>
          <a:p>
            <a:r>
              <a:rPr lang="en-AU" sz="1400" b="1" dirty="0" smtClean="0"/>
              <a:t>Snow, Continental Drift, Rivers</a:t>
            </a:r>
            <a:endParaRPr lang="en-AU" sz="1400" b="1" dirty="0"/>
          </a:p>
        </p:txBody>
      </p:sp>
      <p:cxnSp>
        <p:nvCxnSpPr>
          <p:cNvPr id="145" name="Straight Arrow Connector 144"/>
          <p:cNvCxnSpPr/>
          <p:nvPr/>
        </p:nvCxnSpPr>
        <p:spPr>
          <a:xfrm rot="16200000" flipV="1">
            <a:off x="3321840" y="3464723"/>
            <a:ext cx="500062" cy="42862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857224" y="1785926"/>
            <a:ext cx="3786214" cy="369332"/>
          </a:xfrm>
          <a:prstGeom prst="rect">
            <a:avLst/>
          </a:prstGeom>
          <a:solidFill>
            <a:srgbClr val="FFFF00"/>
          </a:solidFill>
          <a:ln>
            <a:solidFill>
              <a:schemeClr val="tx1"/>
            </a:solidFill>
          </a:ln>
        </p:spPr>
        <p:txBody>
          <a:bodyPr wrap="square" rtlCol="0">
            <a:spAutoFit/>
          </a:bodyPr>
          <a:lstStyle/>
          <a:p>
            <a:pPr algn="ctr"/>
            <a:r>
              <a:rPr lang="en-AU" b="1" dirty="0" smtClean="0"/>
              <a:t>Geological Creation</a:t>
            </a:r>
            <a:endParaRPr lang="en-AU" b="1" dirty="0"/>
          </a:p>
        </p:txBody>
      </p:sp>
      <p:sp>
        <p:nvSpPr>
          <p:cNvPr id="163" name="TextBox 162"/>
          <p:cNvSpPr txBox="1"/>
          <p:nvPr/>
        </p:nvSpPr>
        <p:spPr>
          <a:xfrm>
            <a:off x="4643438" y="1785926"/>
            <a:ext cx="3714776" cy="369332"/>
          </a:xfrm>
          <a:prstGeom prst="rect">
            <a:avLst/>
          </a:prstGeom>
          <a:solidFill>
            <a:srgbClr val="FFFF00"/>
          </a:solidFill>
          <a:ln>
            <a:solidFill>
              <a:schemeClr val="tx1"/>
            </a:solidFill>
          </a:ln>
        </p:spPr>
        <p:txBody>
          <a:bodyPr wrap="square" rtlCol="0">
            <a:spAutoFit/>
          </a:bodyPr>
          <a:lstStyle/>
          <a:p>
            <a:pPr algn="ctr"/>
            <a:r>
              <a:rPr lang="en-AU" b="1" dirty="0" smtClean="0"/>
              <a:t>Biological Creation</a:t>
            </a:r>
            <a:endParaRPr lang="en-AU" b="1" dirty="0"/>
          </a:p>
        </p:txBody>
      </p:sp>
      <p:sp>
        <p:nvSpPr>
          <p:cNvPr id="69" name="TextBox 68"/>
          <p:cNvSpPr txBox="1"/>
          <p:nvPr/>
        </p:nvSpPr>
        <p:spPr>
          <a:xfrm>
            <a:off x="5429256" y="3929066"/>
            <a:ext cx="714380" cy="369332"/>
          </a:xfrm>
          <a:prstGeom prst="rect">
            <a:avLst/>
          </a:prstGeom>
          <a:gradFill>
            <a:gsLst>
              <a:gs pos="0">
                <a:srgbClr val="FFEFD1"/>
              </a:gs>
              <a:gs pos="64999">
                <a:srgbClr val="F0EBD5"/>
              </a:gs>
              <a:gs pos="100000">
                <a:srgbClr val="D1C39F"/>
              </a:gs>
            </a:gsLst>
            <a:lin ang="5400000" scaled="0"/>
          </a:gradFill>
          <a:ln>
            <a:solidFill>
              <a:schemeClr val="accent1"/>
            </a:solidFill>
          </a:ln>
        </p:spPr>
        <p:txBody>
          <a:bodyPr wrap="square" rtlCol="0">
            <a:spAutoFit/>
          </a:bodyPr>
          <a:lstStyle/>
          <a:p>
            <a:r>
              <a:rPr lang="en-AU" b="1" dirty="0" smtClean="0"/>
              <a:t>Day 3 </a:t>
            </a:r>
            <a:endParaRPr lang="en-AU" b="1" dirty="0"/>
          </a:p>
        </p:txBody>
      </p:sp>
      <p:cxnSp>
        <p:nvCxnSpPr>
          <p:cNvPr id="70" name="Straight Arrow Connector 69"/>
          <p:cNvCxnSpPr>
            <a:stCxn id="39" idx="1"/>
            <a:endCxn id="76" idx="3"/>
          </p:cNvCxnSpPr>
          <p:nvPr/>
        </p:nvCxnSpPr>
        <p:spPr>
          <a:xfrm rot="10800000">
            <a:off x="2571736" y="2582758"/>
            <a:ext cx="1285884" cy="24509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5572132" y="5357826"/>
            <a:ext cx="1886607" cy="369332"/>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tx1"/>
            </a:solidFill>
          </a:ln>
        </p:spPr>
        <p:txBody>
          <a:bodyPr wrap="none" rtlCol="0">
            <a:spAutoFit/>
          </a:bodyPr>
          <a:lstStyle/>
          <a:p>
            <a:r>
              <a:rPr lang="en-AU" b="1" dirty="0" smtClean="0"/>
              <a:t>Sea Life And Birds</a:t>
            </a:r>
            <a:endParaRPr lang="en-AU" b="1" dirty="0"/>
          </a:p>
        </p:txBody>
      </p:sp>
      <p:cxnSp>
        <p:nvCxnSpPr>
          <p:cNvPr id="80" name="Straight Connector 79"/>
          <p:cNvCxnSpPr>
            <a:stCxn id="43" idx="2"/>
            <a:endCxn id="75" idx="0"/>
          </p:cNvCxnSpPr>
          <p:nvPr/>
        </p:nvCxnSpPr>
        <p:spPr>
          <a:xfrm rot="16200000" flipH="1">
            <a:off x="5979599" y="4821989"/>
            <a:ext cx="1059428" cy="1224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4857752" y="4857760"/>
            <a:ext cx="1318310" cy="369332"/>
          </a:xfrm>
          <a:prstGeom prst="rect">
            <a:avLst/>
          </a:prstGeom>
          <a:gradFill>
            <a:gsLst>
              <a:gs pos="0">
                <a:srgbClr val="FFEFD1"/>
              </a:gs>
              <a:gs pos="64999">
                <a:srgbClr val="F0EBD5"/>
              </a:gs>
              <a:gs pos="100000">
                <a:srgbClr val="D1C39F"/>
              </a:gs>
            </a:gsLst>
            <a:lin ang="5400000" scaled="0"/>
          </a:gradFill>
          <a:ln>
            <a:solidFill>
              <a:schemeClr val="accent1"/>
            </a:solidFill>
          </a:ln>
        </p:spPr>
        <p:txBody>
          <a:bodyPr wrap="none" rtlCol="0">
            <a:spAutoFit/>
          </a:bodyPr>
          <a:lstStyle/>
          <a:p>
            <a:r>
              <a:rPr lang="en-AU" b="1" dirty="0" smtClean="0"/>
              <a:t>Day 3 Twice</a:t>
            </a:r>
            <a:endParaRPr lang="en-AU" b="1" dirty="0"/>
          </a:p>
        </p:txBody>
      </p:sp>
      <p:cxnSp>
        <p:nvCxnSpPr>
          <p:cNvPr id="86" name="Straight Arrow Connector 85"/>
          <p:cNvCxnSpPr>
            <a:stCxn id="69" idx="2"/>
            <a:endCxn id="85" idx="0"/>
          </p:cNvCxnSpPr>
          <p:nvPr/>
        </p:nvCxnSpPr>
        <p:spPr>
          <a:xfrm rot="5400000">
            <a:off x="5371996" y="4443310"/>
            <a:ext cx="559362" cy="26953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a:stCxn id="112" idx="2"/>
          </p:cNvCxnSpPr>
          <p:nvPr/>
        </p:nvCxnSpPr>
        <p:spPr>
          <a:xfrm rot="5400000">
            <a:off x="6665723" y="3288487"/>
            <a:ext cx="1190163" cy="6671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6286512" y="2357430"/>
            <a:ext cx="2015295" cy="369332"/>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tx1"/>
            </a:solidFill>
          </a:ln>
        </p:spPr>
        <p:txBody>
          <a:bodyPr wrap="none" rtlCol="0">
            <a:spAutoFit/>
          </a:bodyPr>
          <a:lstStyle/>
          <a:p>
            <a:r>
              <a:rPr lang="en-AU" b="1" dirty="0" smtClean="0"/>
              <a:t>Land Animals, Man</a:t>
            </a:r>
            <a:endParaRPr lang="en-AU" b="1" dirty="0"/>
          </a:p>
        </p:txBody>
      </p:sp>
      <p:cxnSp>
        <p:nvCxnSpPr>
          <p:cNvPr id="50" name="Straight Arrow Connector 49"/>
          <p:cNvCxnSpPr>
            <a:stCxn id="42" idx="1"/>
            <a:endCxn id="78" idx="3"/>
          </p:cNvCxnSpPr>
          <p:nvPr/>
        </p:nvCxnSpPr>
        <p:spPr>
          <a:xfrm rot="10800000">
            <a:off x="3082372" y="5154526"/>
            <a:ext cx="775249" cy="173653"/>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rot="16200000" flipH="1">
            <a:off x="5906191" y="3452132"/>
            <a:ext cx="4917080" cy="1303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1081" y="500042"/>
            <a:ext cx="1643399" cy="461665"/>
          </a:xfrm>
          <a:prstGeom prst="rect">
            <a:avLst/>
          </a:prstGeom>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a:solidFill>
              <a:schemeClr val="tx1"/>
            </a:solidFill>
          </a:ln>
        </p:spPr>
        <p:txBody>
          <a:bodyPr wrap="none" rtlCol="0">
            <a:spAutoFit/>
          </a:bodyPr>
          <a:lstStyle/>
          <a:p>
            <a:pPr algn="ctr"/>
            <a:r>
              <a:rPr lang="en-AU" sz="2400" b="1" dirty="0" smtClean="0"/>
              <a:t>Genesis 1:1</a:t>
            </a:r>
            <a:endParaRPr lang="en-AU" sz="2400" b="1" dirty="0"/>
          </a:p>
        </p:txBody>
      </p:sp>
      <p:sp>
        <p:nvSpPr>
          <p:cNvPr id="12" name="TextBox 11"/>
          <p:cNvSpPr txBox="1"/>
          <p:nvPr/>
        </p:nvSpPr>
        <p:spPr>
          <a:xfrm>
            <a:off x="7500600" y="500042"/>
            <a:ext cx="1643400" cy="461665"/>
          </a:xfrm>
          <a:prstGeom prst="rect">
            <a:avLst/>
          </a:prstGeom>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a:solidFill>
              <a:schemeClr val="tx1"/>
            </a:solidFill>
          </a:ln>
        </p:spPr>
        <p:txBody>
          <a:bodyPr wrap="none" rtlCol="0">
            <a:spAutoFit/>
          </a:bodyPr>
          <a:lstStyle/>
          <a:p>
            <a:pPr algn="ctr"/>
            <a:r>
              <a:rPr lang="en-AU" sz="2400" b="1" dirty="0" smtClean="0"/>
              <a:t>Genesis 1:2</a:t>
            </a:r>
            <a:endParaRPr lang="en-AU" sz="2400" b="1" dirty="0"/>
          </a:p>
        </p:txBody>
      </p:sp>
      <p:sp>
        <p:nvSpPr>
          <p:cNvPr id="13" name="TextBox 12"/>
          <p:cNvSpPr txBox="1"/>
          <p:nvPr/>
        </p:nvSpPr>
        <p:spPr>
          <a:xfrm>
            <a:off x="0" y="5929330"/>
            <a:ext cx="1714480" cy="461665"/>
          </a:xfrm>
          <a:prstGeom prst="rect">
            <a:avLst/>
          </a:prstGeom>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a:solidFill>
              <a:schemeClr val="tx1"/>
            </a:solidFill>
          </a:ln>
        </p:spPr>
        <p:txBody>
          <a:bodyPr wrap="square" rtlCol="0">
            <a:spAutoFit/>
          </a:bodyPr>
          <a:lstStyle/>
          <a:p>
            <a:pPr algn="ctr"/>
            <a:r>
              <a:rPr lang="en-AU" sz="2400" b="1" dirty="0" smtClean="0"/>
              <a:t>5 Billion  BC</a:t>
            </a:r>
            <a:endParaRPr lang="en-AU" sz="2400" b="1" dirty="0"/>
          </a:p>
        </p:txBody>
      </p:sp>
      <p:sp>
        <p:nvSpPr>
          <p:cNvPr id="14" name="TextBox 13"/>
          <p:cNvSpPr txBox="1"/>
          <p:nvPr/>
        </p:nvSpPr>
        <p:spPr>
          <a:xfrm>
            <a:off x="7715272" y="5929330"/>
            <a:ext cx="1292341" cy="461665"/>
          </a:xfrm>
          <a:prstGeom prst="rect">
            <a:avLst/>
          </a:prstGeom>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a:solidFill>
              <a:schemeClr val="tx1"/>
            </a:solidFill>
          </a:ln>
        </p:spPr>
        <p:txBody>
          <a:bodyPr wrap="none" rtlCol="0">
            <a:spAutoFit/>
          </a:bodyPr>
          <a:lstStyle/>
          <a:p>
            <a:pPr algn="ctr"/>
            <a:r>
              <a:rPr lang="en-AU" sz="2400" b="1" dirty="0" smtClean="0"/>
              <a:t>1,500 BC</a:t>
            </a:r>
            <a:endParaRPr lang="en-AU" sz="2400" b="1" dirty="0"/>
          </a:p>
        </p:txBody>
      </p:sp>
      <p:sp>
        <p:nvSpPr>
          <p:cNvPr id="21" name="TextBox 20"/>
          <p:cNvSpPr txBox="1"/>
          <p:nvPr/>
        </p:nvSpPr>
        <p:spPr>
          <a:xfrm>
            <a:off x="857224" y="1071546"/>
            <a:ext cx="7429552" cy="461665"/>
          </a:xfrm>
          <a:prstGeom prst="rect">
            <a:avLst/>
          </a:prstGeom>
          <a:solidFill>
            <a:srgbClr val="00B050"/>
          </a:solidFill>
          <a:ln>
            <a:solidFill>
              <a:schemeClr val="tx1"/>
            </a:solidFill>
          </a:ln>
        </p:spPr>
        <p:txBody>
          <a:bodyPr wrap="square" rtlCol="0">
            <a:spAutoFit/>
          </a:bodyPr>
          <a:lstStyle/>
          <a:p>
            <a:pPr algn="ctr"/>
            <a:r>
              <a:rPr lang="en-AU" sz="2400" b="1" dirty="0" smtClean="0">
                <a:solidFill>
                  <a:schemeClr val="bg1"/>
                </a:solidFill>
              </a:rPr>
              <a:t>5,000 Million Years Long</a:t>
            </a:r>
            <a:endParaRPr lang="en-AU" sz="2400" b="1" dirty="0">
              <a:solidFill>
                <a:schemeClr val="bg1"/>
              </a:solidFill>
            </a:endParaRPr>
          </a:p>
        </p:txBody>
      </p:sp>
      <p:sp>
        <p:nvSpPr>
          <p:cNvPr id="25" name="TextBox 24"/>
          <p:cNvSpPr txBox="1"/>
          <p:nvPr/>
        </p:nvSpPr>
        <p:spPr>
          <a:xfrm>
            <a:off x="0" y="-24"/>
            <a:ext cx="9144000" cy="461665"/>
          </a:xfrm>
          <a:prstGeom prst="rect">
            <a:avLst/>
          </a:prstGeom>
          <a:noFill/>
          <a:ln>
            <a:solidFill>
              <a:schemeClr val="tx1"/>
            </a:solidFill>
          </a:ln>
        </p:spPr>
        <p:txBody>
          <a:bodyPr wrap="square" rtlCol="0">
            <a:spAutoFit/>
          </a:bodyPr>
          <a:lstStyle/>
          <a:p>
            <a:pPr algn="ctr"/>
            <a:r>
              <a:rPr lang="en-AU" sz="2400" b="1" u="sng" dirty="0" smtClean="0">
                <a:latin typeface="+mj-lt"/>
              </a:rPr>
              <a:t>John </a:t>
            </a:r>
            <a:r>
              <a:rPr lang="en-AU" sz="2400" b="1" u="sng" dirty="0" err="1" smtClean="0">
                <a:latin typeface="+mj-lt"/>
              </a:rPr>
              <a:t>Sailhamer’s</a:t>
            </a:r>
            <a:r>
              <a:rPr lang="en-AU" sz="2400" b="1" u="sng" dirty="0" smtClean="0">
                <a:latin typeface="+mj-lt"/>
              </a:rPr>
              <a:t> Gap Theory</a:t>
            </a:r>
            <a:endParaRPr lang="en-AU" sz="2400" b="1" u="sng" dirty="0"/>
          </a:p>
        </p:txBody>
      </p:sp>
      <p:sp>
        <p:nvSpPr>
          <p:cNvPr id="17" name="TextBox 16"/>
          <p:cNvSpPr txBox="1"/>
          <p:nvPr/>
        </p:nvSpPr>
        <p:spPr>
          <a:xfrm>
            <a:off x="0" y="6417254"/>
            <a:ext cx="9144000" cy="369332"/>
          </a:xfrm>
          <a:prstGeom prst="rect">
            <a:avLst/>
          </a:prstGeom>
          <a:noFill/>
          <a:ln>
            <a:solidFill>
              <a:schemeClr val="tx1"/>
            </a:solidFill>
          </a:ln>
        </p:spPr>
        <p:txBody>
          <a:bodyPr wrap="square" rtlCol="0">
            <a:spAutoFit/>
          </a:bodyPr>
          <a:lstStyle/>
          <a:p>
            <a:pPr algn="ctr"/>
            <a:r>
              <a:rPr lang="en-AU" b="1" dirty="0" smtClean="0"/>
              <a:t>“Genesis Unbound” By John </a:t>
            </a:r>
            <a:r>
              <a:rPr lang="en-AU" b="1" dirty="0" err="1" smtClean="0"/>
              <a:t>Sailhamer</a:t>
            </a:r>
            <a:endParaRPr lang="en-AU" b="1" dirty="0"/>
          </a:p>
        </p:txBody>
      </p:sp>
      <p:cxnSp>
        <p:nvCxnSpPr>
          <p:cNvPr id="31" name="Straight Connector 30"/>
          <p:cNvCxnSpPr/>
          <p:nvPr/>
        </p:nvCxnSpPr>
        <p:spPr>
          <a:xfrm rot="5400000">
            <a:off x="-1678031" y="3463925"/>
            <a:ext cx="4929222"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3500430" y="3286124"/>
            <a:ext cx="4786346" cy="338554"/>
          </a:xfrm>
          <a:prstGeom prst="rect">
            <a:avLst/>
          </a:prstGeom>
          <a:solidFill>
            <a:srgbClr val="5934F6"/>
          </a:solidFill>
          <a:ln>
            <a:solidFill>
              <a:schemeClr val="tx1"/>
            </a:solidFill>
          </a:ln>
        </p:spPr>
        <p:txBody>
          <a:bodyPr wrap="square" rtlCol="0">
            <a:spAutoFit/>
          </a:bodyPr>
          <a:lstStyle/>
          <a:p>
            <a:pPr algn="ctr"/>
            <a:r>
              <a:rPr lang="en-AU" sz="1600" b="1" dirty="0" smtClean="0">
                <a:solidFill>
                  <a:schemeClr val="bg1"/>
                </a:solidFill>
              </a:rPr>
              <a:t>Dinosaurs</a:t>
            </a:r>
            <a:endParaRPr lang="en-AU" sz="1600" b="1" dirty="0">
              <a:solidFill>
                <a:schemeClr val="bg1"/>
              </a:solidFill>
            </a:endParaRPr>
          </a:p>
        </p:txBody>
      </p:sp>
      <p:sp>
        <p:nvSpPr>
          <p:cNvPr id="78" name="TextBox 77"/>
          <p:cNvSpPr txBox="1"/>
          <p:nvPr/>
        </p:nvSpPr>
        <p:spPr>
          <a:xfrm>
            <a:off x="3500430" y="5143512"/>
            <a:ext cx="4786346" cy="338554"/>
          </a:xfrm>
          <a:prstGeom prst="rect">
            <a:avLst/>
          </a:prstGeom>
          <a:solidFill>
            <a:srgbClr val="FF0000"/>
          </a:solidFill>
          <a:ln>
            <a:solidFill>
              <a:schemeClr val="tx1"/>
            </a:solidFill>
          </a:ln>
        </p:spPr>
        <p:txBody>
          <a:bodyPr wrap="square" rtlCol="0">
            <a:spAutoFit/>
          </a:bodyPr>
          <a:lstStyle/>
          <a:p>
            <a:pPr algn="ctr"/>
            <a:r>
              <a:rPr lang="en-AU" sz="1600" b="1" dirty="0" smtClean="0">
                <a:solidFill>
                  <a:schemeClr val="bg1"/>
                </a:solidFill>
              </a:rPr>
              <a:t>Sun, Moon, Meteorites</a:t>
            </a:r>
            <a:endParaRPr lang="en-AU" sz="1600" b="1" dirty="0">
              <a:solidFill>
                <a:schemeClr val="bg1"/>
              </a:solidFill>
            </a:endParaRPr>
          </a:p>
        </p:txBody>
      </p:sp>
      <p:sp>
        <p:nvSpPr>
          <p:cNvPr id="111" name="TextBox 110"/>
          <p:cNvSpPr txBox="1"/>
          <p:nvPr/>
        </p:nvSpPr>
        <p:spPr>
          <a:xfrm>
            <a:off x="3500430" y="3857628"/>
            <a:ext cx="4786346" cy="338554"/>
          </a:xfrm>
          <a:prstGeom prst="rect">
            <a:avLst/>
          </a:prstGeom>
          <a:solidFill>
            <a:srgbClr val="FFFF00"/>
          </a:solidFill>
          <a:ln>
            <a:solidFill>
              <a:schemeClr val="tx1"/>
            </a:solidFill>
          </a:ln>
        </p:spPr>
        <p:txBody>
          <a:bodyPr wrap="square" rtlCol="0">
            <a:spAutoFit/>
          </a:bodyPr>
          <a:lstStyle/>
          <a:p>
            <a:pPr algn="ctr"/>
            <a:r>
              <a:rPr lang="en-AU" sz="1600" b="1" dirty="0" smtClean="0"/>
              <a:t>Earth And Mountains</a:t>
            </a:r>
            <a:endParaRPr lang="en-AU" sz="1600" b="1" dirty="0"/>
          </a:p>
        </p:txBody>
      </p:sp>
      <p:sp>
        <p:nvSpPr>
          <p:cNvPr id="114" name="TextBox 113"/>
          <p:cNvSpPr txBox="1"/>
          <p:nvPr/>
        </p:nvSpPr>
        <p:spPr>
          <a:xfrm>
            <a:off x="3500430" y="5500702"/>
            <a:ext cx="4786346" cy="338554"/>
          </a:xfrm>
          <a:prstGeom prst="rect">
            <a:avLst/>
          </a:prstGeom>
          <a:solidFill>
            <a:srgbClr val="FF0000"/>
          </a:solidFill>
          <a:ln>
            <a:solidFill>
              <a:schemeClr val="tx1"/>
            </a:solidFill>
          </a:ln>
        </p:spPr>
        <p:txBody>
          <a:bodyPr wrap="square" rtlCol="0">
            <a:spAutoFit/>
          </a:bodyPr>
          <a:lstStyle/>
          <a:p>
            <a:pPr algn="ctr"/>
            <a:r>
              <a:rPr lang="en-AU" sz="1600" b="1" dirty="0" smtClean="0">
                <a:solidFill>
                  <a:schemeClr val="bg1"/>
                </a:solidFill>
              </a:rPr>
              <a:t>Solar System</a:t>
            </a:r>
            <a:endParaRPr lang="en-AU" sz="1600" b="1" dirty="0">
              <a:solidFill>
                <a:schemeClr val="bg1"/>
              </a:solidFill>
            </a:endParaRPr>
          </a:p>
        </p:txBody>
      </p:sp>
      <p:sp>
        <p:nvSpPr>
          <p:cNvPr id="125" name="TextBox 124"/>
          <p:cNvSpPr txBox="1"/>
          <p:nvPr/>
        </p:nvSpPr>
        <p:spPr>
          <a:xfrm>
            <a:off x="3500430" y="4786322"/>
            <a:ext cx="4786346" cy="338554"/>
          </a:xfrm>
          <a:prstGeom prst="rect">
            <a:avLst/>
          </a:prstGeom>
          <a:solidFill>
            <a:srgbClr val="FF0000"/>
          </a:solidFill>
          <a:ln>
            <a:solidFill>
              <a:schemeClr val="tx1"/>
            </a:solidFill>
          </a:ln>
        </p:spPr>
        <p:txBody>
          <a:bodyPr wrap="square" rtlCol="0">
            <a:spAutoFit/>
          </a:bodyPr>
          <a:lstStyle/>
          <a:p>
            <a:pPr algn="ctr"/>
            <a:r>
              <a:rPr lang="en-AU" sz="1600" b="1" dirty="0" smtClean="0">
                <a:solidFill>
                  <a:schemeClr val="bg1"/>
                </a:solidFill>
              </a:rPr>
              <a:t>Entire Universe</a:t>
            </a:r>
            <a:endParaRPr lang="en-AU" sz="1600" b="1" dirty="0">
              <a:solidFill>
                <a:schemeClr val="bg1"/>
              </a:solidFill>
            </a:endParaRPr>
          </a:p>
        </p:txBody>
      </p:sp>
      <p:sp>
        <p:nvSpPr>
          <p:cNvPr id="134" name="TextBox 133"/>
          <p:cNvSpPr txBox="1"/>
          <p:nvPr/>
        </p:nvSpPr>
        <p:spPr>
          <a:xfrm>
            <a:off x="3500430" y="4214818"/>
            <a:ext cx="4786346" cy="338554"/>
          </a:xfrm>
          <a:prstGeom prst="rect">
            <a:avLst/>
          </a:prstGeom>
          <a:solidFill>
            <a:srgbClr val="FFFF00"/>
          </a:solidFill>
          <a:ln>
            <a:solidFill>
              <a:schemeClr val="tx1"/>
            </a:solidFill>
          </a:ln>
        </p:spPr>
        <p:txBody>
          <a:bodyPr wrap="square" rtlCol="0">
            <a:spAutoFit/>
          </a:bodyPr>
          <a:lstStyle/>
          <a:p>
            <a:pPr algn="ctr"/>
            <a:r>
              <a:rPr lang="en-AU" sz="1600" b="1" dirty="0" smtClean="0"/>
              <a:t>Oceans</a:t>
            </a:r>
            <a:endParaRPr lang="en-AU" sz="1600" b="1" dirty="0"/>
          </a:p>
        </p:txBody>
      </p:sp>
      <p:sp>
        <p:nvSpPr>
          <p:cNvPr id="162" name="TextBox 161"/>
          <p:cNvSpPr txBox="1"/>
          <p:nvPr/>
        </p:nvSpPr>
        <p:spPr>
          <a:xfrm>
            <a:off x="857224" y="1571612"/>
            <a:ext cx="7429552" cy="369332"/>
          </a:xfrm>
          <a:prstGeom prst="rect">
            <a:avLst/>
          </a:prstGeom>
          <a:solidFill>
            <a:srgbClr val="FFFF00"/>
          </a:solidFill>
          <a:ln>
            <a:solidFill>
              <a:schemeClr val="tx1"/>
            </a:solidFill>
          </a:ln>
        </p:spPr>
        <p:txBody>
          <a:bodyPr wrap="square" rtlCol="0">
            <a:spAutoFit/>
          </a:bodyPr>
          <a:lstStyle/>
          <a:p>
            <a:pPr algn="ctr"/>
            <a:r>
              <a:rPr lang="en-AU" b="1" dirty="0" smtClean="0"/>
              <a:t>Geological And Biological Creation</a:t>
            </a:r>
            <a:endParaRPr lang="en-AU" b="1" dirty="0"/>
          </a:p>
        </p:txBody>
      </p:sp>
      <p:cxnSp>
        <p:nvCxnSpPr>
          <p:cNvPr id="65" name="Straight Connector 64"/>
          <p:cNvCxnSpPr>
            <a:endCxn id="14" idx="0"/>
          </p:cNvCxnSpPr>
          <p:nvPr/>
        </p:nvCxnSpPr>
        <p:spPr>
          <a:xfrm>
            <a:off x="785786" y="5929330"/>
            <a:ext cx="7575657"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500430" y="2214554"/>
            <a:ext cx="4786346" cy="338554"/>
          </a:xfrm>
          <a:prstGeom prst="rect">
            <a:avLst/>
          </a:prstGeom>
          <a:solidFill>
            <a:srgbClr val="5934F6"/>
          </a:solidFill>
          <a:ln>
            <a:solidFill>
              <a:schemeClr val="accent1"/>
            </a:solidFill>
          </a:ln>
        </p:spPr>
        <p:txBody>
          <a:bodyPr wrap="square" rtlCol="0">
            <a:spAutoFit/>
          </a:bodyPr>
          <a:lstStyle/>
          <a:p>
            <a:pPr algn="ctr"/>
            <a:r>
              <a:rPr lang="en-AU" sz="1600" b="1" dirty="0" smtClean="0">
                <a:solidFill>
                  <a:schemeClr val="bg1"/>
                </a:solidFill>
              </a:rPr>
              <a:t>Sea Creatures, Birds</a:t>
            </a:r>
            <a:endParaRPr lang="en-AU" sz="1600" b="1" dirty="0">
              <a:solidFill>
                <a:schemeClr val="bg1"/>
              </a:solidFill>
            </a:endParaRPr>
          </a:p>
        </p:txBody>
      </p:sp>
      <p:sp>
        <p:nvSpPr>
          <p:cNvPr id="37" name="TextBox 36"/>
          <p:cNvSpPr txBox="1"/>
          <p:nvPr/>
        </p:nvSpPr>
        <p:spPr>
          <a:xfrm>
            <a:off x="3500430" y="2571744"/>
            <a:ext cx="4786346" cy="338554"/>
          </a:xfrm>
          <a:prstGeom prst="rect">
            <a:avLst/>
          </a:prstGeom>
          <a:solidFill>
            <a:srgbClr val="5934F6"/>
          </a:solidFill>
          <a:ln>
            <a:solidFill>
              <a:schemeClr val="accent1"/>
            </a:solidFill>
          </a:ln>
        </p:spPr>
        <p:txBody>
          <a:bodyPr wrap="square" rtlCol="0">
            <a:spAutoFit/>
          </a:bodyPr>
          <a:lstStyle/>
          <a:p>
            <a:pPr algn="ctr"/>
            <a:r>
              <a:rPr lang="en-AU" sz="1600" b="1" dirty="0" smtClean="0">
                <a:solidFill>
                  <a:schemeClr val="bg1"/>
                </a:solidFill>
              </a:rPr>
              <a:t>Fossil Record</a:t>
            </a:r>
            <a:endParaRPr lang="en-AU" sz="1600" b="1" dirty="0">
              <a:solidFill>
                <a:schemeClr val="bg1"/>
              </a:solidFill>
            </a:endParaRPr>
          </a:p>
        </p:txBody>
      </p:sp>
      <p:sp>
        <p:nvSpPr>
          <p:cNvPr id="46" name="TextBox 45"/>
          <p:cNvSpPr txBox="1"/>
          <p:nvPr/>
        </p:nvSpPr>
        <p:spPr>
          <a:xfrm>
            <a:off x="3500430" y="2928934"/>
            <a:ext cx="4786346" cy="338554"/>
          </a:xfrm>
          <a:prstGeom prst="rect">
            <a:avLst/>
          </a:prstGeom>
          <a:solidFill>
            <a:srgbClr val="5934F6"/>
          </a:solidFill>
          <a:ln>
            <a:solidFill>
              <a:schemeClr val="accent1"/>
            </a:solidFill>
          </a:ln>
        </p:spPr>
        <p:txBody>
          <a:bodyPr wrap="square" rtlCol="0">
            <a:spAutoFit/>
          </a:bodyPr>
          <a:lstStyle/>
          <a:p>
            <a:pPr algn="ctr"/>
            <a:r>
              <a:rPr lang="en-AU" sz="1600" b="1" dirty="0" smtClean="0">
                <a:solidFill>
                  <a:schemeClr val="bg1"/>
                </a:solidFill>
              </a:rPr>
              <a:t>Reptiles, Mammals, Insects</a:t>
            </a:r>
            <a:endParaRPr lang="en-AU" sz="1600" b="1" dirty="0">
              <a:solidFill>
                <a:schemeClr val="bg1"/>
              </a:solidFill>
            </a:endParaRPr>
          </a:p>
        </p:txBody>
      </p:sp>
      <p:cxnSp>
        <p:nvCxnSpPr>
          <p:cNvPr id="48" name="Straight Connector 47"/>
          <p:cNvCxnSpPr/>
          <p:nvPr/>
        </p:nvCxnSpPr>
        <p:spPr>
          <a:xfrm>
            <a:off x="0" y="3714752"/>
            <a:ext cx="91440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0" y="4643446"/>
            <a:ext cx="91440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0" y="2071678"/>
            <a:ext cx="91440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928662" y="2214554"/>
            <a:ext cx="2428892" cy="338554"/>
          </a:xfrm>
          <a:prstGeom prst="rect">
            <a:avLst/>
          </a:prstGeom>
          <a:solidFill>
            <a:srgbClr val="5934F6"/>
          </a:solidFill>
          <a:ln>
            <a:solidFill>
              <a:schemeClr val="accent1"/>
            </a:solidFill>
          </a:ln>
        </p:spPr>
        <p:txBody>
          <a:bodyPr wrap="square" rtlCol="0">
            <a:spAutoFit/>
          </a:bodyPr>
          <a:lstStyle/>
          <a:p>
            <a:pPr algn="ctr"/>
            <a:r>
              <a:rPr lang="en-AU" sz="1600" b="1" u="sng" dirty="0" smtClean="0">
                <a:solidFill>
                  <a:schemeClr val="bg1"/>
                </a:solidFill>
              </a:rPr>
              <a:t>BIOLOGICAL</a:t>
            </a:r>
            <a:endParaRPr lang="en-AU" sz="1600" b="1" u="sng" dirty="0">
              <a:solidFill>
                <a:schemeClr val="bg1"/>
              </a:solidFill>
            </a:endParaRPr>
          </a:p>
        </p:txBody>
      </p:sp>
      <p:sp>
        <p:nvSpPr>
          <p:cNvPr id="56" name="TextBox 55"/>
          <p:cNvSpPr txBox="1"/>
          <p:nvPr/>
        </p:nvSpPr>
        <p:spPr>
          <a:xfrm>
            <a:off x="928662" y="3857628"/>
            <a:ext cx="2428892" cy="338554"/>
          </a:xfrm>
          <a:prstGeom prst="rect">
            <a:avLst/>
          </a:prstGeom>
          <a:solidFill>
            <a:srgbClr val="FFFF00"/>
          </a:solidFill>
          <a:ln>
            <a:solidFill>
              <a:schemeClr val="accent1"/>
            </a:solidFill>
          </a:ln>
        </p:spPr>
        <p:txBody>
          <a:bodyPr wrap="square" rtlCol="0">
            <a:spAutoFit/>
          </a:bodyPr>
          <a:lstStyle/>
          <a:p>
            <a:pPr algn="ctr"/>
            <a:r>
              <a:rPr lang="en-AU" sz="1600" b="1" u="sng" dirty="0" smtClean="0"/>
              <a:t>GEOLOGICAL</a:t>
            </a:r>
            <a:endParaRPr lang="en-AU" sz="1600" b="1" u="sng" dirty="0"/>
          </a:p>
        </p:txBody>
      </p:sp>
      <p:sp>
        <p:nvSpPr>
          <p:cNvPr id="57" name="TextBox 56"/>
          <p:cNvSpPr txBox="1"/>
          <p:nvPr/>
        </p:nvSpPr>
        <p:spPr>
          <a:xfrm>
            <a:off x="928662" y="4786322"/>
            <a:ext cx="2428892" cy="338554"/>
          </a:xfrm>
          <a:prstGeom prst="rect">
            <a:avLst/>
          </a:prstGeom>
          <a:solidFill>
            <a:srgbClr val="FF0000"/>
          </a:solidFill>
          <a:ln>
            <a:solidFill>
              <a:schemeClr val="accent1"/>
            </a:solidFill>
          </a:ln>
        </p:spPr>
        <p:txBody>
          <a:bodyPr wrap="square" rtlCol="0">
            <a:spAutoFit/>
          </a:bodyPr>
          <a:lstStyle/>
          <a:p>
            <a:pPr algn="ctr"/>
            <a:r>
              <a:rPr lang="en-AU" sz="1600" b="1" u="sng" dirty="0" smtClean="0">
                <a:solidFill>
                  <a:schemeClr val="bg1"/>
                </a:solidFill>
              </a:rPr>
              <a:t>COSMOLOGICAL</a:t>
            </a:r>
            <a:endParaRPr lang="en-AU" sz="1600" b="1" u="sng" dirty="0">
              <a:solidFill>
                <a:schemeClr val="bg1"/>
              </a:solidFill>
            </a:endParaRPr>
          </a:p>
        </p:txBody>
      </p:sp>
      <p:sp>
        <p:nvSpPr>
          <p:cNvPr id="58" name="TextBox 57"/>
          <p:cNvSpPr txBox="1"/>
          <p:nvPr/>
        </p:nvSpPr>
        <p:spPr>
          <a:xfrm>
            <a:off x="928662" y="2571744"/>
            <a:ext cx="2428892" cy="338554"/>
          </a:xfrm>
          <a:prstGeom prst="rect">
            <a:avLst/>
          </a:prstGeom>
          <a:solidFill>
            <a:srgbClr val="5934F6"/>
          </a:solidFill>
          <a:ln>
            <a:solidFill>
              <a:schemeClr val="accent1"/>
            </a:solidFill>
          </a:ln>
        </p:spPr>
        <p:txBody>
          <a:bodyPr wrap="square" rtlCol="0">
            <a:spAutoFit/>
          </a:bodyPr>
          <a:lstStyle/>
          <a:p>
            <a:pPr algn="ctr"/>
            <a:r>
              <a:rPr lang="en-AU" sz="1600" b="1" u="sng" dirty="0" smtClean="0">
                <a:solidFill>
                  <a:schemeClr val="bg1"/>
                </a:solidFill>
              </a:rPr>
              <a:t>CREATION</a:t>
            </a:r>
            <a:endParaRPr lang="en-AU" sz="1600" b="1" u="sng" dirty="0">
              <a:solidFill>
                <a:schemeClr val="bg1"/>
              </a:solidFill>
            </a:endParaRPr>
          </a:p>
        </p:txBody>
      </p:sp>
      <p:sp>
        <p:nvSpPr>
          <p:cNvPr id="59" name="TextBox 58"/>
          <p:cNvSpPr txBox="1"/>
          <p:nvPr/>
        </p:nvSpPr>
        <p:spPr>
          <a:xfrm>
            <a:off x="928662" y="4214818"/>
            <a:ext cx="2428892" cy="338554"/>
          </a:xfrm>
          <a:prstGeom prst="rect">
            <a:avLst/>
          </a:prstGeom>
          <a:solidFill>
            <a:srgbClr val="FFFF00"/>
          </a:solidFill>
          <a:ln>
            <a:solidFill>
              <a:schemeClr val="accent1"/>
            </a:solidFill>
          </a:ln>
        </p:spPr>
        <p:txBody>
          <a:bodyPr wrap="square" rtlCol="0">
            <a:spAutoFit/>
          </a:bodyPr>
          <a:lstStyle/>
          <a:p>
            <a:pPr algn="ctr"/>
            <a:r>
              <a:rPr lang="en-AU" sz="1600" b="1" u="sng" dirty="0" smtClean="0"/>
              <a:t>CREATION</a:t>
            </a:r>
            <a:endParaRPr lang="en-AU" sz="1600" b="1" u="sng" dirty="0"/>
          </a:p>
        </p:txBody>
      </p:sp>
      <p:sp>
        <p:nvSpPr>
          <p:cNvPr id="60" name="TextBox 59"/>
          <p:cNvSpPr txBox="1"/>
          <p:nvPr/>
        </p:nvSpPr>
        <p:spPr>
          <a:xfrm>
            <a:off x="928662" y="5143512"/>
            <a:ext cx="2428892" cy="338554"/>
          </a:xfrm>
          <a:prstGeom prst="rect">
            <a:avLst/>
          </a:prstGeom>
          <a:solidFill>
            <a:srgbClr val="FF0000"/>
          </a:solidFill>
          <a:ln>
            <a:solidFill>
              <a:schemeClr val="accent1"/>
            </a:solidFill>
          </a:ln>
        </p:spPr>
        <p:txBody>
          <a:bodyPr wrap="square" rtlCol="0">
            <a:spAutoFit/>
          </a:bodyPr>
          <a:lstStyle/>
          <a:p>
            <a:pPr algn="ctr"/>
            <a:r>
              <a:rPr lang="en-AU" sz="1600" b="1" u="sng" dirty="0" smtClean="0">
                <a:solidFill>
                  <a:schemeClr val="bg1"/>
                </a:solidFill>
              </a:rPr>
              <a:t>CREATION</a:t>
            </a:r>
            <a:endParaRPr lang="en-AU" sz="1600" b="1" u="sng" dirty="0">
              <a:solidFill>
                <a:schemeClr val="bg1"/>
              </a:solidFill>
            </a:endParaRPr>
          </a:p>
        </p:txBody>
      </p:sp>
      <p:cxnSp>
        <p:nvCxnSpPr>
          <p:cNvPr id="62" name="Straight Connector 61"/>
          <p:cNvCxnSpPr/>
          <p:nvPr/>
        </p:nvCxnSpPr>
        <p:spPr>
          <a:xfrm rot="5400000">
            <a:off x="1500166" y="4000504"/>
            <a:ext cx="3857652"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857224" y="2143116"/>
            <a:ext cx="721523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flipH="1">
            <a:off x="5906191" y="3452132"/>
            <a:ext cx="4917080" cy="130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14282" y="642918"/>
            <a:ext cx="1265090" cy="369332"/>
          </a:xfrm>
          <a:prstGeom prst="rect">
            <a:avLst/>
          </a:prstGeom>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wrap="none" rtlCol="0">
            <a:spAutoFit/>
          </a:bodyPr>
          <a:lstStyle/>
          <a:p>
            <a:pPr algn="ctr"/>
            <a:r>
              <a:rPr lang="en-AU" b="1" dirty="0" smtClean="0"/>
              <a:t>Genesis 1:1</a:t>
            </a:r>
            <a:endParaRPr lang="en-AU" b="1" dirty="0"/>
          </a:p>
        </p:txBody>
      </p:sp>
      <p:sp>
        <p:nvSpPr>
          <p:cNvPr id="12" name="TextBox 11"/>
          <p:cNvSpPr txBox="1"/>
          <p:nvPr/>
        </p:nvSpPr>
        <p:spPr>
          <a:xfrm>
            <a:off x="7715272" y="642918"/>
            <a:ext cx="1276311" cy="369332"/>
          </a:xfrm>
          <a:prstGeom prst="rect">
            <a:avLst/>
          </a:prstGeom>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wrap="none" rtlCol="0">
            <a:spAutoFit/>
          </a:bodyPr>
          <a:lstStyle/>
          <a:p>
            <a:pPr algn="ctr"/>
            <a:r>
              <a:rPr lang="en-AU" b="1" dirty="0" smtClean="0"/>
              <a:t>Genesis 2:3</a:t>
            </a:r>
            <a:endParaRPr lang="en-AU" b="1" dirty="0"/>
          </a:p>
        </p:txBody>
      </p:sp>
      <p:sp>
        <p:nvSpPr>
          <p:cNvPr id="13" name="TextBox 12"/>
          <p:cNvSpPr txBox="1"/>
          <p:nvPr/>
        </p:nvSpPr>
        <p:spPr>
          <a:xfrm>
            <a:off x="0" y="5929330"/>
            <a:ext cx="1785918" cy="307777"/>
          </a:xfrm>
          <a:prstGeom prst="rect">
            <a:avLst/>
          </a:prstGeom>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wrap="square" rtlCol="0">
            <a:spAutoFit/>
          </a:bodyPr>
          <a:lstStyle/>
          <a:p>
            <a:pPr algn="ctr"/>
            <a:r>
              <a:rPr lang="en-AU" sz="1400" b="1" dirty="0" smtClean="0"/>
              <a:t>4,500,000,000 BC</a:t>
            </a:r>
            <a:endParaRPr lang="en-AU" sz="1400" b="1" dirty="0"/>
          </a:p>
        </p:txBody>
      </p:sp>
      <p:sp>
        <p:nvSpPr>
          <p:cNvPr id="14" name="TextBox 13"/>
          <p:cNvSpPr txBox="1"/>
          <p:nvPr/>
        </p:nvSpPr>
        <p:spPr>
          <a:xfrm>
            <a:off x="7929586" y="5929330"/>
            <a:ext cx="832279" cy="307777"/>
          </a:xfrm>
          <a:prstGeom prst="rect">
            <a:avLst/>
          </a:prstGeom>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wrap="none" rtlCol="0">
            <a:spAutoFit/>
          </a:bodyPr>
          <a:lstStyle/>
          <a:p>
            <a:pPr algn="ctr"/>
            <a:r>
              <a:rPr lang="en-AU" sz="1400" b="1" dirty="0" smtClean="0"/>
              <a:t>4,000 BC</a:t>
            </a:r>
            <a:endParaRPr lang="en-AU" sz="1400" b="1" dirty="0"/>
          </a:p>
        </p:txBody>
      </p:sp>
      <p:sp>
        <p:nvSpPr>
          <p:cNvPr id="15" name="TextBox 14"/>
          <p:cNvSpPr txBox="1"/>
          <p:nvPr/>
        </p:nvSpPr>
        <p:spPr>
          <a:xfrm>
            <a:off x="4643438" y="1428736"/>
            <a:ext cx="3714776" cy="369332"/>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tx1"/>
            </a:solidFill>
          </a:ln>
        </p:spPr>
        <p:txBody>
          <a:bodyPr wrap="square" rtlCol="0">
            <a:spAutoFit/>
          </a:bodyPr>
          <a:lstStyle/>
          <a:p>
            <a:pPr algn="ctr"/>
            <a:r>
              <a:rPr lang="en-AU" b="1" dirty="0" smtClean="0"/>
              <a:t>6,000 Years Ago</a:t>
            </a:r>
            <a:endParaRPr lang="en-AU" b="1" dirty="0"/>
          </a:p>
        </p:txBody>
      </p:sp>
      <p:sp>
        <p:nvSpPr>
          <p:cNvPr id="19" name="TextBox 18"/>
          <p:cNvSpPr txBox="1"/>
          <p:nvPr/>
        </p:nvSpPr>
        <p:spPr>
          <a:xfrm>
            <a:off x="4000496" y="642918"/>
            <a:ext cx="1276311" cy="369332"/>
          </a:xfrm>
          <a:prstGeom prst="rect">
            <a:avLst/>
          </a:prstGeom>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wrap="none" rtlCol="0">
            <a:spAutoFit/>
          </a:bodyPr>
          <a:lstStyle/>
          <a:p>
            <a:r>
              <a:rPr lang="en-AU" b="1" dirty="0" smtClean="0"/>
              <a:t>Genesis 1:3</a:t>
            </a:r>
            <a:endParaRPr lang="en-AU" b="1" dirty="0"/>
          </a:p>
        </p:txBody>
      </p:sp>
      <p:sp>
        <p:nvSpPr>
          <p:cNvPr id="20" name="TextBox 19"/>
          <p:cNvSpPr txBox="1"/>
          <p:nvPr/>
        </p:nvSpPr>
        <p:spPr>
          <a:xfrm>
            <a:off x="4214810" y="5929330"/>
            <a:ext cx="832279" cy="307777"/>
          </a:xfrm>
          <a:prstGeom prst="rect">
            <a:avLst/>
          </a:prstGeom>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wrap="none" rtlCol="0">
            <a:spAutoFit/>
          </a:bodyPr>
          <a:lstStyle/>
          <a:p>
            <a:pPr algn="ctr"/>
            <a:r>
              <a:rPr lang="en-AU" sz="1400" b="1" dirty="0" smtClean="0"/>
              <a:t>4,000 BC</a:t>
            </a:r>
            <a:endParaRPr lang="en-AU" sz="1400" b="1" dirty="0"/>
          </a:p>
        </p:txBody>
      </p:sp>
      <p:sp>
        <p:nvSpPr>
          <p:cNvPr id="21" name="TextBox 20"/>
          <p:cNvSpPr txBox="1"/>
          <p:nvPr/>
        </p:nvSpPr>
        <p:spPr>
          <a:xfrm>
            <a:off x="857224" y="1428736"/>
            <a:ext cx="3786214" cy="369332"/>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tx1"/>
            </a:solidFill>
          </a:ln>
        </p:spPr>
        <p:txBody>
          <a:bodyPr wrap="square" rtlCol="0">
            <a:spAutoFit/>
          </a:bodyPr>
          <a:lstStyle/>
          <a:p>
            <a:pPr algn="ctr"/>
            <a:r>
              <a:rPr lang="en-AU" b="1" dirty="0" smtClean="0"/>
              <a:t>5,000 Million Years Ago</a:t>
            </a:r>
            <a:endParaRPr lang="en-AU" b="1" dirty="0"/>
          </a:p>
        </p:txBody>
      </p:sp>
      <p:sp>
        <p:nvSpPr>
          <p:cNvPr id="25" name="TextBox 24"/>
          <p:cNvSpPr txBox="1"/>
          <p:nvPr/>
        </p:nvSpPr>
        <p:spPr>
          <a:xfrm>
            <a:off x="0" y="142852"/>
            <a:ext cx="9144000" cy="369332"/>
          </a:xfrm>
          <a:prstGeom prst="rect">
            <a:avLst/>
          </a:prstGeom>
          <a:noFill/>
          <a:ln>
            <a:solidFill>
              <a:schemeClr val="tx1"/>
            </a:solidFill>
          </a:ln>
        </p:spPr>
        <p:txBody>
          <a:bodyPr wrap="square" rtlCol="0">
            <a:spAutoFit/>
          </a:bodyPr>
          <a:lstStyle/>
          <a:p>
            <a:pPr algn="ctr"/>
            <a:r>
              <a:rPr lang="en-AU" b="1" dirty="0" smtClean="0"/>
              <a:t>The </a:t>
            </a:r>
            <a:r>
              <a:rPr lang="en-AU" b="1" dirty="0" smtClean="0">
                <a:latin typeface="+mj-lt"/>
              </a:rPr>
              <a:t>Time</a:t>
            </a:r>
            <a:r>
              <a:rPr lang="en-AU" b="1" dirty="0" smtClean="0"/>
              <a:t> Duration</a:t>
            </a:r>
            <a:endParaRPr lang="en-AU" b="1" dirty="0"/>
          </a:p>
        </p:txBody>
      </p:sp>
      <p:sp>
        <p:nvSpPr>
          <p:cNvPr id="17" name="TextBox 16"/>
          <p:cNvSpPr txBox="1"/>
          <p:nvPr/>
        </p:nvSpPr>
        <p:spPr>
          <a:xfrm>
            <a:off x="0" y="6357958"/>
            <a:ext cx="9144000" cy="800219"/>
          </a:xfrm>
          <a:prstGeom prst="rect">
            <a:avLst/>
          </a:prstGeom>
          <a:noFill/>
          <a:ln>
            <a:solidFill>
              <a:schemeClr val="tx1"/>
            </a:solidFill>
          </a:ln>
        </p:spPr>
        <p:txBody>
          <a:bodyPr wrap="square" rtlCol="0">
            <a:spAutoFit/>
          </a:bodyPr>
          <a:lstStyle/>
          <a:p>
            <a:pPr algn="ctr"/>
            <a:r>
              <a:rPr lang="en-AU" b="1" dirty="0" smtClean="0"/>
              <a:t>Taught By The SDA Church</a:t>
            </a:r>
          </a:p>
          <a:p>
            <a:pPr algn="ctr"/>
            <a:r>
              <a:rPr lang="en-AU" sz="1000" b="1" dirty="0" smtClean="0"/>
              <a:t>Australian Record, “Science And Creation”, By Pastor Bruce Manners, March 11, 1995, Pages 6-9</a:t>
            </a:r>
          </a:p>
          <a:p>
            <a:pPr algn="ctr"/>
            <a:endParaRPr lang="en-AU" b="1" dirty="0"/>
          </a:p>
        </p:txBody>
      </p:sp>
      <p:cxnSp>
        <p:nvCxnSpPr>
          <p:cNvPr id="31" name="Straight Connector 30"/>
          <p:cNvCxnSpPr/>
          <p:nvPr/>
        </p:nvCxnSpPr>
        <p:spPr>
          <a:xfrm rot="5400000">
            <a:off x="-1606593" y="3463925"/>
            <a:ext cx="492922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2179621" y="3463925"/>
            <a:ext cx="492922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928662" y="2214554"/>
            <a:ext cx="6429420" cy="276999"/>
          </a:xfrm>
          <a:prstGeom prst="rect">
            <a:avLst/>
          </a:prstGeom>
          <a:solidFill>
            <a:schemeClr val="accent3">
              <a:lumMod val="60000"/>
              <a:lumOff val="40000"/>
            </a:schemeClr>
          </a:solidFill>
          <a:ln>
            <a:solidFill>
              <a:schemeClr val="accent1"/>
            </a:solidFill>
          </a:ln>
        </p:spPr>
        <p:txBody>
          <a:bodyPr wrap="square" rtlCol="0">
            <a:spAutoFit/>
          </a:bodyPr>
          <a:lstStyle/>
          <a:p>
            <a:r>
              <a:rPr lang="en-AU" sz="1200" b="1" dirty="0" smtClean="0"/>
              <a:t>Day 1</a:t>
            </a:r>
            <a:endParaRPr lang="en-AU" sz="1200" b="1" dirty="0"/>
          </a:p>
        </p:txBody>
      </p:sp>
      <p:sp>
        <p:nvSpPr>
          <p:cNvPr id="40" name="TextBox 39"/>
          <p:cNvSpPr txBox="1"/>
          <p:nvPr/>
        </p:nvSpPr>
        <p:spPr>
          <a:xfrm>
            <a:off x="4714876" y="3929066"/>
            <a:ext cx="785818" cy="369332"/>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accent1"/>
            </a:solidFill>
          </a:ln>
        </p:spPr>
        <p:txBody>
          <a:bodyPr wrap="square" rtlCol="0">
            <a:spAutoFit/>
          </a:bodyPr>
          <a:lstStyle/>
          <a:p>
            <a:r>
              <a:rPr lang="en-AU" b="1" dirty="0" smtClean="0"/>
              <a:t>Day 2</a:t>
            </a:r>
            <a:endParaRPr lang="en-AU" b="1" dirty="0"/>
          </a:p>
        </p:txBody>
      </p:sp>
      <p:sp>
        <p:nvSpPr>
          <p:cNvPr id="41" name="TextBox 40"/>
          <p:cNvSpPr txBox="1"/>
          <p:nvPr/>
        </p:nvSpPr>
        <p:spPr>
          <a:xfrm>
            <a:off x="928662" y="3071810"/>
            <a:ext cx="6429420" cy="307777"/>
          </a:xfrm>
          <a:prstGeom prst="rect">
            <a:avLst/>
          </a:prstGeom>
          <a:gradFill>
            <a:gsLst>
              <a:gs pos="0">
                <a:srgbClr val="FFEFD1"/>
              </a:gs>
              <a:gs pos="64999">
                <a:srgbClr val="F0EBD5"/>
              </a:gs>
              <a:gs pos="100000">
                <a:srgbClr val="D1C39F"/>
              </a:gs>
            </a:gsLst>
            <a:lin ang="5400000" scaled="0"/>
          </a:gradFill>
          <a:ln>
            <a:solidFill>
              <a:schemeClr val="accent1"/>
            </a:solidFill>
          </a:ln>
        </p:spPr>
        <p:txBody>
          <a:bodyPr wrap="square" rtlCol="0">
            <a:spAutoFit/>
          </a:bodyPr>
          <a:lstStyle/>
          <a:p>
            <a:r>
              <a:rPr lang="en-AU" sz="1400" b="1" dirty="0" smtClean="0"/>
              <a:t>Day 3 </a:t>
            </a:r>
            <a:endParaRPr lang="en-AU" sz="1400" b="1" dirty="0"/>
          </a:p>
        </p:txBody>
      </p:sp>
      <p:sp>
        <p:nvSpPr>
          <p:cNvPr id="42" name="TextBox 41"/>
          <p:cNvSpPr txBox="1"/>
          <p:nvPr/>
        </p:nvSpPr>
        <p:spPr>
          <a:xfrm>
            <a:off x="928662" y="4857760"/>
            <a:ext cx="6429420" cy="276999"/>
          </a:xfrm>
          <a:prstGeom prst="rect">
            <a:avLst/>
          </a:prstGeom>
          <a:gradFill>
            <a:gsLst>
              <a:gs pos="0">
                <a:srgbClr val="8488C4"/>
              </a:gs>
              <a:gs pos="53000">
                <a:srgbClr val="D4DEFF"/>
              </a:gs>
              <a:gs pos="83000">
                <a:srgbClr val="D4DEFF"/>
              </a:gs>
              <a:gs pos="100000">
                <a:srgbClr val="96AB94"/>
              </a:gs>
            </a:gsLst>
            <a:lin ang="5400000" scaled="0"/>
          </a:gradFill>
          <a:ln>
            <a:solidFill>
              <a:schemeClr val="accent1"/>
            </a:solidFill>
          </a:ln>
        </p:spPr>
        <p:txBody>
          <a:bodyPr wrap="square" rtlCol="0">
            <a:spAutoFit/>
          </a:bodyPr>
          <a:lstStyle/>
          <a:p>
            <a:r>
              <a:rPr lang="en-AU" sz="1200" b="1" dirty="0" smtClean="0"/>
              <a:t>Day 4</a:t>
            </a:r>
            <a:endParaRPr lang="en-AU" sz="1200" b="1" dirty="0"/>
          </a:p>
        </p:txBody>
      </p:sp>
      <p:sp>
        <p:nvSpPr>
          <p:cNvPr id="43" name="TextBox 42"/>
          <p:cNvSpPr txBox="1"/>
          <p:nvPr/>
        </p:nvSpPr>
        <p:spPr>
          <a:xfrm>
            <a:off x="5643570" y="3929066"/>
            <a:ext cx="790546" cy="369332"/>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accent1"/>
            </a:solidFill>
          </a:ln>
        </p:spPr>
        <p:txBody>
          <a:bodyPr wrap="square" rtlCol="0">
            <a:spAutoFit/>
          </a:bodyPr>
          <a:lstStyle/>
          <a:p>
            <a:r>
              <a:rPr lang="en-AU" b="1" dirty="0" smtClean="0"/>
              <a:t>Day 5</a:t>
            </a:r>
            <a:endParaRPr lang="en-AU" b="1" dirty="0"/>
          </a:p>
        </p:txBody>
      </p:sp>
      <p:sp>
        <p:nvSpPr>
          <p:cNvPr id="44" name="TextBox 43"/>
          <p:cNvSpPr txBox="1"/>
          <p:nvPr/>
        </p:nvSpPr>
        <p:spPr>
          <a:xfrm>
            <a:off x="6572264" y="3929066"/>
            <a:ext cx="790546" cy="369332"/>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accent1"/>
            </a:solidFill>
          </a:ln>
        </p:spPr>
        <p:txBody>
          <a:bodyPr wrap="square" rtlCol="0">
            <a:spAutoFit/>
          </a:bodyPr>
          <a:lstStyle/>
          <a:p>
            <a:r>
              <a:rPr lang="en-AU" b="1" dirty="0" smtClean="0"/>
              <a:t>Day 6</a:t>
            </a:r>
            <a:endParaRPr lang="en-AU" b="1" dirty="0"/>
          </a:p>
        </p:txBody>
      </p:sp>
      <p:sp>
        <p:nvSpPr>
          <p:cNvPr id="45" name="TextBox 44"/>
          <p:cNvSpPr txBox="1"/>
          <p:nvPr/>
        </p:nvSpPr>
        <p:spPr>
          <a:xfrm>
            <a:off x="7500958" y="3929066"/>
            <a:ext cx="790546" cy="369332"/>
          </a:xfrm>
          <a:prstGeom prst="rect">
            <a:avLst/>
          </a:prstGeom>
          <a:gradFill>
            <a:gsLst>
              <a:gs pos="0">
                <a:srgbClr val="5E9EFF"/>
              </a:gs>
              <a:gs pos="39999">
                <a:srgbClr val="85C2FF"/>
              </a:gs>
              <a:gs pos="70000">
                <a:srgbClr val="C4D6EB"/>
              </a:gs>
              <a:gs pos="100000">
                <a:srgbClr val="FFEBFA"/>
              </a:gs>
            </a:gsLst>
            <a:lin ang="5400000" scaled="0"/>
          </a:gradFill>
          <a:ln>
            <a:solidFill>
              <a:schemeClr val="accent1"/>
            </a:solidFill>
          </a:ln>
        </p:spPr>
        <p:txBody>
          <a:bodyPr wrap="square" rtlCol="0">
            <a:spAutoFit/>
          </a:bodyPr>
          <a:lstStyle/>
          <a:p>
            <a:r>
              <a:rPr lang="en-AU" b="1" dirty="0" smtClean="0"/>
              <a:t>Day 7</a:t>
            </a:r>
            <a:endParaRPr lang="en-AU" b="1" dirty="0"/>
          </a:p>
        </p:txBody>
      </p:sp>
      <p:sp>
        <p:nvSpPr>
          <p:cNvPr id="76" name="TextBox 75"/>
          <p:cNvSpPr txBox="1"/>
          <p:nvPr/>
        </p:nvSpPr>
        <p:spPr>
          <a:xfrm>
            <a:off x="928662" y="2571744"/>
            <a:ext cx="2500330" cy="276999"/>
          </a:xfrm>
          <a:prstGeom prst="rect">
            <a:avLst/>
          </a:prstGeom>
          <a:solidFill>
            <a:schemeClr val="accent3">
              <a:lumMod val="60000"/>
              <a:lumOff val="40000"/>
            </a:schemeClr>
          </a:solidFill>
          <a:ln>
            <a:solidFill>
              <a:schemeClr val="tx1"/>
            </a:solidFill>
          </a:ln>
        </p:spPr>
        <p:txBody>
          <a:bodyPr wrap="square" rtlCol="0">
            <a:spAutoFit/>
          </a:bodyPr>
          <a:lstStyle/>
          <a:p>
            <a:pPr algn="ctr"/>
            <a:r>
              <a:rPr lang="en-AU" sz="1200" b="1" dirty="0" smtClean="0"/>
              <a:t>Light, Day And Night</a:t>
            </a:r>
            <a:endParaRPr lang="en-AU" sz="1200" b="1" dirty="0"/>
          </a:p>
        </p:txBody>
      </p:sp>
      <p:sp>
        <p:nvSpPr>
          <p:cNvPr id="77" name="TextBox 76"/>
          <p:cNvSpPr txBox="1"/>
          <p:nvPr/>
        </p:nvSpPr>
        <p:spPr>
          <a:xfrm>
            <a:off x="928662" y="3714752"/>
            <a:ext cx="2500330" cy="276999"/>
          </a:xfrm>
          <a:prstGeom prst="rect">
            <a:avLst/>
          </a:prstGeom>
          <a:gradFill>
            <a:gsLst>
              <a:gs pos="0">
                <a:srgbClr val="FFEFD1"/>
              </a:gs>
              <a:gs pos="64999">
                <a:srgbClr val="F0EBD5"/>
              </a:gs>
              <a:gs pos="100000">
                <a:srgbClr val="D1C39F"/>
              </a:gs>
            </a:gsLst>
            <a:lin ang="5400000" scaled="0"/>
          </a:gradFill>
          <a:ln>
            <a:solidFill>
              <a:schemeClr val="tx1"/>
            </a:solidFill>
          </a:ln>
        </p:spPr>
        <p:txBody>
          <a:bodyPr wrap="square" rtlCol="0">
            <a:spAutoFit/>
          </a:bodyPr>
          <a:lstStyle/>
          <a:p>
            <a:r>
              <a:rPr lang="en-AU" sz="1200" b="1" dirty="0" smtClean="0"/>
              <a:t>Dry Land, Volcanoes, Glaciers</a:t>
            </a:r>
            <a:endParaRPr lang="en-AU" sz="1200" b="1" dirty="0"/>
          </a:p>
        </p:txBody>
      </p:sp>
      <p:sp>
        <p:nvSpPr>
          <p:cNvPr id="78" name="TextBox 77"/>
          <p:cNvSpPr txBox="1"/>
          <p:nvPr/>
        </p:nvSpPr>
        <p:spPr>
          <a:xfrm>
            <a:off x="928662" y="5214950"/>
            <a:ext cx="2500330" cy="276999"/>
          </a:xfrm>
          <a:prstGeom prst="rect">
            <a:avLst/>
          </a:prstGeom>
          <a:gradFill>
            <a:gsLst>
              <a:gs pos="0">
                <a:srgbClr val="8488C4"/>
              </a:gs>
              <a:gs pos="53000">
                <a:srgbClr val="D4DEFF"/>
              </a:gs>
              <a:gs pos="83000">
                <a:srgbClr val="D4DEFF"/>
              </a:gs>
              <a:gs pos="100000">
                <a:srgbClr val="96AB94"/>
              </a:gs>
            </a:gsLst>
            <a:lin ang="5400000" scaled="0"/>
          </a:gradFill>
          <a:ln>
            <a:solidFill>
              <a:schemeClr val="tx1"/>
            </a:solidFill>
          </a:ln>
        </p:spPr>
        <p:txBody>
          <a:bodyPr wrap="square" rtlCol="0">
            <a:spAutoFit/>
          </a:bodyPr>
          <a:lstStyle/>
          <a:p>
            <a:pPr algn="ctr"/>
            <a:r>
              <a:rPr lang="en-AU" sz="1200" b="1" dirty="0" smtClean="0"/>
              <a:t>Sun, Moon, Meteorites</a:t>
            </a:r>
            <a:endParaRPr lang="en-AU" sz="1200" b="1" dirty="0"/>
          </a:p>
        </p:txBody>
      </p:sp>
      <p:sp>
        <p:nvSpPr>
          <p:cNvPr id="111" name="TextBox 110"/>
          <p:cNvSpPr txBox="1"/>
          <p:nvPr/>
        </p:nvSpPr>
        <p:spPr>
          <a:xfrm>
            <a:off x="928662" y="4000504"/>
            <a:ext cx="2500330" cy="276999"/>
          </a:xfrm>
          <a:prstGeom prst="rect">
            <a:avLst/>
          </a:prstGeom>
          <a:gradFill>
            <a:gsLst>
              <a:gs pos="0">
                <a:srgbClr val="FFEFD1"/>
              </a:gs>
              <a:gs pos="64999">
                <a:srgbClr val="F0EBD5"/>
              </a:gs>
              <a:gs pos="100000">
                <a:srgbClr val="D1C39F"/>
              </a:gs>
            </a:gsLst>
            <a:lin ang="5400000" scaled="0"/>
          </a:gradFill>
          <a:ln>
            <a:solidFill>
              <a:schemeClr val="tx1"/>
            </a:solidFill>
          </a:ln>
        </p:spPr>
        <p:txBody>
          <a:bodyPr wrap="square" rtlCol="0">
            <a:spAutoFit/>
          </a:bodyPr>
          <a:lstStyle/>
          <a:p>
            <a:r>
              <a:rPr lang="en-AU" sz="1200" b="1" dirty="0" smtClean="0"/>
              <a:t>Mountains, Erosion, Rain</a:t>
            </a:r>
            <a:endParaRPr lang="en-AU" sz="1200" b="1" dirty="0"/>
          </a:p>
        </p:txBody>
      </p:sp>
      <p:sp>
        <p:nvSpPr>
          <p:cNvPr id="114" name="TextBox 113"/>
          <p:cNvSpPr txBox="1"/>
          <p:nvPr/>
        </p:nvSpPr>
        <p:spPr>
          <a:xfrm>
            <a:off x="928662" y="5500702"/>
            <a:ext cx="2500330" cy="276999"/>
          </a:xfrm>
          <a:prstGeom prst="rect">
            <a:avLst/>
          </a:prstGeom>
          <a:gradFill>
            <a:gsLst>
              <a:gs pos="0">
                <a:srgbClr val="8488C4"/>
              </a:gs>
              <a:gs pos="53000">
                <a:srgbClr val="D4DEFF"/>
              </a:gs>
              <a:gs pos="83000">
                <a:srgbClr val="D4DEFF"/>
              </a:gs>
              <a:gs pos="100000">
                <a:srgbClr val="96AB94"/>
              </a:gs>
            </a:gsLst>
            <a:lin ang="5400000" scaled="0"/>
          </a:gradFill>
          <a:ln>
            <a:solidFill>
              <a:schemeClr val="tx1"/>
            </a:solidFill>
          </a:ln>
        </p:spPr>
        <p:txBody>
          <a:bodyPr wrap="square" rtlCol="0">
            <a:spAutoFit/>
          </a:bodyPr>
          <a:lstStyle/>
          <a:p>
            <a:pPr algn="ctr"/>
            <a:r>
              <a:rPr lang="en-AU" sz="1200" b="1" dirty="0" smtClean="0"/>
              <a:t>Solar System</a:t>
            </a:r>
            <a:endParaRPr lang="en-AU" sz="1200" b="1" dirty="0"/>
          </a:p>
        </p:txBody>
      </p:sp>
      <p:sp>
        <p:nvSpPr>
          <p:cNvPr id="125" name="TextBox 124"/>
          <p:cNvSpPr txBox="1"/>
          <p:nvPr/>
        </p:nvSpPr>
        <p:spPr>
          <a:xfrm>
            <a:off x="928662" y="4286256"/>
            <a:ext cx="2500330" cy="276999"/>
          </a:xfrm>
          <a:prstGeom prst="rect">
            <a:avLst/>
          </a:prstGeom>
          <a:gradFill>
            <a:gsLst>
              <a:gs pos="0">
                <a:srgbClr val="FFEFD1"/>
              </a:gs>
              <a:gs pos="64999">
                <a:srgbClr val="F0EBD5"/>
              </a:gs>
              <a:gs pos="100000">
                <a:srgbClr val="D1C39F"/>
              </a:gs>
            </a:gsLst>
            <a:lin ang="5400000" scaled="0"/>
          </a:gradFill>
          <a:ln>
            <a:solidFill>
              <a:schemeClr val="tx1"/>
            </a:solidFill>
          </a:ln>
        </p:spPr>
        <p:txBody>
          <a:bodyPr wrap="square" rtlCol="0">
            <a:spAutoFit/>
          </a:bodyPr>
          <a:lstStyle/>
          <a:p>
            <a:r>
              <a:rPr lang="en-AU" sz="1200" b="1" dirty="0" smtClean="0"/>
              <a:t>Volcanic Ash, Meteor Craters</a:t>
            </a:r>
            <a:endParaRPr lang="en-AU" sz="1200" b="1" dirty="0"/>
          </a:p>
        </p:txBody>
      </p:sp>
      <p:sp>
        <p:nvSpPr>
          <p:cNvPr id="134" name="TextBox 133"/>
          <p:cNvSpPr txBox="1"/>
          <p:nvPr/>
        </p:nvSpPr>
        <p:spPr>
          <a:xfrm>
            <a:off x="928662" y="3429000"/>
            <a:ext cx="2500329" cy="276999"/>
          </a:xfrm>
          <a:prstGeom prst="rect">
            <a:avLst/>
          </a:prstGeom>
          <a:gradFill>
            <a:gsLst>
              <a:gs pos="0">
                <a:srgbClr val="FFEFD1"/>
              </a:gs>
              <a:gs pos="64999">
                <a:srgbClr val="F0EBD5"/>
              </a:gs>
              <a:gs pos="100000">
                <a:srgbClr val="D1C39F"/>
              </a:gs>
            </a:gsLst>
            <a:lin ang="5400000" scaled="0"/>
          </a:gradFill>
          <a:ln>
            <a:solidFill>
              <a:schemeClr val="tx1"/>
            </a:solidFill>
          </a:ln>
        </p:spPr>
        <p:txBody>
          <a:bodyPr wrap="square" rtlCol="0">
            <a:spAutoFit/>
          </a:bodyPr>
          <a:lstStyle/>
          <a:p>
            <a:r>
              <a:rPr lang="en-AU" sz="1200" b="1" dirty="0" smtClean="0"/>
              <a:t>Snow, Continental Drift, Rivers</a:t>
            </a:r>
            <a:endParaRPr lang="en-AU" sz="1200" b="1" dirty="0"/>
          </a:p>
        </p:txBody>
      </p:sp>
      <p:sp>
        <p:nvSpPr>
          <p:cNvPr id="162" name="TextBox 161"/>
          <p:cNvSpPr txBox="1"/>
          <p:nvPr/>
        </p:nvSpPr>
        <p:spPr>
          <a:xfrm>
            <a:off x="857224" y="1785926"/>
            <a:ext cx="3786214" cy="369332"/>
          </a:xfrm>
          <a:prstGeom prst="rect">
            <a:avLst/>
          </a:prstGeom>
          <a:solidFill>
            <a:srgbClr val="FFFF00"/>
          </a:solidFill>
          <a:ln>
            <a:solidFill>
              <a:schemeClr val="tx1"/>
            </a:solidFill>
          </a:ln>
        </p:spPr>
        <p:txBody>
          <a:bodyPr wrap="square" rtlCol="0">
            <a:spAutoFit/>
          </a:bodyPr>
          <a:lstStyle/>
          <a:p>
            <a:pPr algn="ctr"/>
            <a:r>
              <a:rPr lang="en-AU" b="1" dirty="0" smtClean="0"/>
              <a:t>Geological Creation</a:t>
            </a:r>
            <a:endParaRPr lang="en-AU" b="1" dirty="0"/>
          </a:p>
        </p:txBody>
      </p:sp>
      <p:sp>
        <p:nvSpPr>
          <p:cNvPr id="163" name="TextBox 162"/>
          <p:cNvSpPr txBox="1"/>
          <p:nvPr/>
        </p:nvSpPr>
        <p:spPr>
          <a:xfrm>
            <a:off x="4643438" y="1785926"/>
            <a:ext cx="3714776" cy="369332"/>
          </a:xfrm>
          <a:prstGeom prst="rect">
            <a:avLst/>
          </a:prstGeom>
          <a:solidFill>
            <a:srgbClr val="FFFF00"/>
          </a:solidFill>
          <a:ln>
            <a:solidFill>
              <a:schemeClr val="tx1"/>
            </a:solidFill>
          </a:ln>
        </p:spPr>
        <p:txBody>
          <a:bodyPr wrap="square" rtlCol="0">
            <a:spAutoFit/>
          </a:bodyPr>
          <a:lstStyle/>
          <a:p>
            <a:pPr algn="ctr"/>
            <a:r>
              <a:rPr lang="en-AU" b="1" dirty="0" smtClean="0"/>
              <a:t>Biological Creation</a:t>
            </a:r>
            <a:endParaRPr lang="en-AU" b="1" dirty="0"/>
          </a:p>
        </p:txBody>
      </p:sp>
      <p:cxnSp>
        <p:nvCxnSpPr>
          <p:cNvPr id="63" name="Straight Connector 62"/>
          <p:cNvCxnSpPr/>
          <p:nvPr/>
        </p:nvCxnSpPr>
        <p:spPr>
          <a:xfrm>
            <a:off x="857224" y="2928934"/>
            <a:ext cx="750099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57224" y="4714884"/>
            <a:ext cx="750099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857224" y="5929330"/>
            <a:ext cx="750099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857224" y="2143116"/>
            <a:ext cx="721523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flipH="1">
            <a:off x="5906191" y="3452132"/>
            <a:ext cx="4917080" cy="130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14282" y="642918"/>
            <a:ext cx="1265090" cy="369332"/>
          </a:xfrm>
          <a:prstGeom prst="rect">
            <a:avLst/>
          </a:prstGeom>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wrap="none" rtlCol="0">
            <a:spAutoFit/>
          </a:bodyPr>
          <a:lstStyle/>
          <a:p>
            <a:pPr algn="ctr"/>
            <a:r>
              <a:rPr lang="en-AU" b="1" dirty="0" smtClean="0"/>
              <a:t>Genesis 1:1</a:t>
            </a:r>
            <a:endParaRPr lang="en-AU" b="1" dirty="0"/>
          </a:p>
        </p:txBody>
      </p:sp>
      <p:sp>
        <p:nvSpPr>
          <p:cNvPr id="12" name="TextBox 11"/>
          <p:cNvSpPr txBox="1"/>
          <p:nvPr/>
        </p:nvSpPr>
        <p:spPr>
          <a:xfrm>
            <a:off x="7715272" y="642918"/>
            <a:ext cx="1276311" cy="369332"/>
          </a:xfrm>
          <a:prstGeom prst="rect">
            <a:avLst/>
          </a:prstGeom>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wrap="none" rtlCol="0">
            <a:spAutoFit/>
          </a:bodyPr>
          <a:lstStyle/>
          <a:p>
            <a:pPr algn="ctr"/>
            <a:r>
              <a:rPr lang="en-AU" b="1" dirty="0" smtClean="0"/>
              <a:t>Genesis 2:3</a:t>
            </a:r>
            <a:endParaRPr lang="en-AU" b="1" dirty="0"/>
          </a:p>
        </p:txBody>
      </p:sp>
      <p:sp>
        <p:nvSpPr>
          <p:cNvPr id="13" name="TextBox 12"/>
          <p:cNvSpPr txBox="1"/>
          <p:nvPr/>
        </p:nvSpPr>
        <p:spPr>
          <a:xfrm>
            <a:off x="0" y="5929330"/>
            <a:ext cx="1785918" cy="307777"/>
          </a:xfrm>
          <a:prstGeom prst="rect">
            <a:avLst/>
          </a:prstGeom>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wrap="square" rtlCol="0">
            <a:spAutoFit/>
          </a:bodyPr>
          <a:lstStyle/>
          <a:p>
            <a:pPr algn="ctr"/>
            <a:r>
              <a:rPr lang="en-AU" sz="1400" b="1" dirty="0" smtClean="0"/>
              <a:t>4,500,000,000 BC</a:t>
            </a:r>
            <a:endParaRPr lang="en-AU" sz="1400" b="1" dirty="0"/>
          </a:p>
        </p:txBody>
      </p:sp>
      <p:sp>
        <p:nvSpPr>
          <p:cNvPr id="14" name="TextBox 13"/>
          <p:cNvSpPr txBox="1"/>
          <p:nvPr/>
        </p:nvSpPr>
        <p:spPr>
          <a:xfrm>
            <a:off x="7929586" y="5929330"/>
            <a:ext cx="832279" cy="307777"/>
          </a:xfrm>
          <a:prstGeom prst="rect">
            <a:avLst/>
          </a:prstGeom>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wrap="none" rtlCol="0">
            <a:spAutoFit/>
          </a:bodyPr>
          <a:lstStyle/>
          <a:p>
            <a:pPr algn="ctr"/>
            <a:r>
              <a:rPr lang="en-AU" sz="1400" b="1" dirty="0" smtClean="0"/>
              <a:t>4,000 BC</a:t>
            </a:r>
            <a:endParaRPr lang="en-AU" sz="1400" b="1" dirty="0"/>
          </a:p>
        </p:txBody>
      </p:sp>
      <p:sp>
        <p:nvSpPr>
          <p:cNvPr id="15" name="TextBox 14"/>
          <p:cNvSpPr txBox="1"/>
          <p:nvPr/>
        </p:nvSpPr>
        <p:spPr>
          <a:xfrm>
            <a:off x="4643438" y="1428736"/>
            <a:ext cx="3714776" cy="369332"/>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tx1"/>
            </a:solidFill>
          </a:ln>
        </p:spPr>
        <p:txBody>
          <a:bodyPr wrap="square" rtlCol="0">
            <a:spAutoFit/>
          </a:bodyPr>
          <a:lstStyle/>
          <a:p>
            <a:pPr algn="ctr"/>
            <a:r>
              <a:rPr lang="en-AU" b="1" dirty="0" smtClean="0"/>
              <a:t>24 Hours Long</a:t>
            </a:r>
            <a:endParaRPr lang="en-AU" b="1" dirty="0"/>
          </a:p>
        </p:txBody>
      </p:sp>
      <p:sp>
        <p:nvSpPr>
          <p:cNvPr id="19" name="TextBox 18"/>
          <p:cNvSpPr txBox="1"/>
          <p:nvPr/>
        </p:nvSpPr>
        <p:spPr>
          <a:xfrm>
            <a:off x="4000496" y="642918"/>
            <a:ext cx="1276311" cy="369332"/>
          </a:xfrm>
          <a:prstGeom prst="rect">
            <a:avLst/>
          </a:prstGeom>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wrap="none" rtlCol="0">
            <a:spAutoFit/>
          </a:bodyPr>
          <a:lstStyle/>
          <a:p>
            <a:r>
              <a:rPr lang="en-AU" b="1" dirty="0" smtClean="0"/>
              <a:t>Genesis 1:3</a:t>
            </a:r>
            <a:endParaRPr lang="en-AU" b="1" dirty="0"/>
          </a:p>
        </p:txBody>
      </p:sp>
      <p:sp>
        <p:nvSpPr>
          <p:cNvPr id="20" name="TextBox 19"/>
          <p:cNvSpPr txBox="1"/>
          <p:nvPr/>
        </p:nvSpPr>
        <p:spPr>
          <a:xfrm>
            <a:off x="4214810" y="5929330"/>
            <a:ext cx="832279" cy="307777"/>
          </a:xfrm>
          <a:prstGeom prst="rect">
            <a:avLst/>
          </a:prstGeom>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wrap="none" rtlCol="0">
            <a:spAutoFit/>
          </a:bodyPr>
          <a:lstStyle/>
          <a:p>
            <a:pPr algn="ctr"/>
            <a:r>
              <a:rPr lang="en-AU" sz="1400" b="1" dirty="0" smtClean="0"/>
              <a:t>4,000 BC</a:t>
            </a:r>
            <a:endParaRPr lang="en-AU" sz="1400" b="1" dirty="0"/>
          </a:p>
        </p:txBody>
      </p:sp>
      <p:sp>
        <p:nvSpPr>
          <p:cNvPr id="21" name="TextBox 20"/>
          <p:cNvSpPr txBox="1"/>
          <p:nvPr/>
        </p:nvSpPr>
        <p:spPr>
          <a:xfrm>
            <a:off x="857224" y="1428736"/>
            <a:ext cx="3786214" cy="369332"/>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tx1"/>
            </a:solidFill>
          </a:ln>
        </p:spPr>
        <p:txBody>
          <a:bodyPr wrap="square" rtlCol="0">
            <a:spAutoFit/>
          </a:bodyPr>
          <a:lstStyle/>
          <a:p>
            <a:pPr algn="ctr"/>
            <a:r>
              <a:rPr lang="en-AU" b="1" dirty="0" smtClean="0"/>
              <a:t>5,000 Million Years Long</a:t>
            </a:r>
            <a:endParaRPr lang="en-AU" b="1" dirty="0"/>
          </a:p>
        </p:txBody>
      </p:sp>
      <p:sp>
        <p:nvSpPr>
          <p:cNvPr id="25" name="TextBox 24"/>
          <p:cNvSpPr txBox="1"/>
          <p:nvPr/>
        </p:nvSpPr>
        <p:spPr>
          <a:xfrm>
            <a:off x="0" y="142852"/>
            <a:ext cx="9144000" cy="369332"/>
          </a:xfrm>
          <a:prstGeom prst="rect">
            <a:avLst/>
          </a:prstGeom>
          <a:noFill/>
          <a:ln>
            <a:solidFill>
              <a:schemeClr val="tx1"/>
            </a:solidFill>
          </a:ln>
        </p:spPr>
        <p:txBody>
          <a:bodyPr wrap="square" rtlCol="0">
            <a:spAutoFit/>
          </a:bodyPr>
          <a:lstStyle/>
          <a:p>
            <a:pPr algn="ctr"/>
            <a:r>
              <a:rPr lang="en-AU" b="1" dirty="0" smtClean="0">
                <a:latin typeface="+mj-lt"/>
              </a:rPr>
              <a:t>Literal</a:t>
            </a:r>
            <a:r>
              <a:rPr lang="en-AU" b="1" dirty="0" smtClean="0"/>
              <a:t> Or Symbolic?</a:t>
            </a:r>
            <a:endParaRPr lang="en-AU" b="1" dirty="0"/>
          </a:p>
        </p:txBody>
      </p:sp>
      <p:sp>
        <p:nvSpPr>
          <p:cNvPr id="17" name="TextBox 16"/>
          <p:cNvSpPr txBox="1"/>
          <p:nvPr/>
        </p:nvSpPr>
        <p:spPr>
          <a:xfrm>
            <a:off x="0" y="6357958"/>
            <a:ext cx="9144000" cy="800219"/>
          </a:xfrm>
          <a:prstGeom prst="rect">
            <a:avLst/>
          </a:prstGeom>
          <a:noFill/>
          <a:ln>
            <a:solidFill>
              <a:schemeClr val="tx1"/>
            </a:solidFill>
          </a:ln>
        </p:spPr>
        <p:txBody>
          <a:bodyPr wrap="square" rtlCol="0">
            <a:spAutoFit/>
          </a:bodyPr>
          <a:lstStyle/>
          <a:p>
            <a:pPr algn="ctr"/>
            <a:r>
              <a:rPr lang="en-AU" b="1" dirty="0" smtClean="0"/>
              <a:t>Taught By The SDA Church</a:t>
            </a:r>
          </a:p>
          <a:p>
            <a:pPr algn="ctr"/>
            <a:r>
              <a:rPr lang="en-AU" sz="1000" b="1" dirty="0" smtClean="0"/>
              <a:t>Australian Record, “Science And Creation”, By Pastor Bruce Manners, March 11, 1995, Pages 6-9</a:t>
            </a:r>
          </a:p>
          <a:p>
            <a:pPr algn="ctr"/>
            <a:endParaRPr lang="en-AU" b="1" dirty="0"/>
          </a:p>
        </p:txBody>
      </p:sp>
      <p:cxnSp>
        <p:nvCxnSpPr>
          <p:cNvPr id="31" name="Straight Connector 30"/>
          <p:cNvCxnSpPr/>
          <p:nvPr/>
        </p:nvCxnSpPr>
        <p:spPr>
          <a:xfrm rot="5400000">
            <a:off x="-1606593" y="3463925"/>
            <a:ext cx="492922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2179621" y="3463925"/>
            <a:ext cx="492922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928662" y="2214554"/>
            <a:ext cx="3643338" cy="276999"/>
          </a:xfrm>
          <a:prstGeom prst="rect">
            <a:avLst/>
          </a:prstGeom>
          <a:solidFill>
            <a:schemeClr val="accent3">
              <a:lumMod val="40000"/>
              <a:lumOff val="60000"/>
            </a:schemeClr>
          </a:solidFill>
          <a:ln>
            <a:solidFill>
              <a:schemeClr val="accent1"/>
            </a:solidFill>
          </a:ln>
        </p:spPr>
        <p:txBody>
          <a:bodyPr wrap="square" rtlCol="0">
            <a:spAutoFit/>
          </a:bodyPr>
          <a:lstStyle/>
          <a:p>
            <a:r>
              <a:rPr lang="en-AU" sz="1200" b="1" dirty="0" smtClean="0"/>
              <a:t>Day 1</a:t>
            </a:r>
            <a:endParaRPr lang="en-AU" sz="1200" b="1" dirty="0"/>
          </a:p>
        </p:txBody>
      </p:sp>
      <p:sp>
        <p:nvSpPr>
          <p:cNvPr id="40" name="TextBox 39"/>
          <p:cNvSpPr txBox="1"/>
          <p:nvPr/>
        </p:nvSpPr>
        <p:spPr>
          <a:xfrm>
            <a:off x="4714876" y="2214554"/>
            <a:ext cx="3571900" cy="276999"/>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accent1"/>
            </a:solidFill>
          </a:ln>
        </p:spPr>
        <p:txBody>
          <a:bodyPr wrap="square" rtlCol="0">
            <a:spAutoFit/>
          </a:bodyPr>
          <a:lstStyle/>
          <a:p>
            <a:r>
              <a:rPr lang="en-AU" sz="1200" b="1" dirty="0" smtClean="0"/>
              <a:t>Day 2</a:t>
            </a:r>
            <a:endParaRPr lang="en-AU" sz="1200" b="1" dirty="0"/>
          </a:p>
        </p:txBody>
      </p:sp>
      <p:sp>
        <p:nvSpPr>
          <p:cNvPr id="41" name="TextBox 40"/>
          <p:cNvSpPr txBox="1"/>
          <p:nvPr/>
        </p:nvSpPr>
        <p:spPr>
          <a:xfrm>
            <a:off x="928662" y="3071810"/>
            <a:ext cx="3643338" cy="307777"/>
          </a:xfrm>
          <a:prstGeom prst="rect">
            <a:avLst/>
          </a:prstGeom>
          <a:gradFill>
            <a:gsLst>
              <a:gs pos="0">
                <a:srgbClr val="FFEFD1"/>
              </a:gs>
              <a:gs pos="64999">
                <a:srgbClr val="F0EBD5"/>
              </a:gs>
              <a:gs pos="100000">
                <a:srgbClr val="D1C39F"/>
              </a:gs>
            </a:gsLst>
            <a:lin ang="5400000" scaled="0"/>
          </a:gradFill>
          <a:ln>
            <a:solidFill>
              <a:schemeClr val="accent1"/>
            </a:solidFill>
          </a:ln>
        </p:spPr>
        <p:txBody>
          <a:bodyPr wrap="square" rtlCol="0">
            <a:spAutoFit/>
          </a:bodyPr>
          <a:lstStyle/>
          <a:p>
            <a:r>
              <a:rPr lang="en-AU" sz="1400" b="1" dirty="0" smtClean="0"/>
              <a:t>Day 3 </a:t>
            </a:r>
            <a:endParaRPr lang="en-AU" sz="1400" b="1" dirty="0"/>
          </a:p>
        </p:txBody>
      </p:sp>
      <p:sp>
        <p:nvSpPr>
          <p:cNvPr id="42" name="TextBox 41"/>
          <p:cNvSpPr txBox="1"/>
          <p:nvPr/>
        </p:nvSpPr>
        <p:spPr>
          <a:xfrm>
            <a:off x="928662" y="4857760"/>
            <a:ext cx="3643338" cy="276999"/>
          </a:xfrm>
          <a:prstGeom prst="rect">
            <a:avLst/>
          </a:prstGeom>
          <a:solidFill>
            <a:srgbClr val="FFFF00"/>
          </a:solidFill>
          <a:ln>
            <a:solidFill>
              <a:schemeClr val="accent1"/>
            </a:solidFill>
          </a:ln>
        </p:spPr>
        <p:txBody>
          <a:bodyPr wrap="square" rtlCol="0">
            <a:spAutoFit/>
          </a:bodyPr>
          <a:lstStyle/>
          <a:p>
            <a:r>
              <a:rPr lang="en-AU" sz="1200" b="1" dirty="0" smtClean="0"/>
              <a:t>Day 4</a:t>
            </a:r>
            <a:endParaRPr lang="en-AU" sz="1200" b="1" dirty="0"/>
          </a:p>
        </p:txBody>
      </p:sp>
      <p:sp>
        <p:nvSpPr>
          <p:cNvPr id="43" name="TextBox 42"/>
          <p:cNvSpPr txBox="1"/>
          <p:nvPr/>
        </p:nvSpPr>
        <p:spPr>
          <a:xfrm>
            <a:off x="4714876" y="3071810"/>
            <a:ext cx="3571900" cy="276999"/>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accent1"/>
            </a:solidFill>
          </a:ln>
        </p:spPr>
        <p:txBody>
          <a:bodyPr wrap="square" rtlCol="0">
            <a:spAutoFit/>
          </a:bodyPr>
          <a:lstStyle/>
          <a:p>
            <a:r>
              <a:rPr lang="en-AU" sz="1200" b="1" dirty="0" smtClean="0"/>
              <a:t>Day 5</a:t>
            </a:r>
            <a:endParaRPr lang="en-AU" sz="1200" b="1" dirty="0"/>
          </a:p>
        </p:txBody>
      </p:sp>
      <p:sp>
        <p:nvSpPr>
          <p:cNvPr id="44" name="TextBox 43"/>
          <p:cNvSpPr txBox="1"/>
          <p:nvPr/>
        </p:nvSpPr>
        <p:spPr>
          <a:xfrm>
            <a:off x="4786314" y="4857760"/>
            <a:ext cx="3500462" cy="276999"/>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accent1"/>
            </a:solidFill>
          </a:ln>
        </p:spPr>
        <p:txBody>
          <a:bodyPr wrap="square" rtlCol="0">
            <a:spAutoFit/>
          </a:bodyPr>
          <a:lstStyle/>
          <a:p>
            <a:r>
              <a:rPr lang="en-AU" sz="1200" b="1" dirty="0" smtClean="0"/>
              <a:t>Day 6</a:t>
            </a:r>
            <a:endParaRPr lang="en-AU" sz="1200" b="1" dirty="0"/>
          </a:p>
        </p:txBody>
      </p:sp>
      <p:sp>
        <p:nvSpPr>
          <p:cNvPr id="76" name="TextBox 75"/>
          <p:cNvSpPr txBox="1"/>
          <p:nvPr/>
        </p:nvSpPr>
        <p:spPr>
          <a:xfrm>
            <a:off x="928662" y="2571744"/>
            <a:ext cx="2500330" cy="276999"/>
          </a:xfrm>
          <a:prstGeom prst="rect">
            <a:avLst/>
          </a:prstGeom>
          <a:solidFill>
            <a:schemeClr val="accent3">
              <a:lumMod val="40000"/>
              <a:lumOff val="60000"/>
            </a:schemeClr>
          </a:solidFill>
          <a:ln>
            <a:solidFill>
              <a:schemeClr val="tx1"/>
            </a:solidFill>
          </a:ln>
        </p:spPr>
        <p:txBody>
          <a:bodyPr wrap="square" rtlCol="0">
            <a:spAutoFit/>
          </a:bodyPr>
          <a:lstStyle/>
          <a:p>
            <a:pPr algn="ctr"/>
            <a:r>
              <a:rPr lang="en-AU" sz="1200" b="1" dirty="0" smtClean="0"/>
              <a:t>Light, Day And Night</a:t>
            </a:r>
            <a:endParaRPr lang="en-AU" sz="1200" b="1" dirty="0"/>
          </a:p>
        </p:txBody>
      </p:sp>
      <p:sp>
        <p:nvSpPr>
          <p:cNvPr id="77" name="TextBox 76"/>
          <p:cNvSpPr txBox="1"/>
          <p:nvPr/>
        </p:nvSpPr>
        <p:spPr>
          <a:xfrm>
            <a:off x="928662" y="3714752"/>
            <a:ext cx="2500330" cy="276999"/>
          </a:xfrm>
          <a:prstGeom prst="rect">
            <a:avLst/>
          </a:prstGeom>
          <a:gradFill>
            <a:gsLst>
              <a:gs pos="0">
                <a:srgbClr val="FFEFD1"/>
              </a:gs>
              <a:gs pos="64999">
                <a:srgbClr val="F0EBD5"/>
              </a:gs>
              <a:gs pos="100000">
                <a:srgbClr val="D1C39F"/>
              </a:gs>
            </a:gsLst>
            <a:lin ang="5400000" scaled="0"/>
          </a:gradFill>
          <a:ln>
            <a:solidFill>
              <a:schemeClr val="tx1"/>
            </a:solidFill>
          </a:ln>
        </p:spPr>
        <p:txBody>
          <a:bodyPr wrap="square" rtlCol="0">
            <a:spAutoFit/>
          </a:bodyPr>
          <a:lstStyle/>
          <a:p>
            <a:r>
              <a:rPr lang="en-AU" sz="1200" b="1" dirty="0" smtClean="0"/>
              <a:t>Dry Land, Volcanoes, Glaciers</a:t>
            </a:r>
            <a:endParaRPr lang="en-AU" sz="1200" b="1" dirty="0"/>
          </a:p>
        </p:txBody>
      </p:sp>
      <p:sp>
        <p:nvSpPr>
          <p:cNvPr id="78" name="TextBox 77"/>
          <p:cNvSpPr txBox="1"/>
          <p:nvPr/>
        </p:nvSpPr>
        <p:spPr>
          <a:xfrm>
            <a:off x="928662" y="5214950"/>
            <a:ext cx="2500330" cy="276999"/>
          </a:xfrm>
          <a:prstGeom prst="rect">
            <a:avLst/>
          </a:prstGeom>
          <a:solidFill>
            <a:srgbClr val="FFFF00"/>
          </a:solidFill>
          <a:ln>
            <a:solidFill>
              <a:schemeClr val="tx1"/>
            </a:solidFill>
          </a:ln>
        </p:spPr>
        <p:txBody>
          <a:bodyPr wrap="square" rtlCol="0">
            <a:spAutoFit/>
          </a:bodyPr>
          <a:lstStyle/>
          <a:p>
            <a:pPr algn="ctr"/>
            <a:r>
              <a:rPr lang="en-AU" sz="1200" b="1" dirty="0" smtClean="0"/>
              <a:t>Sun, Moon, Meteorites</a:t>
            </a:r>
            <a:endParaRPr lang="en-AU" sz="1200" b="1" dirty="0"/>
          </a:p>
        </p:txBody>
      </p:sp>
      <p:sp>
        <p:nvSpPr>
          <p:cNvPr id="111" name="TextBox 110"/>
          <p:cNvSpPr txBox="1"/>
          <p:nvPr/>
        </p:nvSpPr>
        <p:spPr>
          <a:xfrm>
            <a:off x="928662" y="4000504"/>
            <a:ext cx="2500330" cy="276999"/>
          </a:xfrm>
          <a:prstGeom prst="rect">
            <a:avLst/>
          </a:prstGeom>
          <a:gradFill>
            <a:gsLst>
              <a:gs pos="0">
                <a:srgbClr val="FFEFD1"/>
              </a:gs>
              <a:gs pos="64999">
                <a:srgbClr val="F0EBD5"/>
              </a:gs>
              <a:gs pos="100000">
                <a:srgbClr val="D1C39F"/>
              </a:gs>
            </a:gsLst>
            <a:lin ang="5400000" scaled="0"/>
          </a:gradFill>
          <a:ln>
            <a:solidFill>
              <a:schemeClr val="tx1"/>
            </a:solidFill>
          </a:ln>
        </p:spPr>
        <p:txBody>
          <a:bodyPr wrap="square" rtlCol="0">
            <a:spAutoFit/>
          </a:bodyPr>
          <a:lstStyle/>
          <a:p>
            <a:r>
              <a:rPr lang="en-AU" sz="1200" b="1" dirty="0" smtClean="0"/>
              <a:t>Mountains, Erosion, Rain</a:t>
            </a:r>
            <a:endParaRPr lang="en-AU" sz="1200" b="1" dirty="0"/>
          </a:p>
        </p:txBody>
      </p:sp>
      <p:sp>
        <p:nvSpPr>
          <p:cNvPr id="114" name="TextBox 113"/>
          <p:cNvSpPr txBox="1"/>
          <p:nvPr/>
        </p:nvSpPr>
        <p:spPr>
          <a:xfrm>
            <a:off x="928662" y="5500702"/>
            <a:ext cx="2500330" cy="276999"/>
          </a:xfrm>
          <a:prstGeom prst="rect">
            <a:avLst/>
          </a:prstGeom>
          <a:solidFill>
            <a:srgbClr val="FFFF00"/>
          </a:solidFill>
          <a:ln>
            <a:solidFill>
              <a:schemeClr val="tx1"/>
            </a:solidFill>
          </a:ln>
        </p:spPr>
        <p:txBody>
          <a:bodyPr wrap="square" rtlCol="0">
            <a:spAutoFit/>
          </a:bodyPr>
          <a:lstStyle/>
          <a:p>
            <a:pPr algn="ctr"/>
            <a:r>
              <a:rPr lang="en-AU" sz="1200" b="1" dirty="0" smtClean="0"/>
              <a:t>Solar System</a:t>
            </a:r>
            <a:endParaRPr lang="en-AU" sz="1200" b="1" dirty="0"/>
          </a:p>
        </p:txBody>
      </p:sp>
      <p:sp>
        <p:nvSpPr>
          <p:cNvPr id="125" name="TextBox 124"/>
          <p:cNvSpPr txBox="1"/>
          <p:nvPr/>
        </p:nvSpPr>
        <p:spPr>
          <a:xfrm>
            <a:off x="928662" y="4286256"/>
            <a:ext cx="2500330" cy="276999"/>
          </a:xfrm>
          <a:prstGeom prst="rect">
            <a:avLst/>
          </a:prstGeom>
          <a:gradFill>
            <a:gsLst>
              <a:gs pos="0">
                <a:srgbClr val="FFEFD1"/>
              </a:gs>
              <a:gs pos="64999">
                <a:srgbClr val="F0EBD5"/>
              </a:gs>
              <a:gs pos="100000">
                <a:srgbClr val="D1C39F"/>
              </a:gs>
            </a:gsLst>
            <a:lin ang="5400000" scaled="0"/>
          </a:gradFill>
          <a:ln>
            <a:solidFill>
              <a:schemeClr val="tx1"/>
            </a:solidFill>
          </a:ln>
        </p:spPr>
        <p:txBody>
          <a:bodyPr wrap="square" rtlCol="0">
            <a:spAutoFit/>
          </a:bodyPr>
          <a:lstStyle/>
          <a:p>
            <a:r>
              <a:rPr lang="en-AU" sz="1200" b="1" dirty="0" smtClean="0"/>
              <a:t>Volcanic Ash, Meteor Craters</a:t>
            </a:r>
            <a:endParaRPr lang="en-AU" sz="1200" b="1" dirty="0"/>
          </a:p>
        </p:txBody>
      </p:sp>
      <p:sp>
        <p:nvSpPr>
          <p:cNvPr id="134" name="TextBox 133"/>
          <p:cNvSpPr txBox="1"/>
          <p:nvPr/>
        </p:nvSpPr>
        <p:spPr>
          <a:xfrm>
            <a:off x="928662" y="3429000"/>
            <a:ext cx="2500329" cy="276999"/>
          </a:xfrm>
          <a:prstGeom prst="rect">
            <a:avLst/>
          </a:prstGeom>
          <a:gradFill>
            <a:gsLst>
              <a:gs pos="0">
                <a:srgbClr val="FFEFD1"/>
              </a:gs>
              <a:gs pos="64999">
                <a:srgbClr val="F0EBD5"/>
              </a:gs>
              <a:gs pos="100000">
                <a:srgbClr val="D1C39F"/>
              </a:gs>
            </a:gsLst>
            <a:lin ang="5400000" scaled="0"/>
          </a:gradFill>
          <a:ln>
            <a:solidFill>
              <a:schemeClr val="tx1"/>
            </a:solidFill>
          </a:ln>
        </p:spPr>
        <p:txBody>
          <a:bodyPr wrap="square" rtlCol="0">
            <a:spAutoFit/>
          </a:bodyPr>
          <a:lstStyle/>
          <a:p>
            <a:r>
              <a:rPr lang="en-AU" sz="1200" b="1" dirty="0" smtClean="0"/>
              <a:t>Snow, Continental Drift, Rivers</a:t>
            </a:r>
            <a:endParaRPr lang="en-AU" sz="1200" b="1" dirty="0"/>
          </a:p>
        </p:txBody>
      </p:sp>
      <p:sp>
        <p:nvSpPr>
          <p:cNvPr id="162" name="TextBox 161"/>
          <p:cNvSpPr txBox="1"/>
          <p:nvPr/>
        </p:nvSpPr>
        <p:spPr>
          <a:xfrm>
            <a:off x="857224" y="1785926"/>
            <a:ext cx="3786214" cy="369332"/>
          </a:xfrm>
          <a:prstGeom prst="rect">
            <a:avLst/>
          </a:prstGeom>
          <a:solidFill>
            <a:srgbClr val="FFFF00"/>
          </a:solidFill>
          <a:ln>
            <a:solidFill>
              <a:schemeClr val="tx1"/>
            </a:solidFill>
          </a:ln>
        </p:spPr>
        <p:txBody>
          <a:bodyPr wrap="square" rtlCol="0">
            <a:spAutoFit/>
          </a:bodyPr>
          <a:lstStyle/>
          <a:p>
            <a:pPr algn="ctr"/>
            <a:r>
              <a:rPr lang="en-AU" b="1" dirty="0" smtClean="0"/>
              <a:t>Geological Creation</a:t>
            </a:r>
            <a:endParaRPr lang="en-AU" b="1" dirty="0"/>
          </a:p>
        </p:txBody>
      </p:sp>
      <p:sp>
        <p:nvSpPr>
          <p:cNvPr id="163" name="TextBox 162"/>
          <p:cNvSpPr txBox="1"/>
          <p:nvPr/>
        </p:nvSpPr>
        <p:spPr>
          <a:xfrm>
            <a:off x="4643438" y="1785926"/>
            <a:ext cx="3714776" cy="369332"/>
          </a:xfrm>
          <a:prstGeom prst="rect">
            <a:avLst/>
          </a:prstGeom>
          <a:solidFill>
            <a:srgbClr val="FFFF00"/>
          </a:solidFill>
          <a:ln>
            <a:solidFill>
              <a:schemeClr val="tx1"/>
            </a:solidFill>
          </a:ln>
        </p:spPr>
        <p:txBody>
          <a:bodyPr wrap="square" rtlCol="0">
            <a:spAutoFit/>
          </a:bodyPr>
          <a:lstStyle/>
          <a:p>
            <a:pPr algn="ctr"/>
            <a:r>
              <a:rPr lang="en-AU" b="1" dirty="0" smtClean="0"/>
              <a:t>Biological Creation</a:t>
            </a:r>
            <a:endParaRPr lang="en-AU" b="1" dirty="0"/>
          </a:p>
        </p:txBody>
      </p:sp>
      <p:cxnSp>
        <p:nvCxnSpPr>
          <p:cNvPr id="63" name="Straight Connector 62"/>
          <p:cNvCxnSpPr/>
          <p:nvPr/>
        </p:nvCxnSpPr>
        <p:spPr>
          <a:xfrm>
            <a:off x="857224" y="2928934"/>
            <a:ext cx="750099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57224" y="4714884"/>
            <a:ext cx="750099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857224" y="5929330"/>
            <a:ext cx="750099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4714876" y="2571744"/>
            <a:ext cx="2643206" cy="276999"/>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accent1"/>
            </a:solidFill>
          </a:ln>
        </p:spPr>
        <p:txBody>
          <a:bodyPr wrap="square" rtlCol="0">
            <a:spAutoFit/>
          </a:bodyPr>
          <a:lstStyle/>
          <a:p>
            <a:r>
              <a:rPr lang="en-AU" sz="1200" b="1" dirty="0" smtClean="0"/>
              <a:t>The Atmosphere</a:t>
            </a:r>
            <a:endParaRPr lang="en-AU" sz="1200" b="1" dirty="0"/>
          </a:p>
        </p:txBody>
      </p:sp>
      <p:sp>
        <p:nvSpPr>
          <p:cNvPr id="36" name="TextBox 35"/>
          <p:cNvSpPr txBox="1"/>
          <p:nvPr/>
        </p:nvSpPr>
        <p:spPr>
          <a:xfrm>
            <a:off x="4714876" y="3500438"/>
            <a:ext cx="2643206" cy="276999"/>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accent1"/>
            </a:solidFill>
          </a:ln>
        </p:spPr>
        <p:txBody>
          <a:bodyPr wrap="square" rtlCol="0">
            <a:spAutoFit/>
          </a:bodyPr>
          <a:lstStyle/>
          <a:p>
            <a:r>
              <a:rPr lang="en-AU" sz="1200" b="1" dirty="0" smtClean="0"/>
              <a:t>Sea Creatures</a:t>
            </a:r>
            <a:endParaRPr lang="en-AU" sz="1200" b="1" dirty="0"/>
          </a:p>
        </p:txBody>
      </p:sp>
      <p:sp>
        <p:nvSpPr>
          <p:cNvPr id="37" name="TextBox 36"/>
          <p:cNvSpPr txBox="1"/>
          <p:nvPr/>
        </p:nvSpPr>
        <p:spPr>
          <a:xfrm>
            <a:off x="4714876" y="3857628"/>
            <a:ext cx="2643206" cy="276999"/>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accent1"/>
            </a:solidFill>
          </a:ln>
        </p:spPr>
        <p:txBody>
          <a:bodyPr wrap="square" rtlCol="0">
            <a:spAutoFit/>
          </a:bodyPr>
          <a:lstStyle/>
          <a:p>
            <a:r>
              <a:rPr lang="en-AU" sz="1200" b="1" dirty="0" smtClean="0"/>
              <a:t>Birds</a:t>
            </a:r>
            <a:endParaRPr lang="en-AU" sz="1200" b="1" dirty="0"/>
          </a:p>
        </p:txBody>
      </p:sp>
      <p:sp>
        <p:nvSpPr>
          <p:cNvPr id="46" name="TextBox 45"/>
          <p:cNvSpPr txBox="1"/>
          <p:nvPr/>
        </p:nvSpPr>
        <p:spPr>
          <a:xfrm>
            <a:off x="4786314" y="5214950"/>
            <a:ext cx="2643206" cy="276999"/>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accent1"/>
            </a:solidFill>
          </a:ln>
        </p:spPr>
        <p:txBody>
          <a:bodyPr wrap="square" rtlCol="0">
            <a:spAutoFit/>
          </a:bodyPr>
          <a:lstStyle/>
          <a:p>
            <a:r>
              <a:rPr lang="en-AU" sz="1200" b="1" dirty="0" smtClean="0"/>
              <a:t>Reptiles, Mammals, Insects</a:t>
            </a:r>
            <a:endParaRPr lang="en-AU" sz="1200" b="1" dirty="0"/>
          </a:p>
        </p:txBody>
      </p:sp>
      <p:sp>
        <p:nvSpPr>
          <p:cNvPr id="47" name="TextBox 46"/>
          <p:cNvSpPr txBox="1"/>
          <p:nvPr/>
        </p:nvSpPr>
        <p:spPr>
          <a:xfrm>
            <a:off x="4786314" y="5572140"/>
            <a:ext cx="2643206" cy="276999"/>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accent1"/>
            </a:solidFill>
          </a:ln>
        </p:spPr>
        <p:txBody>
          <a:bodyPr wrap="square" rtlCol="0">
            <a:spAutoFit/>
          </a:bodyPr>
          <a:lstStyle/>
          <a:p>
            <a:r>
              <a:rPr lang="en-AU" sz="1200" b="1" dirty="0" smtClean="0"/>
              <a:t>Adam And Eve</a:t>
            </a:r>
            <a:endParaRPr lang="en-AU" sz="12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57232"/>
          </a:xfrm>
          <a:ln>
            <a:solidFill>
              <a:schemeClr val="tx1"/>
            </a:solidFill>
          </a:ln>
        </p:spPr>
        <p:txBody>
          <a:bodyPr/>
          <a:lstStyle/>
          <a:p>
            <a:r>
              <a:rPr lang="en-AU" b="1" dirty="0" smtClean="0"/>
              <a:t>Reconciling Genesis With Science?</a:t>
            </a:r>
            <a:endParaRPr lang="en-AU" b="1" dirty="0"/>
          </a:p>
        </p:txBody>
      </p:sp>
      <p:graphicFrame>
        <p:nvGraphicFramePr>
          <p:cNvPr id="4" name="Table 3"/>
          <p:cNvGraphicFramePr>
            <a:graphicFrameLocks noGrp="1"/>
          </p:cNvGraphicFramePr>
          <p:nvPr/>
        </p:nvGraphicFramePr>
        <p:xfrm>
          <a:off x="142844" y="928670"/>
          <a:ext cx="5753100" cy="3514725"/>
        </p:xfrm>
        <a:graphic>
          <a:graphicData uri="http://schemas.openxmlformats.org/drawingml/2006/table">
            <a:tbl>
              <a:tblPr/>
              <a:tblGrid>
                <a:gridCol w="1219200"/>
                <a:gridCol w="2032000"/>
                <a:gridCol w="1270000"/>
                <a:gridCol w="1231900"/>
              </a:tblGrid>
              <a:tr h="238125">
                <a:tc>
                  <a:txBody>
                    <a:bodyPr/>
                    <a:lstStyle/>
                    <a:p>
                      <a:pPr algn="ctr" fontAlgn="b"/>
                      <a:r>
                        <a:rPr lang="en-AU" sz="1400" b="1" i="0" u="none" strike="noStrike" dirty="0">
                          <a:solidFill>
                            <a:srgbClr val="000000"/>
                          </a:solidFill>
                          <a:latin typeface="Calibri"/>
                        </a:rPr>
                        <a:t>Geological Era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400" b="1" i="0" u="none" strike="noStrike" dirty="0">
                          <a:solidFill>
                            <a:srgbClr val="000000"/>
                          </a:solidFill>
                          <a:latin typeface="Calibri"/>
                        </a:rPr>
                        <a:t>Geological Period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400" b="1" i="0" u="none" strike="noStrike" dirty="0">
                          <a:solidFill>
                            <a:srgbClr val="000000"/>
                          </a:solidFill>
                          <a:latin typeface="Calibri"/>
                        </a:rPr>
                        <a:t>Years Duration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400" b="1" i="0" u="none" strike="noStrike">
                          <a:solidFill>
                            <a:srgbClr val="000000"/>
                          </a:solidFill>
                          <a:latin typeface="Calibri"/>
                        </a:rPr>
                        <a:t>Years Ago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125">
                <a:tc>
                  <a:txBody>
                    <a:bodyPr/>
                    <a:lstStyle/>
                    <a:p>
                      <a:pPr algn="ctr" fontAlgn="b"/>
                      <a:r>
                        <a:rPr lang="en-AU" sz="1400" b="1" i="0" u="sng" strike="noStrike" dirty="0">
                          <a:solidFill>
                            <a:srgbClr val="FF0000"/>
                          </a:solidFill>
                          <a:latin typeface="Calibri"/>
                        </a:rPr>
                        <a:t>GENESIS 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400" b="1" i="0" u="sng" strike="noStrike" dirty="0" smtClean="0">
                          <a:solidFill>
                            <a:srgbClr val="FF0000"/>
                          </a:solidFill>
                          <a:latin typeface="Calibri"/>
                        </a:rPr>
                        <a:t>PLUS ONE </a:t>
                      </a:r>
                      <a:r>
                        <a:rPr lang="en-AU" sz="1400" b="1" i="0" u="sng" strike="noStrike" dirty="0">
                          <a:solidFill>
                            <a:srgbClr val="FF0000"/>
                          </a:solidFill>
                          <a:latin typeface="Calibri"/>
                        </a:rPr>
                        <a:t>LITERAL WEEK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400" b="1" i="0" u="sng" strike="noStrike" dirty="0">
                          <a:solidFill>
                            <a:srgbClr val="FF0000"/>
                          </a:solidFill>
                          <a:latin typeface="Calibri"/>
                        </a:rPr>
                        <a:t>0.025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400" b="1" i="0" u="sng" strike="noStrike" dirty="0">
                          <a:solidFill>
                            <a:srgbClr val="FF0000"/>
                          </a:solidFill>
                          <a:latin typeface="Calibri"/>
                        </a:rPr>
                        <a:t>6,000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ctr" fontAlgn="b"/>
                      <a:r>
                        <a:rPr lang="en-AU" sz="1200" b="1" i="0" u="none" strike="noStrike" dirty="0" err="1">
                          <a:solidFill>
                            <a:srgbClr val="000000"/>
                          </a:solidFill>
                          <a:latin typeface="Calibri"/>
                        </a:rPr>
                        <a:t>Cenozoic</a:t>
                      </a:r>
                      <a:endParaRPr lang="en-AU" sz="12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AU" sz="1200" b="1" i="0" u="none" strike="noStrike" dirty="0">
                          <a:solidFill>
                            <a:srgbClr val="000000"/>
                          </a:solidFill>
                          <a:latin typeface="Calibri"/>
                        </a:rPr>
                        <a:t>Neogene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AU" sz="1200" b="1" i="0" u="none" strike="noStrike" dirty="0">
                          <a:solidFill>
                            <a:srgbClr val="000000"/>
                          </a:solidFill>
                          <a:latin typeface="Calibri"/>
                        </a:rPr>
                        <a:t>26,000,000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AU" sz="1200" b="1" i="0" u="none" strike="noStrike">
                          <a:solidFill>
                            <a:srgbClr val="000000"/>
                          </a:solidFill>
                          <a:latin typeface="Calibri"/>
                        </a:rPr>
                        <a:t>26,000,000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00025">
                <a:tc>
                  <a:txBody>
                    <a:bodyPr/>
                    <a:lstStyle/>
                    <a:p>
                      <a:pPr algn="ctr" fontAlgn="b"/>
                      <a:r>
                        <a:rPr lang="en-AU" sz="1200" b="1"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AU" sz="1200" b="1" i="0" u="none" strike="noStrike" dirty="0" err="1">
                          <a:solidFill>
                            <a:srgbClr val="000000"/>
                          </a:solidFill>
                          <a:latin typeface="Calibri"/>
                        </a:rPr>
                        <a:t>Paloegene</a:t>
                      </a:r>
                      <a:endParaRPr lang="en-AU" sz="12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AU" sz="1200" b="1" i="0" u="none" strike="noStrike" dirty="0">
                          <a:solidFill>
                            <a:srgbClr val="000000"/>
                          </a:solidFill>
                          <a:latin typeface="Calibri"/>
                        </a:rPr>
                        <a:t>39,000,000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AU" sz="1200" b="1" i="0" u="none" strike="noStrike">
                          <a:solidFill>
                            <a:srgbClr val="000000"/>
                          </a:solidFill>
                          <a:latin typeface="Calibri"/>
                        </a:rPr>
                        <a:t>65,000,000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00025">
                <a:tc>
                  <a:txBody>
                    <a:bodyPr/>
                    <a:lstStyle/>
                    <a:p>
                      <a:pPr algn="ctr" fontAlgn="b"/>
                      <a:r>
                        <a:rPr lang="en-AU" sz="1200" b="1" i="0" u="none" strike="noStrike" dirty="0">
                          <a:solidFill>
                            <a:srgbClr val="000000"/>
                          </a:solidFill>
                          <a:latin typeface="Calibri"/>
                        </a:rPr>
                        <a:t>Mesozoic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AU" sz="1200" b="1" i="0" u="none" strike="noStrike" dirty="0">
                          <a:solidFill>
                            <a:srgbClr val="000000"/>
                          </a:solidFill>
                          <a:latin typeface="Calibri"/>
                        </a:rPr>
                        <a:t>Cretaceous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AU" sz="1200" b="1" i="0" u="none" strike="noStrike" dirty="0">
                          <a:solidFill>
                            <a:srgbClr val="000000"/>
                          </a:solidFill>
                          <a:latin typeface="Calibri"/>
                        </a:rPr>
                        <a:t>71,000,000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AU" sz="1200" b="1" i="0" u="none" strike="noStrike">
                          <a:solidFill>
                            <a:srgbClr val="000000"/>
                          </a:solidFill>
                          <a:latin typeface="Calibri"/>
                        </a:rPr>
                        <a:t>136,000,000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00025">
                <a:tc>
                  <a:txBody>
                    <a:bodyPr/>
                    <a:lstStyle/>
                    <a:p>
                      <a:pPr algn="ctr" fontAlgn="b"/>
                      <a:r>
                        <a:rPr lang="en-AU" sz="1200" b="1"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AU" sz="1200" b="1" i="0" u="none" strike="noStrike" dirty="0">
                          <a:solidFill>
                            <a:srgbClr val="000000"/>
                          </a:solidFill>
                          <a:latin typeface="Calibri"/>
                        </a:rPr>
                        <a:t>Jurassic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AU" sz="1200" b="1" i="0" u="none" strike="noStrike" dirty="0">
                          <a:solidFill>
                            <a:srgbClr val="000000"/>
                          </a:solidFill>
                          <a:latin typeface="Calibri"/>
                        </a:rPr>
                        <a:t>54,000,000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AU" sz="1200" b="1" i="0" u="none" strike="noStrike">
                          <a:solidFill>
                            <a:srgbClr val="000000"/>
                          </a:solidFill>
                          <a:latin typeface="Calibri"/>
                        </a:rPr>
                        <a:t>190,000,000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00025">
                <a:tc>
                  <a:txBody>
                    <a:bodyPr/>
                    <a:lstStyle/>
                    <a:p>
                      <a:pPr algn="ctr" fontAlgn="b"/>
                      <a:r>
                        <a:rPr lang="en-AU" sz="1200" b="1"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AU" sz="1200" b="1" i="0" u="none" strike="noStrike" dirty="0">
                          <a:solidFill>
                            <a:srgbClr val="000000"/>
                          </a:solidFill>
                          <a:latin typeface="Calibri"/>
                        </a:rPr>
                        <a:t>Triassic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AU" sz="1200" b="1" i="0" u="none" strike="noStrike" dirty="0">
                          <a:solidFill>
                            <a:srgbClr val="000000"/>
                          </a:solidFill>
                          <a:latin typeface="Calibri"/>
                        </a:rPr>
                        <a:t>35,000,000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AU" sz="1200" b="1" i="0" u="none" strike="noStrike">
                          <a:solidFill>
                            <a:srgbClr val="000000"/>
                          </a:solidFill>
                          <a:latin typeface="Calibri"/>
                        </a:rPr>
                        <a:t>225,000,000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00025">
                <a:tc>
                  <a:txBody>
                    <a:bodyPr/>
                    <a:lstStyle/>
                    <a:p>
                      <a:pPr algn="ctr" fontAlgn="b"/>
                      <a:r>
                        <a:rPr lang="en-AU" sz="1200" b="1" i="0" u="none" strike="noStrike" dirty="0" err="1">
                          <a:solidFill>
                            <a:srgbClr val="000000"/>
                          </a:solidFill>
                          <a:latin typeface="Calibri"/>
                        </a:rPr>
                        <a:t>Paleozoic</a:t>
                      </a:r>
                      <a:endParaRPr lang="en-AU" sz="12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AU" sz="1200" b="1" i="0" u="none" strike="noStrike" dirty="0" err="1">
                          <a:solidFill>
                            <a:srgbClr val="000000"/>
                          </a:solidFill>
                          <a:latin typeface="Calibri"/>
                        </a:rPr>
                        <a:t>Permiam</a:t>
                      </a:r>
                      <a:endParaRPr lang="en-AU" sz="12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AU" sz="1200" b="1" i="0" u="none" strike="noStrike" dirty="0">
                          <a:solidFill>
                            <a:srgbClr val="000000"/>
                          </a:solidFill>
                          <a:latin typeface="Calibri"/>
                        </a:rPr>
                        <a:t>55,000,000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AU" sz="1200" b="1" i="0" u="none" strike="noStrike" dirty="0">
                          <a:solidFill>
                            <a:srgbClr val="000000"/>
                          </a:solidFill>
                          <a:latin typeface="Calibri"/>
                        </a:rPr>
                        <a:t>280,000,000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00025">
                <a:tc>
                  <a:txBody>
                    <a:bodyPr/>
                    <a:lstStyle/>
                    <a:p>
                      <a:pPr algn="ctr" fontAlgn="b"/>
                      <a:r>
                        <a:rPr lang="en-AU" sz="1200" b="1"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AU" sz="1200" b="1" i="0" u="none" strike="noStrike" dirty="0">
                          <a:solidFill>
                            <a:srgbClr val="000000"/>
                          </a:solidFill>
                          <a:latin typeface="Calibri"/>
                        </a:rPr>
                        <a:t>Pennsylvanian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AU" sz="1200" b="1" i="0" u="none" strike="noStrike" dirty="0">
                          <a:solidFill>
                            <a:srgbClr val="000000"/>
                          </a:solidFill>
                          <a:latin typeface="Calibri"/>
                        </a:rPr>
                        <a:t>45,000,000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AU" sz="1200" b="1" i="0" u="none" strike="noStrike">
                          <a:solidFill>
                            <a:srgbClr val="000000"/>
                          </a:solidFill>
                          <a:latin typeface="Calibri"/>
                        </a:rPr>
                        <a:t>325,000,000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00025">
                <a:tc>
                  <a:txBody>
                    <a:bodyPr/>
                    <a:lstStyle/>
                    <a:p>
                      <a:pPr algn="ctr" fontAlgn="b"/>
                      <a:r>
                        <a:rPr lang="en-AU" sz="1200" b="1"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AU" sz="1200" b="1" i="0" u="none" strike="noStrike" dirty="0" err="1">
                          <a:solidFill>
                            <a:srgbClr val="000000"/>
                          </a:solidFill>
                          <a:latin typeface="Calibri"/>
                        </a:rPr>
                        <a:t>Missisipian</a:t>
                      </a:r>
                      <a:endParaRPr lang="en-AU" sz="12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AU" sz="1200" b="1" i="0" u="none" strike="noStrike" dirty="0">
                          <a:solidFill>
                            <a:srgbClr val="000000"/>
                          </a:solidFill>
                          <a:latin typeface="Calibri"/>
                        </a:rPr>
                        <a:t>20,000,000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AU" sz="1200" b="1" i="0" u="none" strike="noStrike">
                          <a:solidFill>
                            <a:srgbClr val="000000"/>
                          </a:solidFill>
                          <a:latin typeface="Calibri"/>
                        </a:rPr>
                        <a:t>345,000,000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00025">
                <a:tc>
                  <a:txBody>
                    <a:bodyPr/>
                    <a:lstStyle/>
                    <a:p>
                      <a:pPr algn="ctr" fontAlgn="b"/>
                      <a:r>
                        <a:rPr lang="en-AU" sz="1200" b="1"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AU" sz="1200" b="1" i="0" u="none" strike="noStrike" dirty="0">
                          <a:solidFill>
                            <a:srgbClr val="000000"/>
                          </a:solidFill>
                          <a:latin typeface="Calibri"/>
                        </a:rPr>
                        <a:t>Devonian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AU" sz="1200" b="1" i="0" u="none" strike="noStrike" dirty="0">
                          <a:solidFill>
                            <a:srgbClr val="000000"/>
                          </a:solidFill>
                          <a:latin typeface="Calibri"/>
                        </a:rPr>
                        <a:t>50,000,000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AU" sz="1200" b="1" i="0" u="none" strike="noStrike">
                          <a:solidFill>
                            <a:srgbClr val="000000"/>
                          </a:solidFill>
                          <a:latin typeface="Calibri"/>
                        </a:rPr>
                        <a:t>395,000,000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00025">
                <a:tc>
                  <a:txBody>
                    <a:bodyPr/>
                    <a:lstStyle/>
                    <a:p>
                      <a:pPr algn="ctr" fontAlgn="b"/>
                      <a:r>
                        <a:rPr lang="en-AU" sz="1200" b="1"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AU" sz="1200" b="1" i="0" u="none" strike="noStrike" dirty="0">
                          <a:solidFill>
                            <a:srgbClr val="000000"/>
                          </a:solidFill>
                          <a:latin typeface="Calibri"/>
                        </a:rPr>
                        <a:t>Silurian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AU" sz="1200" b="1" i="0" u="none" strike="noStrike" dirty="0">
                          <a:solidFill>
                            <a:srgbClr val="000000"/>
                          </a:solidFill>
                          <a:latin typeface="Calibri"/>
                        </a:rPr>
                        <a:t>35,000,000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AU" sz="1200" b="1" i="0" u="none" strike="noStrike">
                          <a:solidFill>
                            <a:srgbClr val="000000"/>
                          </a:solidFill>
                          <a:latin typeface="Calibri"/>
                        </a:rPr>
                        <a:t>430,000,000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00025">
                <a:tc>
                  <a:txBody>
                    <a:bodyPr/>
                    <a:lstStyle/>
                    <a:p>
                      <a:pPr algn="ctr" fontAlgn="b"/>
                      <a:r>
                        <a:rPr lang="en-AU" sz="1200" b="1"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AU" sz="1200" b="1" i="0" u="none" strike="noStrike" dirty="0">
                          <a:solidFill>
                            <a:srgbClr val="000000"/>
                          </a:solidFill>
                          <a:latin typeface="Calibri"/>
                        </a:rPr>
                        <a:t>Ordovician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AU" sz="1200" b="1" i="0" u="none" strike="noStrike" dirty="0">
                          <a:solidFill>
                            <a:srgbClr val="000000"/>
                          </a:solidFill>
                          <a:latin typeface="Calibri"/>
                        </a:rPr>
                        <a:t>70,000,000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AU" sz="1200" b="1" i="0" u="none" strike="noStrike">
                          <a:solidFill>
                            <a:srgbClr val="000000"/>
                          </a:solidFill>
                          <a:latin typeface="Calibri"/>
                        </a:rPr>
                        <a:t>500,000,000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00025">
                <a:tc>
                  <a:txBody>
                    <a:bodyPr/>
                    <a:lstStyle/>
                    <a:p>
                      <a:pPr algn="ctr" fontAlgn="b"/>
                      <a:r>
                        <a:rPr lang="en-AU" sz="1200" b="1"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AU" sz="1200" b="1" i="0" u="none" strike="noStrike" dirty="0">
                          <a:solidFill>
                            <a:srgbClr val="000000"/>
                          </a:solidFill>
                          <a:latin typeface="Calibri"/>
                        </a:rPr>
                        <a:t>Cambrian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AU" sz="1200" b="1" i="0" u="none" strike="noStrike" dirty="0">
                          <a:solidFill>
                            <a:srgbClr val="000000"/>
                          </a:solidFill>
                          <a:latin typeface="Calibri"/>
                        </a:rPr>
                        <a:t>70,000,000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AU" sz="1200" b="1" i="0" u="none" strike="noStrike">
                          <a:solidFill>
                            <a:srgbClr val="000000"/>
                          </a:solidFill>
                          <a:latin typeface="Calibri"/>
                        </a:rPr>
                        <a:t>570,000,000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00025">
                <a:tc>
                  <a:txBody>
                    <a:bodyPr/>
                    <a:lstStyle/>
                    <a:p>
                      <a:pPr algn="ctr" fontAlgn="b"/>
                      <a:r>
                        <a:rPr lang="en-AU" sz="1200" b="1" i="0" u="none" strike="noStrike" dirty="0" err="1">
                          <a:solidFill>
                            <a:srgbClr val="000000"/>
                          </a:solidFill>
                          <a:latin typeface="Calibri"/>
                        </a:rPr>
                        <a:t>Phanerozoic</a:t>
                      </a:r>
                      <a:endParaRPr lang="en-AU" sz="12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AU" sz="1200" b="1" i="0" u="none" strike="noStrike" dirty="0">
                          <a:solidFill>
                            <a:srgbClr val="000000"/>
                          </a:solidFill>
                          <a:latin typeface="Calibri"/>
                        </a:rPr>
                        <a:t>Proterozoic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AU" sz="1200" b="1" i="0" u="none" strike="noStrike" dirty="0">
                          <a:solidFill>
                            <a:srgbClr val="000000"/>
                          </a:solidFill>
                          <a:latin typeface="Calibri"/>
                        </a:rPr>
                        <a:t>2,000,000,000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AU" sz="1200" b="1" i="0" u="none" strike="noStrike">
                          <a:solidFill>
                            <a:srgbClr val="000000"/>
                          </a:solidFill>
                          <a:latin typeface="Calibri"/>
                        </a:rPr>
                        <a:t>2,570,000,000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00025">
                <a:tc>
                  <a:txBody>
                    <a:bodyPr/>
                    <a:lstStyle/>
                    <a:p>
                      <a:pPr algn="ctr" fontAlgn="b"/>
                      <a:r>
                        <a:rPr lang="en-AU" sz="1200" b="1"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AU" sz="1200" b="1" i="0" u="none" strike="noStrike" dirty="0">
                          <a:solidFill>
                            <a:srgbClr val="000000"/>
                          </a:solidFill>
                          <a:latin typeface="Calibri"/>
                        </a:rPr>
                        <a:t>Archaean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AU" sz="1200" b="1" i="0" u="none" strike="noStrike" dirty="0">
                          <a:solidFill>
                            <a:srgbClr val="000000"/>
                          </a:solidFill>
                          <a:latin typeface="Calibri"/>
                        </a:rPr>
                        <a:t>1,500,000,000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AU" sz="1200" b="1" i="0" u="none" strike="noStrike">
                          <a:solidFill>
                            <a:srgbClr val="000000"/>
                          </a:solidFill>
                          <a:latin typeface="Calibri"/>
                        </a:rPr>
                        <a:t>4,000,000,000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38125">
                <a:tc>
                  <a:txBody>
                    <a:bodyPr/>
                    <a:lstStyle/>
                    <a:p>
                      <a:pPr algn="ctr" fontAlgn="b"/>
                      <a:r>
                        <a:rPr lang="en-AU" sz="1400" b="1" i="0" u="sng" strike="noStrike" dirty="0">
                          <a:solidFill>
                            <a:srgbClr val="0070C0"/>
                          </a:solidFill>
                          <a:latin typeface="Calibri"/>
                        </a:rPr>
                        <a:t>GENESIS 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400" b="1" i="0" u="sng" strike="noStrike" dirty="0">
                          <a:solidFill>
                            <a:srgbClr val="0070C0"/>
                          </a:solidFill>
                          <a:latin typeface="Calibri"/>
                        </a:rPr>
                        <a:t>IN THE BEGINNING GOD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400" b="1" i="0" u="sng" strike="noStrike" dirty="0">
                          <a:solidFill>
                            <a:srgbClr val="0070C0"/>
                          </a:solidFill>
                          <a:latin typeface="Calibri"/>
                        </a:rPr>
                        <a:t>500,000,000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400" b="1" i="0" u="sng" strike="noStrike" dirty="0">
                          <a:solidFill>
                            <a:srgbClr val="0070C0"/>
                          </a:solidFill>
                          <a:latin typeface="Calibri"/>
                        </a:rPr>
                        <a:t>4,500,000,000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47106" name="Picture 2" descr="G:\GapTheory\Photos\Faure.jpg"/>
          <p:cNvPicPr>
            <a:picLocks noChangeAspect="1" noChangeArrowheads="1"/>
          </p:cNvPicPr>
          <p:nvPr/>
        </p:nvPicPr>
        <p:blipFill>
          <a:blip r:embed="rId2"/>
          <a:srcRect/>
          <a:stretch>
            <a:fillRect/>
          </a:stretch>
        </p:blipFill>
        <p:spPr bwMode="auto">
          <a:xfrm>
            <a:off x="142844" y="4572008"/>
            <a:ext cx="1641094" cy="2095483"/>
          </a:xfrm>
          <a:prstGeom prst="rect">
            <a:avLst/>
          </a:prstGeom>
          <a:noFill/>
        </p:spPr>
      </p:pic>
      <p:pic>
        <p:nvPicPr>
          <p:cNvPr id="47109" name="Picture 5" descr="G:\GapTheory\Photos\Brian_Bull.jpg"/>
          <p:cNvPicPr>
            <a:picLocks noChangeAspect="1" noChangeArrowheads="1"/>
          </p:cNvPicPr>
          <p:nvPr/>
        </p:nvPicPr>
        <p:blipFill>
          <a:blip r:embed="rId3"/>
          <a:srcRect/>
          <a:stretch>
            <a:fillRect/>
          </a:stretch>
        </p:blipFill>
        <p:spPr bwMode="auto">
          <a:xfrm>
            <a:off x="6215074" y="928670"/>
            <a:ext cx="2638425" cy="3829050"/>
          </a:xfrm>
          <a:prstGeom prst="rect">
            <a:avLst/>
          </a:prstGeom>
          <a:noFill/>
        </p:spPr>
      </p:pic>
      <p:pic>
        <p:nvPicPr>
          <p:cNvPr id="47110" name="Picture 6" descr="G:\GapTheory\Photos\HughRoss.jpg"/>
          <p:cNvPicPr>
            <a:picLocks noChangeAspect="1" noChangeArrowheads="1"/>
          </p:cNvPicPr>
          <p:nvPr/>
        </p:nvPicPr>
        <p:blipFill>
          <a:blip r:embed="rId4"/>
          <a:srcRect/>
          <a:stretch>
            <a:fillRect/>
          </a:stretch>
        </p:blipFill>
        <p:spPr bwMode="auto">
          <a:xfrm>
            <a:off x="2500298" y="4572008"/>
            <a:ext cx="1646538" cy="2132004"/>
          </a:xfrm>
          <a:prstGeom prst="rect">
            <a:avLst/>
          </a:prstGeom>
          <a:noFill/>
        </p:spPr>
      </p:pic>
      <p:pic>
        <p:nvPicPr>
          <p:cNvPr id="47111" name="Picture 7" descr="G:\GapTheory\Photos\Dalrymple.jpg"/>
          <p:cNvPicPr>
            <a:picLocks noChangeAspect="1" noChangeArrowheads="1"/>
          </p:cNvPicPr>
          <p:nvPr/>
        </p:nvPicPr>
        <p:blipFill>
          <a:blip r:embed="rId5"/>
          <a:srcRect/>
          <a:stretch>
            <a:fillRect/>
          </a:stretch>
        </p:blipFill>
        <p:spPr bwMode="auto">
          <a:xfrm>
            <a:off x="4714876" y="4572008"/>
            <a:ext cx="1219200" cy="1905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G:\GapTheory\OGDEN\RUSSELL.gif"/>
          <p:cNvPicPr>
            <a:picLocks noChangeAspect="1" noChangeArrowheads="1"/>
          </p:cNvPicPr>
          <p:nvPr/>
        </p:nvPicPr>
        <p:blipFill>
          <a:blip r:embed="rId2"/>
          <a:srcRect/>
          <a:stretch>
            <a:fillRect/>
          </a:stretch>
        </p:blipFill>
        <p:spPr bwMode="auto">
          <a:xfrm>
            <a:off x="428596" y="1142984"/>
            <a:ext cx="1676400" cy="2286000"/>
          </a:xfrm>
          <a:prstGeom prst="rect">
            <a:avLst/>
          </a:prstGeom>
          <a:noFill/>
        </p:spPr>
      </p:pic>
      <p:pic>
        <p:nvPicPr>
          <p:cNvPr id="5" name="Picture 7"/>
          <p:cNvPicPr>
            <a:picLocks noChangeAspect="1" noChangeArrowheads="1"/>
          </p:cNvPicPr>
          <p:nvPr/>
        </p:nvPicPr>
        <p:blipFill>
          <a:blip r:embed="rId3"/>
          <a:srcRect/>
          <a:stretch>
            <a:fillRect/>
          </a:stretch>
        </p:blipFill>
        <p:spPr bwMode="auto">
          <a:xfrm>
            <a:off x="2786050" y="1142984"/>
            <a:ext cx="2381250" cy="3190875"/>
          </a:xfrm>
          <a:prstGeom prst="rect">
            <a:avLst/>
          </a:prstGeom>
          <a:noFill/>
          <a:ln w="9525">
            <a:noFill/>
            <a:miter lim="800000"/>
            <a:headEnd/>
            <a:tailEnd/>
          </a:ln>
          <a:effectLst/>
        </p:spPr>
      </p:pic>
      <p:pic>
        <p:nvPicPr>
          <p:cNvPr id="6" name="Picture 8"/>
          <p:cNvPicPr>
            <a:picLocks noChangeAspect="1" noChangeArrowheads="1"/>
          </p:cNvPicPr>
          <p:nvPr/>
        </p:nvPicPr>
        <p:blipFill>
          <a:blip r:embed="rId4"/>
          <a:srcRect/>
          <a:stretch>
            <a:fillRect/>
          </a:stretch>
        </p:blipFill>
        <p:spPr bwMode="auto">
          <a:xfrm>
            <a:off x="5715008" y="1142984"/>
            <a:ext cx="3219451" cy="3643338"/>
          </a:xfrm>
          <a:prstGeom prst="rect">
            <a:avLst/>
          </a:prstGeom>
          <a:noFill/>
          <a:ln w="9525">
            <a:noFill/>
            <a:miter lim="800000"/>
            <a:headEnd/>
            <a:tailEnd/>
          </a:ln>
          <a:effectLst/>
        </p:spPr>
      </p:pic>
      <p:sp>
        <p:nvSpPr>
          <p:cNvPr id="7" name="TextBox 6"/>
          <p:cNvSpPr txBox="1"/>
          <p:nvPr/>
        </p:nvSpPr>
        <p:spPr>
          <a:xfrm>
            <a:off x="0" y="714356"/>
            <a:ext cx="2500298" cy="369332"/>
          </a:xfrm>
          <a:prstGeom prst="rect">
            <a:avLst/>
          </a:prstGeom>
          <a:noFill/>
          <a:ln>
            <a:solidFill>
              <a:schemeClr val="tx1"/>
            </a:solidFill>
          </a:ln>
        </p:spPr>
        <p:txBody>
          <a:bodyPr wrap="square" rtlCol="0">
            <a:spAutoFit/>
          </a:bodyPr>
          <a:lstStyle/>
          <a:p>
            <a:pPr algn="ctr"/>
            <a:r>
              <a:rPr lang="en-AU" b="1" dirty="0" smtClean="0"/>
              <a:t>Pastor Russell</a:t>
            </a:r>
            <a:endParaRPr lang="en-AU" b="1" dirty="0"/>
          </a:p>
        </p:txBody>
      </p:sp>
      <p:sp>
        <p:nvSpPr>
          <p:cNvPr id="8" name="TextBox 7"/>
          <p:cNvSpPr txBox="1"/>
          <p:nvPr/>
        </p:nvSpPr>
        <p:spPr>
          <a:xfrm>
            <a:off x="2500298" y="714356"/>
            <a:ext cx="3000396" cy="369332"/>
          </a:xfrm>
          <a:prstGeom prst="rect">
            <a:avLst/>
          </a:prstGeom>
          <a:noFill/>
          <a:ln>
            <a:solidFill>
              <a:schemeClr val="tx1"/>
            </a:solidFill>
          </a:ln>
        </p:spPr>
        <p:txBody>
          <a:bodyPr wrap="square" rtlCol="0">
            <a:spAutoFit/>
          </a:bodyPr>
          <a:lstStyle/>
          <a:p>
            <a:pPr algn="ctr"/>
            <a:r>
              <a:rPr lang="en-AU" b="1" dirty="0" smtClean="0"/>
              <a:t>Judge Rutherford</a:t>
            </a:r>
            <a:endParaRPr lang="en-AU" b="1" dirty="0"/>
          </a:p>
        </p:txBody>
      </p:sp>
      <p:sp>
        <p:nvSpPr>
          <p:cNvPr id="9" name="TextBox 8"/>
          <p:cNvSpPr txBox="1"/>
          <p:nvPr/>
        </p:nvSpPr>
        <p:spPr>
          <a:xfrm>
            <a:off x="5500694" y="714356"/>
            <a:ext cx="3643306" cy="369332"/>
          </a:xfrm>
          <a:prstGeom prst="rect">
            <a:avLst/>
          </a:prstGeom>
          <a:noFill/>
          <a:ln>
            <a:solidFill>
              <a:schemeClr val="tx1"/>
            </a:solidFill>
          </a:ln>
        </p:spPr>
        <p:txBody>
          <a:bodyPr wrap="square" rtlCol="0">
            <a:spAutoFit/>
          </a:bodyPr>
          <a:lstStyle/>
          <a:p>
            <a:pPr algn="ctr"/>
            <a:r>
              <a:rPr lang="en-AU" b="1" dirty="0" smtClean="0"/>
              <a:t>Nathan Homer </a:t>
            </a:r>
            <a:r>
              <a:rPr lang="en-AU" b="1" dirty="0" err="1" smtClean="0"/>
              <a:t>Knorr</a:t>
            </a:r>
            <a:endParaRPr lang="en-AU" b="1" dirty="0"/>
          </a:p>
        </p:txBody>
      </p:sp>
      <p:sp>
        <p:nvSpPr>
          <p:cNvPr id="10" name="TextBox 9"/>
          <p:cNvSpPr txBox="1"/>
          <p:nvPr/>
        </p:nvSpPr>
        <p:spPr>
          <a:xfrm>
            <a:off x="0" y="3571876"/>
            <a:ext cx="2500298" cy="369332"/>
          </a:xfrm>
          <a:prstGeom prst="rect">
            <a:avLst/>
          </a:prstGeom>
          <a:noFill/>
        </p:spPr>
        <p:txBody>
          <a:bodyPr wrap="square" rtlCol="0">
            <a:spAutoFit/>
          </a:bodyPr>
          <a:lstStyle/>
          <a:p>
            <a:pPr algn="ctr"/>
            <a:r>
              <a:rPr lang="en-AU" b="1" dirty="0" smtClean="0"/>
              <a:t>Jehovah’s Witnesses</a:t>
            </a:r>
            <a:endParaRPr lang="en-AU" b="1" dirty="0"/>
          </a:p>
        </p:txBody>
      </p:sp>
      <p:sp>
        <p:nvSpPr>
          <p:cNvPr id="11" name="TextBox 10"/>
          <p:cNvSpPr txBox="1"/>
          <p:nvPr/>
        </p:nvSpPr>
        <p:spPr>
          <a:xfrm>
            <a:off x="2500298" y="4429132"/>
            <a:ext cx="3000396" cy="369332"/>
          </a:xfrm>
          <a:prstGeom prst="rect">
            <a:avLst/>
          </a:prstGeom>
          <a:noFill/>
        </p:spPr>
        <p:txBody>
          <a:bodyPr wrap="square" rtlCol="0">
            <a:spAutoFit/>
          </a:bodyPr>
          <a:lstStyle/>
          <a:p>
            <a:pPr algn="ctr"/>
            <a:r>
              <a:rPr lang="en-AU" b="1" dirty="0" smtClean="0"/>
              <a:t>Jehovah’s Witnesses</a:t>
            </a:r>
            <a:endParaRPr lang="en-AU" b="1" dirty="0"/>
          </a:p>
        </p:txBody>
      </p:sp>
      <p:sp>
        <p:nvSpPr>
          <p:cNvPr id="12" name="TextBox 11"/>
          <p:cNvSpPr txBox="1"/>
          <p:nvPr/>
        </p:nvSpPr>
        <p:spPr>
          <a:xfrm>
            <a:off x="5500694" y="4786322"/>
            <a:ext cx="3643306" cy="369332"/>
          </a:xfrm>
          <a:prstGeom prst="rect">
            <a:avLst/>
          </a:prstGeom>
          <a:noFill/>
        </p:spPr>
        <p:txBody>
          <a:bodyPr wrap="square" rtlCol="0">
            <a:spAutoFit/>
          </a:bodyPr>
          <a:lstStyle/>
          <a:p>
            <a:pPr algn="ctr"/>
            <a:r>
              <a:rPr lang="en-AU" b="1" dirty="0" smtClean="0"/>
              <a:t>Jehovah’s Witnesses</a:t>
            </a:r>
            <a:endParaRPr lang="en-AU" b="1" dirty="0"/>
          </a:p>
        </p:txBody>
      </p:sp>
      <p:cxnSp>
        <p:nvCxnSpPr>
          <p:cNvPr id="13" name="Straight Connector 12"/>
          <p:cNvCxnSpPr/>
          <p:nvPr/>
        </p:nvCxnSpPr>
        <p:spPr>
          <a:xfrm rot="5400000">
            <a:off x="-570730" y="3785384"/>
            <a:ext cx="614364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2429666" y="3785384"/>
            <a:ext cx="614364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itle 1"/>
          <p:cNvSpPr txBox="1">
            <a:spLocks/>
          </p:cNvSpPr>
          <p:nvPr/>
        </p:nvSpPr>
        <p:spPr>
          <a:xfrm>
            <a:off x="0" y="1"/>
            <a:ext cx="9144000" cy="714355"/>
          </a:xfrm>
          <a:prstGeom prst="rect">
            <a:avLst/>
          </a:prstGeom>
          <a:ln>
            <a:solidFill>
              <a:schemeClr val="tx1"/>
            </a:solid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AU" sz="3600" b="1" i="0" u="sng" strike="noStrike" kern="1200" cap="none" spc="0" normalizeH="0" baseline="0" noProof="0" dirty="0" smtClean="0">
                <a:ln>
                  <a:noFill/>
                </a:ln>
                <a:solidFill>
                  <a:schemeClr val="tx1"/>
                </a:solidFill>
                <a:effectLst/>
                <a:uLnTx/>
                <a:uFillTx/>
                <a:latin typeface="+mj-lt"/>
                <a:ea typeface="+mj-ea"/>
                <a:cs typeface="+mj-cs"/>
              </a:rPr>
              <a:t>The Founders Of The Primary Time Theory</a:t>
            </a:r>
            <a:endParaRPr kumimoji="0" lang="en-AU" sz="3600" b="1" i="0" u="sng" strike="noStrike" kern="1200" cap="none" spc="0" normalizeH="0" baseline="0" noProof="0" dirty="0">
              <a:ln>
                <a:noFill/>
              </a:ln>
              <a:solidFill>
                <a:schemeClr val="tx1"/>
              </a:solidFill>
              <a:effectLst/>
              <a:uLnTx/>
              <a:uFillTx/>
              <a:latin typeface="+mj-lt"/>
              <a:ea typeface="+mj-ea"/>
              <a:cs typeface="+mj-cs"/>
            </a:endParaRPr>
          </a:p>
        </p:txBody>
      </p:sp>
      <p:sp>
        <p:nvSpPr>
          <p:cNvPr id="16" name="Rectangle 15"/>
          <p:cNvSpPr/>
          <p:nvPr/>
        </p:nvSpPr>
        <p:spPr>
          <a:xfrm>
            <a:off x="0" y="3929066"/>
            <a:ext cx="2500298" cy="2308324"/>
          </a:xfrm>
          <a:prstGeom prst="rect">
            <a:avLst/>
          </a:prstGeom>
          <a:ln>
            <a:solidFill>
              <a:schemeClr val="tx1"/>
            </a:solidFill>
          </a:ln>
        </p:spPr>
        <p:txBody>
          <a:bodyPr wrap="square">
            <a:spAutoFit/>
          </a:bodyPr>
          <a:lstStyle/>
          <a:p>
            <a:pPr algn="ctr"/>
            <a:r>
              <a:rPr lang="en-US" sz="1200" b="1" dirty="0" smtClean="0"/>
              <a:t>The Bible does not say how long a period elapsed between the beginning when God created the heaven and the earth, and the beginning of the creative week used in perfecting it for man: nor do geologists agree amongst themselves as to the period of this interval--a few extremists indulge in wild speculations of millions of years. </a:t>
            </a:r>
            <a:r>
              <a:rPr lang="en-US" sz="1200" b="1" u="sng" dirty="0" smtClean="0"/>
              <a:t>(The New Creation, 1904, Pastor Charles Russell, pages 18, 19)</a:t>
            </a:r>
            <a:endParaRPr lang="en-AU" sz="1200" dirty="0"/>
          </a:p>
        </p:txBody>
      </p:sp>
      <p:sp>
        <p:nvSpPr>
          <p:cNvPr id="17" name="Rectangle 16"/>
          <p:cNvSpPr/>
          <p:nvPr/>
        </p:nvSpPr>
        <p:spPr>
          <a:xfrm>
            <a:off x="2500298" y="4786322"/>
            <a:ext cx="3000396" cy="1600438"/>
          </a:xfrm>
          <a:prstGeom prst="rect">
            <a:avLst/>
          </a:prstGeom>
          <a:ln>
            <a:solidFill>
              <a:schemeClr val="tx1"/>
            </a:solidFill>
          </a:ln>
        </p:spPr>
        <p:txBody>
          <a:bodyPr wrap="square">
            <a:spAutoFit/>
          </a:bodyPr>
          <a:lstStyle/>
          <a:p>
            <a:pPr algn="ctr"/>
            <a:r>
              <a:rPr lang="en-US" sz="1400" b="1" dirty="0" smtClean="0"/>
              <a:t>Long before the beginning of those seven days the molten mass had thrown off great quantities of mineral substances in vapor form, and these had formed into rings around the earth.</a:t>
            </a:r>
            <a:r>
              <a:rPr lang="en-US" sz="1400" b="1" u="sng" dirty="0" smtClean="0"/>
              <a:t> [“Creation,” 1927, Judge Rutherford, Page 35]</a:t>
            </a:r>
            <a:endParaRPr lang="en-AU" sz="1400" b="1" u="sng" dirty="0" smtClean="0"/>
          </a:p>
        </p:txBody>
      </p:sp>
      <p:sp>
        <p:nvSpPr>
          <p:cNvPr id="18" name="Rectangle 17"/>
          <p:cNvSpPr/>
          <p:nvPr/>
        </p:nvSpPr>
        <p:spPr>
          <a:xfrm>
            <a:off x="5500694" y="5143512"/>
            <a:ext cx="3643306" cy="1754326"/>
          </a:xfrm>
          <a:prstGeom prst="rect">
            <a:avLst/>
          </a:prstGeom>
          <a:ln>
            <a:solidFill>
              <a:schemeClr val="tx1"/>
            </a:solidFill>
          </a:ln>
        </p:spPr>
        <p:txBody>
          <a:bodyPr wrap="square">
            <a:spAutoFit/>
          </a:bodyPr>
          <a:lstStyle/>
          <a:p>
            <a:pPr algn="ctr"/>
            <a:r>
              <a:rPr lang="en-US" sz="1200" b="1" dirty="0" smtClean="0"/>
              <a:t>“In the beginning God created the heavens and the Earth.” (Genesis 1:1) Just how long ago the starry heavens and the earth were created is not stated In the Bible. Therefore, there is no basis for Bible scholars to take issue with scientific calculations of the age of earth’s rock-mass. Scientists variously estimate the age of the rocks as t</a:t>
            </a:r>
            <a:r>
              <a:rPr lang="en-US" sz="1200" b="1" u="sng" dirty="0" smtClean="0"/>
              <a:t>hree and a half to four thousand million or more years</a:t>
            </a:r>
            <a:r>
              <a:rPr lang="en-US" sz="1200" dirty="0" smtClean="0"/>
              <a:t>. </a:t>
            </a:r>
            <a:r>
              <a:rPr lang="en-US" sz="1200" b="1" i="1" dirty="0" smtClean="0"/>
              <a:t>[Aid To Bible Understanding, Watchtower Society, Page 476]</a:t>
            </a:r>
            <a:endParaRPr lang="en-AU" sz="12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988</TotalTime>
  <Words>7384</Words>
  <Application>Microsoft Office PowerPoint</Application>
  <PresentationFormat>On-screen Show (4:3)</PresentationFormat>
  <Paragraphs>2104</Paragraphs>
  <Slides>50</Slides>
  <Notes>3</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50</vt:i4>
      </vt:variant>
    </vt:vector>
  </HeadingPairs>
  <TitlesOfParts>
    <vt:vector size="51" baseType="lpstr">
      <vt:lpstr>Office Theme</vt:lpstr>
      <vt:lpstr>Adventists And Genesis</vt:lpstr>
      <vt:lpstr>Slide 2</vt:lpstr>
      <vt:lpstr>Slide 3</vt:lpstr>
      <vt:lpstr>Slide 4</vt:lpstr>
      <vt:lpstr>Slide 5</vt:lpstr>
      <vt:lpstr>Slide 6</vt:lpstr>
      <vt:lpstr>Slide 7</vt:lpstr>
      <vt:lpstr>Reconciling Genesis With Science?</vt:lpstr>
      <vt:lpstr>Slide 9</vt:lpstr>
      <vt:lpstr>Slide 10</vt:lpstr>
      <vt:lpstr>Slide 11</vt:lpstr>
      <vt:lpstr>Slide 12</vt:lpstr>
      <vt:lpstr>Slide 13</vt:lpstr>
      <vt:lpstr>Slide 14</vt:lpstr>
      <vt:lpstr>Slide 15</vt:lpstr>
      <vt:lpstr>Slide 16</vt:lpstr>
      <vt:lpstr>According to Genesis 1:9-13 the plants were made on day 3 of the creation week. Lava flows in New Zealand have encased pine tree fossils that were dated to be 465,000 years old (Geochemica et Cosmochemica Acta, Volume 33, Page 1485 - 1520.).</vt:lpstr>
      <vt:lpstr>According to Genesis1:24-31 man was made on day 6 of the creation week. According to a recent article by Mary D. Leakey, human foot prints were found in volcanic ash deposits considered to be 3.6 Million Years Old by the Potassium - Argon dating method (National Geographic, April 1979, Page 446-457.).  </vt:lpstr>
      <vt:lpstr>According to Genesis 1:24-31 apes were made on day 6 of the creation week.  According to radiometric dating these fossils are over one million years old   (National Geographic, November 1985, Page 589-592.). </vt:lpstr>
      <vt:lpstr>According to Genesis 1:9-13 the dry land appeared on day 3 of the creation week. According to radiometric dating methods the Hawaiian Islands are between 1 to 60 million years old (History Of The Earth, Don L. Eicher &amp; A Lee McAlester, Prentice Hall Publishers, 1980, Page 96.).</vt:lpstr>
      <vt:lpstr>Slide 21</vt:lpstr>
      <vt:lpstr>According to Genesis 1:14-19 the Sun was made on day 4 of the creation week. According to modern dating methods the Sun is 5000 million years old (Scientific American, July 1985, Page 67-71.). </vt:lpstr>
      <vt:lpstr>According to Genesis 1:1-31 life first appeared during the creation week. According to modern dating methods these rocks are millions of years old. (History Of The Earth, Don L. Eicher &amp; A Lee McAlester, Prentice Hall Publishers, 1980,  Page 103, 120, 165.). </vt:lpstr>
      <vt:lpstr>Slide 24</vt:lpstr>
      <vt:lpstr>According to the Bible dry land did not appear until day three of the creation week [Genesis 1:9-13].   How could glaciers have existed millions of years ago?</vt:lpstr>
      <vt:lpstr>According to Genesis 1:9-13 the dry land appeared on day 3 of the creation week. According to radiometric dating methods they are up to 600 million years old.  (Radiometric Dating For Geologists, E. I. Hamilton, Interscience Publishers, London,  1968, Page 309.).</vt:lpstr>
      <vt:lpstr>Slide 27</vt:lpstr>
      <vt:lpstr>According to Genesis 1:9-13 the dry land appeared on day 3 of the creation week. According to radiometric dating methods volcanic ash is up to 600 million years old (Radiometric Dating For Geologists, E. I. Hamilton, Interscience Publishers, London,  1968, Page 309.).  How could ash these deposits form under water?  They must be less than 6,000 years old. </vt:lpstr>
      <vt:lpstr>Slide 29</vt:lpstr>
      <vt:lpstr>Slide 30</vt:lpstr>
      <vt:lpstr>Slide 31</vt:lpstr>
      <vt:lpstr>Slide 32</vt:lpstr>
      <vt:lpstr>Slide 33</vt:lpstr>
      <vt:lpstr>Slide 34</vt:lpstr>
      <vt:lpstr>Slide 35</vt:lpstr>
      <vt:lpstr>Slide 36</vt:lpstr>
      <vt:lpstr>Slide 37</vt:lpstr>
      <vt:lpstr> Two Beginnings To Creation?</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vector>
  </TitlesOfParts>
  <Company>Maranatha Media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Paul Nethercott</dc:creator>
  <cp:lastModifiedBy>Paul Nethercott</cp:lastModifiedBy>
  <cp:revision>198</cp:revision>
  <dcterms:created xsi:type="dcterms:W3CDTF">2008-04-27T08:42:44Z</dcterms:created>
  <dcterms:modified xsi:type="dcterms:W3CDTF">2008-06-01T10:10:15Z</dcterms:modified>
</cp:coreProperties>
</file>